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6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364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0"/>
            <a:ext cx="2743200" cy="51435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8778240" y="0"/>
            <a:ext cx="365760" cy="514350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0" y="3246120"/>
            <a:ext cx="6217920" cy="548640"/>
          </a:xfrm>
          <a:prstGeom prst="rect">
            <a:avLst/>
          </a:prstGeom>
          <a:solidFill>
            <a:srgbClr val="C9A96E"/>
          </a:solidFill>
          <a:ln w="1270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182880" y="324612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🚙  ALLIA THERMAL  →  MİLLİ PARK  →  CAM SEYİR TERASI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5760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kern="0" spc="5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KAZDAĞLARI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457200" y="1417320"/>
            <a:ext cx="5760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kern="0" spc="300" dirty="0">
                <a:solidFill>
                  <a:srgbClr val="52B7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JEEP SAFARİ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457200" y="2029968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DETAYLI ROTA REHBERİ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457200" y="2487168"/>
            <a:ext cx="5303520" cy="658368"/>
          </a:xfrm>
          <a:prstGeom prst="rect">
            <a:avLst/>
          </a:prstGeom>
          <a:solidFill>
            <a:srgbClr val="1A3A2A"/>
          </a:solidFill>
          <a:ln w="1016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502920" y="2487168"/>
            <a:ext cx="5212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2B7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🏨  Kazdağları Allia Thermal Health &amp; Spa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2852928"/>
            <a:ext cx="5212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Güre / Edremit, Balıkesir  •  Tur başlangıç noktası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537960" y="1554480"/>
            <a:ext cx="23774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🏨 Başlangıç: Allia Thermal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🏁 Bitiş: Cam Seyir Terası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800+ Bitki Türü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🦅 250+ Kuş Türü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Allia Thermal Health &amp; Spa  •  Güre/Edremit  •  ☎ 0266 385 05 55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4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🗺  ROTA ŞEMASı: ALLIA THERMAL → MİLLİ PARK → CAM SEYİR TERASI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621792" y="1261872"/>
            <a:ext cx="36576" cy="4572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512064" cy="347472"/>
          </a:xfrm>
          <a:prstGeom prst="ellipse">
            <a:avLst/>
          </a:prstGeom>
          <a:solidFill>
            <a:srgbClr val="C9A96E"/>
          </a:solidFill>
          <a:ln w="1270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65760" y="914400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00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005840" y="91440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🏨 Allia Thermal Health &amp; Spa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1152144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Başlangıç · 0 km  |  Güre/Edremit · Tur buluşma noktası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21792" y="2066544"/>
            <a:ext cx="36576" cy="4572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65760" y="1719072"/>
            <a:ext cx="512064" cy="347472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65760" y="1719072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05840" y="171907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🚙 Avcılar Köyü &amp; Milli Park Girişi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005840" y="195681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 km  |  Bilet &amp; giriş kontrolü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21792" y="2871216"/>
            <a:ext cx="36576" cy="4572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365760" y="2523744"/>
            <a:ext cx="512064" cy="347472"/>
          </a:xfrm>
          <a:prstGeom prst="ellipse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365760" y="2523744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05840" y="252374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🌲 Ağlayan Çam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05840" y="2761488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~11 km  |  350 yıllık tarihi çam ağacı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21792" y="3675888"/>
            <a:ext cx="36576" cy="4572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365760" y="3328416"/>
            <a:ext cx="512064" cy="347472"/>
          </a:xfrm>
          <a:prstGeom prst="ellipse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365760" y="3328416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05840" y="332841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🏔️ Kışla Dağı Yolu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005840" y="356616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~14 km  |  Çam ormanı geçişi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65760" y="4133088"/>
            <a:ext cx="512064" cy="3474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365760" y="4133088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04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005840" y="413308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👁️ Küçükburun Ahşap Seyir Terası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005840" y="4370832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~17 km  |  Şahindere manzarası · 650 m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5193792" y="1261872"/>
            <a:ext cx="36576" cy="4572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4937760" y="914400"/>
            <a:ext cx="512064" cy="347472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4937760" y="914400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05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577840" y="914400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💧 Dereçatı Kamp &amp; Dereler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577840" y="1152144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 km  |  Derelerin birleştiği nokta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5193792" y="2066544"/>
            <a:ext cx="36576" cy="4572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Shape 32"/>
          <p:cNvSpPr/>
          <p:nvPr/>
        </p:nvSpPr>
        <p:spPr>
          <a:xfrm>
            <a:off x="4937760" y="1719072"/>
            <a:ext cx="512064" cy="347472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4937760" y="1719072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06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577840" y="1719072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🌊 Padişah Pınarları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577840" y="1956816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~22 km  |  Soğuk doğal kaynaklar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5193792" y="2871216"/>
            <a:ext cx="36576" cy="4572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Shape 37"/>
          <p:cNvSpPr/>
          <p:nvPr/>
        </p:nvSpPr>
        <p:spPr>
          <a:xfrm>
            <a:off x="4937760" y="2523744"/>
            <a:ext cx="512064" cy="347472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937760" y="2523744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07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577840" y="2523744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🐻 Ayı Gölü &amp; Şelalesi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5577840" y="2761488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~24 km  |  Yüzme · piknik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5193792" y="3675888"/>
            <a:ext cx="36576" cy="4572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4" name="Shape 42"/>
          <p:cNvSpPr/>
          <p:nvPr/>
        </p:nvSpPr>
        <p:spPr>
          <a:xfrm>
            <a:off x="4937760" y="3328416"/>
            <a:ext cx="512064" cy="347472"/>
          </a:xfrm>
          <a:prstGeom prst="ellipse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4937760" y="3328416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08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577840" y="3328416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🌿 Düden Alanı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5577840" y="3566160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~27 km  |  Orman içi dinlenme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937760" y="4133088"/>
            <a:ext cx="512064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4937760" y="4133088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09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577840" y="4133088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🏁 Cam Seyir Terası (850-900 m)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5577840" y="4370832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Bitiş · ~30 km  |  Şahindere Kanyonu panoraması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4480560" y="914400"/>
            <a:ext cx="54864" cy="3931920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3" name="Shape 51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4" name="Text 52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Başlangıç: Allia Thermal (Güre)  •  Toplam: ~30 km  •  Süre: Tam gün (8–10 saat)  •  Araç: 4x4 Jeep zorunlu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👁  GÜZERGAH ÜZERİNDEKİ SEYİR TERASLARI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777240"/>
            <a:ext cx="2286000" cy="54864"/>
          </a:xfrm>
          <a:prstGeom prst="rect">
            <a:avLst/>
          </a:prstGeom>
          <a:solidFill>
            <a:srgbClr val="C9A96E"/>
          </a:solidFill>
          <a:ln w="1270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182880" y="1005840"/>
            <a:ext cx="4206240" cy="1874520"/>
          </a:xfrm>
          <a:prstGeom prst="rect">
            <a:avLst/>
          </a:prstGeom>
          <a:solidFill>
            <a:srgbClr val="2D6A4F"/>
          </a:solidFill>
          <a:ln w="19050">
            <a:solidFill>
              <a:srgbClr val="006D77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91840" y="1078992"/>
            <a:ext cx="1005840" cy="256032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91840" y="107899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~500 m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274320" y="1060704"/>
            <a:ext cx="329184" cy="329184"/>
          </a:xfrm>
          <a:prstGeom prst="ellipse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274320" y="106070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T1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85800" y="1060704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Şahindere Kanyonu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Kanyon Seyir Noktası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92608" y="1517904"/>
            <a:ext cx="3931920" cy="27432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292608" y="1600200"/>
            <a:ext cx="3931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Kanyonun en derin kesimlerini gören ilk seyir noktası. Vadi boyunca uzanan çam ormanları ve dere sesi eşliğinde fotoğraf molası.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92608" y="2651760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ℹ  Yürüyüş: 5 dk • Ulaşım: Araç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63440" y="1005840"/>
            <a:ext cx="4206240" cy="1874520"/>
          </a:xfrm>
          <a:prstGeom prst="rect">
            <a:avLst/>
          </a:prstGeom>
          <a:solidFill>
            <a:srgbClr val="2D6A4F"/>
          </a:solidFill>
          <a:ln w="19050">
            <a:solidFill>
              <a:srgbClr val="E8A838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7772400" y="1078992"/>
            <a:ext cx="1005840" cy="25603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7772400" y="107899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~650 m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754880" y="1060704"/>
            <a:ext cx="329184" cy="329184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754880" y="106070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T2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166360" y="1060704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Küçükburun Ahşap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Seyir Terası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73168" y="1517904"/>
            <a:ext cx="3931920" cy="2743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4773168" y="1600200"/>
            <a:ext cx="3931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Ahşap platformdan Şahindere Kanyonu'nun geniş panoraması. Kartalların çiftle uçuşunu izlemek için en iyi nokta.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773168" y="2651760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ℹ  Yürüyüş: 3 dk • Ulaşım: Araç + kısa patika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82880" y="3017520"/>
            <a:ext cx="4206240" cy="1874520"/>
          </a:xfrm>
          <a:prstGeom prst="rect">
            <a:avLst/>
          </a:prstGeom>
          <a:solidFill>
            <a:srgbClr val="2D6A4F"/>
          </a:solidFill>
          <a:ln w="19050">
            <a:solidFill>
              <a:srgbClr val="1565C0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3291840" y="3090672"/>
            <a:ext cx="1005840" cy="256032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3291840" y="309067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~750 m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74320" y="3072384"/>
            <a:ext cx="329184" cy="329184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274320" y="30723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T3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85800" y="3072384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Dereçatı Kamp Alanı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Seyir Noktası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292608" y="3529584"/>
            <a:ext cx="3931920" cy="27432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292608" y="3611880"/>
            <a:ext cx="3931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Derelerin birleştiği yerden kanyon manzarası. Cennet Göleti'nin kristal suları ve ormanlık yamaçlar. Piknik ve öğle yemeği durağı.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92608" y="4663440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ℹ  Yürüyüş: 10 dk • Kamp imkânı var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663440" y="3017520"/>
            <a:ext cx="4206240" cy="1874520"/>
          </a:xfrm>
          <a:prstGeom prst="rect">
            <a:avLst/>
          </a:prstGeom>
          <a:solidFill>
            <a:srgbClr val="2D6A4F"/>
          </a:solidFill>
          <a:ln w="19050">
            <a:solidFill>
              <a:srgbClr val="C0392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2" name="Shape 30"/>
          <p:cNvSpPr/>
          <p:nvPr/>
        </p:nvSpPr>
        <p:spPr>
          <a:xfrm>
            <a:off x="7772400" y="3090672"/>
            <a:ext cx="1005840" cy="2560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7772400" y="309067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850–900 m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754880" y="3072384"/>
            <a:ext cx="329184" cy="329184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4754880" y="30723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T4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166360" y="3072384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Cam Seyir Terası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(Ana Teras — Bitiş)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4773168" y="3529584"/>
            <a:ext cx="3931920" cy="274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4773168" y="3611880"/>
            <a:ext cx="3931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 zemin üzerinde Şahindere Kanyonu'nun 586 m derinliğine bakış. Edremit Körfezi ve Midilli Adası net hava koşullarında görünür. Gündoğumu ve günbatımı için eşsiz.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773168" y="4663440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ℹ  Ziyaret: 09:30–17:30 • Giriş ücretli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4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💧  GÜZERGAH ÜZERİNDEKİ DERELER &amp; GÖLETLER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37160" y="914400"/>
            <a:ext cx="283464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1565C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137160" y="914400"/>
            <a:ext cx="73152" cy="175564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965960" y="978408"/>
            <a:ext cx="914400" cy="219456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965960" y="978408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Ana Dere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320040" y="97840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💧 Şahindere (Dereçatı) Deresi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0040" y="130759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Kanyonun ana su damarı. Karlı zirvelerden inen buz gibi soğuk dağ suları, kayalık kanyon tabanında akar. Kanyon boyunca yürüyüşte dereyi defalarca geçmek gerekir; su ayakkabısı şarttır.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20040" y="245059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i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Tüm yıl · En güçlü: Nisan–Haziran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3127248" y="914400"/>
            <a:ext cx="283464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006D77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3127248" y="914400"/>
            <a:ext cx="73152" cy="1755648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4956048" y="978408"/>
            <a:ext cx="914400" cy="219456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4956048" y="978408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Doğal Kaynak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3310128" y="97840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🌊 Padişah Pınarları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310128" y="130759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Güzergah üzerinde birden fazla doğal kaynak grubu. Toprak altından fışkıran, son derece serin ve temiz içilebilir su. Yöre halkı şifalı olduğuna inanır. Jeep safari mola noktası.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310128" y="245059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i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Tüm yıl · Debi yazın azalır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6117336" y="914400"/>
            <a:ext cx="283464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6117336" y="914400"/>
            <a:ext cx="73152" cy="1755648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7946136" y="978408"/>
            <a:ext cx="914400" cy="219456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7946136" y="978408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Doğal Gölet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300216" y="97840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🐻 Ayı Gölü (Cennet Göleti)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00216" y="130759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Şahindere kanyonunu besleyen derenin oluşturduğu doğal gölet. Berrak, soğuk suyu ile yaz aylarında serinlemek için popüler. Etrafı kızılçam ve meşe ormanıyla kaplı. Şelale girişi bulunur.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300216" y="245059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i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Yüzme: Haziran–Eylül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137160" y="2788920"/>
            <a:ext cx="283464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006D77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137160" y="2788920"/>
            <a:ext cx="73152" cy="1755648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Shape 25"/>
          <p:cNvSpPr/>
          <p:nvPr/>
        </p:nvSpPr>
        <p:spPr>
          <a:xfrm>
            <a:off x="1965960" y="2852928"/>
            <a:ext cx="914400" cy="219456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1965960" y="2852928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Kaynak &amp; Dere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320040" y="285292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🌊 Düden Alanı Kaynakları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20040" y="318211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Düden mevkiinde zemin gözeneklerinden yükselen kaynak suları. Küçük dereler oluşturarak orman içinde akar. Kamp ve piknik alanı çevresinde birden fazla küçük su kaynağı mevcuttur.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320040" y="432511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i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İlkbahar-Yaz en güçlü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3127248" y="2788920"/>
            <a:ext cx="283464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3" name="Shape 31"/>
          <p:cNvSpPr/>
          <p:nvPr/>
        </p:nvSpPr>
        <p:spPr>
          <a:xfrm>
            <a:off x="3127248" y="2788920"/>
            <a:ext cx="73152" cy="1755648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Shape 32"/>
          <p:cNvSpPr/>
          <p:nvPr/>
        </p:nvSpPr>
        <p:spPr>
          <a:xfrm>
            <a:off x="4956048" y="2852928"/>
            <a:ext cx="914400" cy="219456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4956048" y="2852928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Orman İçi Dere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3310128" y="285292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💦 Kışla Deresi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3310128" y="318211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Kışla Dağı eteklerinden inen dere, çam ormanının içinden geçer. Yoğun ağaç gölgesiyle serin bir atmosfer yaratır. Orman banyosu (shinrin-yoku) için ideal nokta.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3310128" y="432511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i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Tüm yıl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6117336" y="2788920"/>
            <a:ext cx="283464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1565C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0" name="Shape 38"/>
          <p:cNvSpPr/>
          <p:nvPr/>
        </p:nvSpPr>
        <p:spPr>
          <a:xfrm>
            <a:off x="6117336" y="2788920"/>
            <a:ext cx="73152" cy="175564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1" name="Shape 39"/>
          <p:cNvSpPr/>
          <p:nvPr/>
        </p:nvSpPr>
        <p:spPr>
          <a:xfrm>
            <a:off x="7946136" y="2852928"/>
            <a:ext cx="914400" cy="219456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Text 40"/>
          <p:cNvSpPr/>
          <p:nvPr/>
        </p:nvSpPr>
        <p:spPr>
          <a:xfrm>
            <a:off x="7946136" y="2852928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Kanyon Havuzu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6300216" y="285292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🏊 Şahindere Kanyon Havuzu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300216" y="318211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Kanyonun sonuna yakın büyük doğal havuz ve şelale. Şahinderesi'nin zemininden 586 m yüksekteki cam terası bu havuzun üzerindedir. Cesur ziyaretçiler buz gibi suda yüzer.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300216" y="432511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i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Yüzme: Temmuz–Ağustos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 suları Edremit Körfezi'ne boşalır  •  Şahindere Kanyonu: Alpler'den sonra en oksijen zengini 2. bölge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🌿  ENDEMİK BİTKİ TÜRLERİ — KAZDAĞLARI'NA ÖZGÜ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365760" y="749808"/>
            <a:ext cx="8412480" cy="347472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Dünyada yalnızca Kazdağları'nda yetişen 31 bitki türü · Milli Parkta 800+ bitki türü · 79 endemik tür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1188720"/>
            <a:ext cx="2834640" cy="1170432"/>
          </a:xfrm>
          <a:prstGeom prst="rect">
            <a:avLst/>
          </a:prstGeom>
          <a:solidFill>
            <a:srgbClr val="2D6A4F"/>
          </a:solidFill>
          <a:ln w="6350">
            <a:solidFill>
              <a:srgbClr val="52B788"/>
            </a:solidFill>
            <a:prstDash val="solid"/>
          </a:ln>
          <a:effectLst>
            <a:outerShdw blurRad="508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82880" y="1188720"/>
            <a:ext cx="64008" cy="117043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292608" y="1243584"/>
            <a:ext cx="1371600" cy="192024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292608" y="1243584"/>
            <a:ext cx="13716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Ağaç · ENDEMİK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292608" y="146304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🌲 Kazdağı Göknarı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92608" y="16916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Abies equi-trojani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292608" y="1847088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Kazdağları'nın simgesi. 1.200–1.700 m rakımda yetişir. Dal ucunda 5–7 sürgün — diğer göknar türlerinden ayıran özelliği. Son buzul çağından kalan 'relikt' tür. 35 m'ye ulaşır.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154680" y="1188720"/>
            <a:ext cx="2834640" cy="1170432"/>
          </a:xfrm>
          <a:prstGeom prst="rect">
            <a:avLst/>
          </a:prstGeom>
          <a:solidFill>
            <a:srgbClr val="2D6A4F"/>
          </a:solidFill>
          <a:ln w="6350">
            <a:solidFill>
              <a:srgbClr val="C9A96E"/>
            </a:solidFill>
            <a:prstDash val="solid"/>
          </a:ln>
          <a:effectLst>
            <a:outerShdw blurRad="508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3154680" y="1188720"/>
            <a:ext cx="64008" cy="1170432"/>
          </a:xfrm>
          <a:prstGeom prst="rect">
            <a:avLst/>
          </a:prstGeom>
          <a:solidFill>
            <a:srgbClr val="C9A96E"/>
          </a:solidFill>
          <a:ln w="1270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3264408" y="1243584"/>
            <a:ext cx="1371600" cy="192024"/>
          </a:xfrm>
          <a:prstGeom prst="rect">
            <a:avLst/>
          </a:prstGeom>
          <a:solidFill>
            <a:srgbClr val="C9A96E"/>
          </a:solidFill>
          <a:ln w="1270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264408" y="1243584"/>
            <a:ext cx="13716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Ot · ENDEMİK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3264408" y="146304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🌸 Sarıkız Çayı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64408" y="16916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Sideritis trojana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264408" y="1847088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Dünyada yalnızca Kazdağları'nda yetişir. Sarıkız zirvesi ve kayalık yamaçlarda 1.500–1.770 m arası. Temmuz–Ağustos sarı çiçek açar. Şifalı dağ çayı olarak toplanır.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126480" y="1188720"/>
            <a:ext cx="2834640" cy="1170432"/>
          </a:xfrm>
          <a:prstGeom prst="rect">
            <a:avLst/>
          </a:prstGeom>
          <a:solidFill>
            <a:srgbClr val="2D6A4F"/>
          </a:solidFill>
          <a:ln w="6350">
            <a:solidFill>
              <a:srgbClr val="E74C3C"/>
            </a:solidFill>
            <a:prstDash val="solid"/>
          </a:ln>
          <a:effectLst>
            <a:outerShdw blurRad="508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6126480" y="1188720"/>
            <a:ext cx="64008" cy="1170432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6236208" y="1243584"/>
            <a:ext cx="1371600" cy="192024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6236208" y="1243584"/>
            <a:ext cx="13716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Çiçek · Nadir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6236208" y="146304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🌺 Beyaz Şakayık (Tombak)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236208" y="16916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Paeonia mascula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236208" y="1847088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Nisan–Mayıs aylarında orman içlerini renklendirir. 'Ayı gülü' de denir. Kırmızı (Paeonia peregrina) ve beyaz türleri birlikte bulunur. Görmeye değer ilkbahar manzarası.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82880" y="2468880"/>
            <a:ext cx="2834640" cy="1170432"/>
          </a:xfrm>
          <a:prstGeom prst="rect">
            <a:avLst/>
          </a:prstGeom>
          <a:solidFill>
            <a:srgbClr val="2D6A4F"/>
          </a:solidFill>
          <a:ln w="6350">
            <a:solidFill>
              <a:srgbClr val="E8A838"/>
            </a:solidFill>
            <a:prstDash val="solid"/>
          </a:ln>
          <a:effectLst>
            <a:outerShdw blurRad="508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7" name="Shape 25"/>
          <p:cNvSpPr/>
          <p:nvPr/>
        </p:nvSpPr>
        <p:spPr>
          <a:xfrm>
            <a:off x="182880" y="2468880"/>
            <a:ext cx="64008" cy="117043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Shape 26"/>
          <p:cNvSpPr/>
          <p:nvPr/>
        </p:nvSpPr>
        <p:spPr>
          <a:xfrm>
            <a:off x="292608" y="2523744"/>
            <a:ext cx="1371600" cy="19202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292608" y="2523744"/>
            <a:ext cx="13716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Çiçek · Nadir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292608" y="274320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🌼 Dağ Lalesi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292608" y="297180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Anemone blanda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292608" y="3127248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İlkbaharda mavi-mor çiçekler açar. Orman altlarında ve kayalık yamaçlarda yetişir. Rotada Mart–Nisan aylarında rastlanabilir.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154680" y="2468880"/>
            <a:ext cx="2834640" cy="1170432"/>
          </a:xfrm>
          <a:prstGeom prst="rect">
            <a:avLst/>
          </a:prstGeom>
          <a:solidFill>
            <a:srgbClr val="2D6A4F"/>
          </a:solidFill>
          <a:ln w="6350">
            <a:solidFill>
              <a:srgbClr val="52B788"/>
            </a:solidFill>
            <a:prstDash val="solid"/>
          </a:ln>
          <a:effectLst>
            <a:outerShdw blurRad="508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4" name="Shape 32"/>
          <p:cNvSpPr/>
          <p:nvPr/>
        </p:nvSpPr>
        <p:spPr>
          <a:xfrm>
            <a:off x="3154680" y="2468880"/>
            <a:ext cx="64008" cy="117043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Shape 33"/>
          <p:cNvSpPr/>
          <p:nvPr/>
        </p:nvSpPr>
        <p:spPr>
          <a:xfrm>
            <a:off x="3264408" y="2523744"/>
            <a:ext cx="1371600" cy="192024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3264408" y="2523744"/>
            <a:ext cx="13716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Ot · ENDEMİK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3264408" y="274320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🌿 Kazdağı Adaçayı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3264408" y="297180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Sideritis athoa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3264408" y="3127248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Köylülerin 'dağ çayı' dediği bitki. Yöresel halk tıbbında kullanılır. Kayalık yamaçlarda ve orman kenarlarında yetişir. Toplanmaması gerekir; korunan tür.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6126480" y="2468880"/>
            <a:ext cx="2834640" cy="1170432"/>
          </a:xfrm>
          <a:prstGeom prst="rect">
            <a:avLst/>
          </a:prstGeom>
          <a:solidFill>
            <a:srgbClr val="2D6A4F"/>
          </a:solidFill>
          <a:ln w="6350">
            <a:solidFill>
              <a:srgbClr val="6C3483"/>
            </a:solidFill>
            <a:prstDash val="solid"/>
          </a:ln>
          <a:effectLst>
            <a:outerShdw blurRad="508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1" name="Shape 39"/>
          <p:cNvSpPr/>
          <p:nvPr/>
        </p:nvSpPr>
        <p:spPr>
          <a:xfrm>
            <a:off x="6126480" y="2468880"/>
            <a:ext cx="64008" cy="1170432"/>
          </a:xfrm>
          <a:prstGeom prst="rect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Shape 40"/>
          <p:cNvSpPr/>
          <p:nvPr/>
        </p:nvSpPr>
        <p:spPr>
          <a:xfrm>
            <a:off x="6236208" y="2523744"/>
            <a:ext cx="1371600" cy="192024"/>
          </a:xfrm>
          <a:prstGeom prst="rect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6236208" y="2523744"/>
            <a:ext cx="13716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Soğanlı · Nadir</a:t>
            </a:r>
            <a:endParaRPr lang="en-US" sz="700" dirty="0"/>
          </a:p>
        </p:txBody>
      </p:sp>
      <p:sp>
        <p:nvSpPr>
          <p:cNvPr id="44" name="Text 42"/>
          <p:cNvSpPr/>
          <p:nvPr/>
        </p:nvSpPr>
        <p:spPr>
          <a:xfrm>
            <a:off x="6236208" y="274320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🟣 Kazdağı Çiğdemi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6236208" y="297180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Crocus candidus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6236208" y="3127248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Kış sonu — erken ilkbaharda karın altından çıkar. Kazdağları'na özgü nadir çiğdem türü. Beyaz çiçekli, yüksek rakımlı yamaçlarda yetişir.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182880" y="3749040"/>
            <a:ext cx="2834640" cy="1170432"/>
          </a:xfrm>
          <a:prstGeom prst="rect">
            <a:avLst/>
          </a:prstGeom>
          <a:solidFill>
            <a:srgbClr val="2D6A4F"/>
          </a:solidFill>
          <a:ln w="6350">
            <a:solidFill>
              <a:srgbClr val="006D77"/>
            </a:solidFill>
            <a:prstDash val="solid"/>
          </a:ln>
          <a:effectLst>
            <a:outerShdw blurRad="508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8" name="Shape 46"/>
          <p:cNvSpPr/>
          <p:nvPr/>
        </p:nvSpPr>
        <p:spPr>
          <a:xfrm>
            <a:off x="182880" y="3749040"/>
            <a:ext cx="64008" cy="1170432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Shape 47"/>
          <p:cNvSpPr/>
          <p:nvPr/>
        </p:nvSpPr>
        <p:spPr>
          <a:xfrm>
            <a:off x="292608" y="3803904"/>
            <a:ext cx="1371600" cy="192024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0" name="Text 48"/>
          <p:cNvSpPr/>
          <p:nvPr/>
        </p:nvSpPr>
        <p:spPr>
          <a:xfrm>
            <a:off x="292608" y="3803904"/>
            <a:ext cx="13716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Ot · ENDEMİK</a:t>
            </a:r>
            <a:endParaRPr lang="en-US" sz="700" dirty="0"/>
          </a:p>
        </p:txBody>
      </p:sp>
      <p:sp>
        <p:nvSpPr>
          <p:cNvPr id="51" name="Text 49"/>
          <p:cNvSpPr/>
          <p:nvPr/>
        </p:nvSpPr>
        <p:spPr>
          <a:xfrm>
            <a:off x="292608" y="402336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🌾 Kedi Nanesi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292608" y="425196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Nepeta sibthorpii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92608" y="4407408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Kazdağı'na endemik kedi nanesi türü. Beyaz-pembe çiçekler açar. Yaz aylarında orman kenarlarında görülür. Tıbbi bitkiler kategorisinde.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3154680" y="3749040"/>
            <a:ext cx="2834640" cy="1170432"/>
          </a:xfrm>
          <a:prstGeom prst="rect">
            <a:avLst/>
          </a:prstGeom>
          <a:solidFill>
            <a:srgbClr val="2D6A4F"/>
          </a:solidFill>
          <a:ln w="6350">
            <a:solidFill>
              <a:srgbClr val="E8A838"/>
            </a:solidFill>
            <a:prstDash val="solid"/>
          </a:ln>
          <a:effectLst>
            <a:outerShdw blurRad="508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5" name="Shape 53"/>
          <p:cNvSpPr/>
          <p:nvPr/>
        </p:nvSpPr>
        <p:spPr>
          <a:xfrm>
            <a:off x="3154680" y="3749040"/>
            <a:ext cx="64008" cy="117043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6" name="Shape 54"/>
          <p:cNvSpPr/>
          <p:nvPr/>
        </p:nvSpPr>
        <p:spPr>
          <a:xfrm>
            <a:off x="3264408" y="3803904"/>
            <a:ext cx="1371600" cy="19202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7" name="Text 55"/>
          <p:cNvSpPr/>
          <p:nvPr/>
        </p:nvSpPr>
        <p:spPr>
          <a:xfrm>
            <a:off x="3264408" y="3803904"/>
            <a:ext cx="13716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Çiçek · ENDEMİK</a:t>
            </a:r>
            <a:endParaRPr lang="en-US" sz="700" dirty="0"/>
          </a:p>
        </p:txBody>
      </p:sp>
      <p:sp>
        <p:nvSpPr>
          <p:cNvPr id="58" name="Text 56"/>
          <p:cNvSpPr/>
          <p:nvPr/>
        </p:nvSpPr>
        <p:spPr>
          <a:xfrm>
            <a:off x="3264408" y="402336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🌻 Kazdağı Peygamber Çiçeği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3264408" y="425196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Centaurea odyssei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3264408" y="4407408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Sarı çiçekli endemik peygamber çiçeği türü. İzole kayalık habitatlarda yetişir. Türün adı Odissey mitolojisinden gelir — bölgenin antik kimliğinin yansıması.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6126480" y="3749040"/>
            <a:ext cx="2834640" cy="1170432"/>
          </a:xfrm>
          <a:prstGeom prst="rect">
            <a:avLst/>
          </a:prstGeom>
          <a:solidFill>
            <a:srgbClr val="2D6A4F"/>
          </a:solidFill>
          <a:ln w="6350">
            <a:solidFill>
              <a:srgbClr val="6C3483"/>
            </a:solidFill>
            <a:prstDash val="solid"/>
          </a:ln>
          <a:effectLst>
            <a:outerShdw blurRad="508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2" name="Shape 60"/>
          <p:cNvSpPr/>
          <p:nvPr/>
        </p:nvSpPr>
        <p:spPr>
          <a:xfrm>
            <a:off x="6126480" y="3749040"/>
            <a:ext cx="64008" cy="1170432"/>
          </a:xfrm>
          <a:prstGeom prst="rect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3" name="Shape 61"/>
          <p:cNvSpPr/>
          <p:nvPr/>
        </p:nvSpPr>
        <p:spPr>
          <a:xfrm>
            <a:off x="6236208" y="3803904"/>
            <a:ext cx="1371600" cy="192024"/>
          </a:xfrm>
          <a:prstGeom prst="rect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4" name="Text 62"/>
          <p:cNvSpPr/>
          <p:nvPr/>
        </p:nvSpPr>
        <p:spPr>
          <a:xfrm>
            <a:off x="6236208" y="3803904"/>
            <a:ext cx="13716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</a:rPr>
              <a:t>Çiçek · Nadir</a:t>
            </a:r>
            <a:endParaRPr lang="en-US" sz="700" dirty="0"/>
          </a:p>
        </p:txBody>
      </p:sp>
      <p:sp>
        <p:nvSpPr>
          <p:cNvPr id="65" name="Text 63"/>
          <p:cNvSpPr/>
          <p:nvPr/>
        </p:nvSpPr>
        <p:spPr>
          <a:xfrm>
            <a:off x="6236208" y="402336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🍄 Yabani Orkide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6236208" y="425196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Dactylorhiza sp.</a:t>
            </a:r>
            <a:endParaRPr lang="en-US" sz="800" dirty="0"/>
          </a:p>
        </p:txBody>
      </p:sp>
      <p:sp>
        <p:nvSpPr>
          <p:cNvPr id="67" name="Text 65"/>
          <p:cNvSpPr/>
          <p:nvPr/>
        </p:nvSpPr>
        <p:spPr>
          <a:xfrm>
            <a:off x="6236208" y="4407408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Nisan–Mayıs aylarında pembe-mor renkte çiçek açar. Nemli orman içi ve dere kenarlarında yetişir. Koruma altında; toplanması yasaktır.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4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🌳  GÜZERGAHTA KARŞILAŞILACAK AĞAÇ TÜRLERİ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82880" y="932688"/>
            <a:ext cx="2103120" cy="3474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182880" y="93268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0–400 m: Maki &amp; Zeytinlik Kuşağı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2377440" y="932688"/>
            <a:ext cx="2103120" cy="347472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2377440" y="93268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400–800 m: Kızılçam &amp; Meşe Kuşağı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572000" y="932688"/>
            <a:ext cx="2103120" cy="347472"/>
          </a:xfrm>
          <a:prstGeom prst="rect">
            <a:avLst/>
          </a:prstGeom>
          <a:solidFill>
            <a:srgbClr val="1A5C2A"/>
          </a:solidFill>
          <a:ln w="12700">
            <a:solidFill>
              <a:srgbClr val="1A5C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572000" y="93268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800–1200 m: Karaçam &amp; Gürgen Kuşağı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6766560" y="932688"/>
            <a:ext cx="2103120" cy="347472"/>
          </a:xfrm>
          <a:prstGeom prst="rect">
            <a:avLst/>
          </a:prstGeom>
          <a:solidFill>
            <a:srgbClr val="0D3B1A"/>
          </a:solidFill>
          <a:ln w="12700">
            <a:solidFill>
              <a:srgbClr val="0D3B1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6766560" y="93268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1200–1774 m: Göknar &amp; Alpin Kuşak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37160" y="1417320"/>
            <a:ext cx="210312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0D3B1A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137160" y="1417320"/>
            <a:ext cx="2103120" cy="320040"/>
          </a:xfrm>
          <a:prstGeom prst="rect">
            <a:avLst/>
          </a:prstGeom>
          <a:solidFill>
            <a:srgbClr val="0D3B1A"/>
          </a:solidFill>
          <a:ln w="12700">
            <a:solidFill>
              <a:srgbClr val="0D3B1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37160" y="14173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🌲 1200–1700 m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28600" y="17647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Kazdağı Göknarı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28600" y="202082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Abies equi-trojani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8600" y="2221992"/>
            <a:ext cx="19202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Sadece Kazdağları'nda doğal. 35 m boy. Dal ucundaki 5–7 sürgün tanımlayıcı özelliği. Milli Parkın prestij türü.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377440" y="1417320"/>
            <a:ext cx="210312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2377440" y="1417320"/>
            <a:ext cx="2103120" cy="32004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2377440" y="14173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🌲 600–1500 m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468880" y="17647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Karaçam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468880" y="202082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Pinus nigra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2468880" y="2221992"/>
            <a:ext cx="19202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Rotanın büyük bölümünü kaplayan baskın ağaç. İğne yaprak uzunluğu 8–16 cm. Yoğun karanlık ormanlar oluşturur.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617720" y="1417320"/>
            <a:ext cx="210312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4617720" y="1417320"/>
            <a:ext cx="2103120" cy="320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4617720" y="14173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🌲 0–800 m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709160" y="17647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Kızılçam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709160" y="202082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Pinus brutia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4709160" y="2221992"/>
            <a:ext cx="19202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Avcılar Köyü girişinden Dereçatı'ya kadar hakim tür. Kabuk rengi kırmızımsı. Tur boyunca 'doğal şemsiye' etkisini yaratan ağaç.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858000" y="1417320"/>
            <a:ext cx="210312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8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6858000" y="1417320"/>
            <a:ext cx="2103120" cy="32004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6858000" y="14173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🍂 400–1000 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949440" y="17647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Meşe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949440" y="202082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Quercus spp.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6949440" y="2221992"/>
            <a:ext cx="19202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Kuzey yamaçlarda yosun kaplı gövdeleriyle dikkat çeker. Birden fazla meşe türü bir arada. Sonbaharda turuncu-sarı renk şöleni.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37160" y="3246120"/>
            <a:ext cx="210312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006D77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7" name="Shape 35"/>
          <p:cNvSpPr/>
          <p:nvPr/>
        </p:nvSpPr>
        <p:spPr>
          <a:xfrm>
            <a:off x="137160" y="3246120"/>
            <a:ext cx="2103120" cy="320040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137160" y="32461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🍂 600–1200 m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228600" y="35935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Gürgen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228600" y="384962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Carpinus betulus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228600" y="4050792"/>
            <a:ext cx="19202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 kenarlarını tercih eder. Derecatı ve su kenarlarında gür gruplar oluşturur. Pürüzsüz gri kabuk, oval yaprak.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2377440" y="3246120"/>
            <a:ext cx="210312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884EA0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3" name="Shape 41"/>
          <p:cNvSpPr/>
          <p:nvPr/>
        </p:nvSpPr>
        <p:spPr>
          <a:xfrm>
            <a:off x="2377440" y="3246120"/>
            <a:ext cx="2103120" cy="320040"/>
          </a:xfrm>
          <a:prstGeom prst="rect">
            <a:avLst/>
          </a:prstGeom>
          <a:solidFill>
            <a:srgbClr val="884EA0"/>
          </a:solidFill>
          <a:ln w="12700">
            <a:solidFill>
              <a:srgbClr val="884EA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4" name="Text 42"/>
          <p:cNvSpPr/>
          <p:nvPr/>
        </p:nvSpPr>
        <p:spPr>
          <a:xfrm>
            <a:off x="2377440" y="32461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🍂 700–1200 m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2468880" y="35935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Kayın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2468880" y="384962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Fagus orientalis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2468880" y="4050792"/>
            <a:ext cx="19202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 kayını. Nemli kuzey yamaçlarda. Geniş gövde ve yoğun yaprak taç oluşturur. Sonbaharda altın sarısı renk.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617720" y="3246120"/>
            <a:ext cx="210312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C9A96E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9" name="Shape 47"/>
          <p:cNvSpPr/>
          <p:nvPr/>
        </p:nvSpPr>
        <p:spPr>
          <a:xfrm>
            <a:off x="4617720" y="3246120"/>
            <a:ext cx="2103120" cy="320040"/>
          </a:xfrm>
          <a:prstGeom prst="rect">
            <a:avLst/>
          </a:prstGeom>
          <a:solidFill>
            <a:srgbClr val="C9A96E"/>
          </a:solidFill>
          <a:ln w="1270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0" name="Text 48"/>
          <p:cNvSpPr/>
          <p:nvPr/>
        </p:nvSpPr>
        <p:spPr>
          <a:xfrm>
            <a:off x="4617720" y="32461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🌿 400–900 m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709160" y="35935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Akçaağaç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4709160" y="384962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Acer campestre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4709160" y="4050792"/>
            <a:ext cx="19202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Kanyon kenarlarında ve dere yataklarında görülür. Karakteristik loplu yaprak. Sonbaharda ateş kırmızısı-sarı renk.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6858000" y="3246120"/>
            <a:ext cx="210312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6E2C00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5" name="Shape 53"/>
          <p:cNvSpPr/>
          <p:nvPr/>
        </p:nvSpPr>
        <p:spPr>
          <a:xfrm>
            <a:off x="6858000" y="3246120"/>
            <a:ext cx="2103120" cy="320040"/>
          </a:xfrm>
          <a:prstGeom prst="rect">
            <a:avLst/>
          </a:prstGeom>
          <a:solidFill>
            <a:srgbClr val="6E2C00"/>
          </a:solidFill>
          <a:ln w="12700">
            <a:solidFill>
              <a:srgbClr val="6E2C0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6" name="Text 54"/>
          <p:cNvSpPr/>
          <p:nvPr/>
        </p:nvSpPr>
        <p:spPr>
          <a:xfrm>
            <a:off x="6858000" y="32461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🌿 300–800 m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6949440" y="35935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C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Karaağaç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6949440" y="384962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Ulmus glabra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6949440" y="4050792"/>
            <a:ext cx="19202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Büyük gövdeli orman ağacı. Pürüzlü kabuk ve asimetrik yaprakla tanınır. Dere boylarında sık görülür.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1" name="Text 59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Kazdağları: Türkiye'nin en fazla oksijen üreten bölgesi  •  İki floristik bölgenin (Avrupa-Sibirya &amp; Akdeniz) kesişme noktası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🦅  GÜZERGAHTA GÖZLEMLENECEK KUŞ TÜRLERİ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365760" y="749808"/>
            <a:ext cx="8412480" cy="292608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Kazdağları: 250+ kuş türü • Göç rotası üzerinde • Dereçatı ve kanyon en iyi gözlem noktaları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137160" y="1143000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C0392B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37160" y="1143000"/>
            <a:ext cx="2103120" cy="2560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37160" y="114300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Kanyon, Seyir Terasları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10312" y="1417320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🦅 Kaya Kartalı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10312" y="1636776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Aquila chrysaetos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210312" y="1801368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Şahindere Kanyonu'nda çiftle uçuş görülebilir. Termal hava akımlarında 2-3 m kanat açıklığıyla süzülür. En iyi gözlem: Küçükburun Terası.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377440" y="1143000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2D6A4F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2377440" y="1143000"/>
            <a:ext cx="2103120" cy="256032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2377440" y="114300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Orman altı, dere kenarı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2450592" y="1417320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🦜 Kızılgerdan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450592" y="1636776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Erithacus rubecula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2450592" y="1801368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güzergah boyunca sık görülen orman kuşu. Dereçatı çevresinde çok sayıda. Yerde ve çalı altlarında beslenirken gözlemlenir.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617720" y="1143000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2C2C2C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4617720" y="1143000"/>
            <a:ext cx="2103120" cy="256032"/>
          </a:xfrm>
          <a:prstGeom prst="rect">
            <a:avLst/>
          </a:prstGeom>
          <a:solidFill>
            <a:srgbClr val="2C2C2C"/>
          </a:solidFill>
          <a:ln w="12700">
            <a:solidFill>
              <a:srgbClr val="2C2C2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617720" y="114300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Orman, çalılık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690872" y="1417320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🐦 Karatavuk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690872" y="1636776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Turdus merula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4690872" y="1801368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Sabah erken saatlerde melodili ötüşüyle duyulur. Özellikle meşe ormanı içlerinde aktif. Siyah tüy, sarı gaga belirgin.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6858000" y="1143000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E8A838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6858000" y="1143000"/>
            <a:ext cx="2103120" cy="25603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6858000" y="114300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Kayalıklar, kanyon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931152" y="1417320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🦅 Kızıl Akbaba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931152" y="1636776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Gyps fulvus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6931152" y="1801368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Kayon üzerinde termallerden yararlanan büyük akbaba. Göç döneminde grup halinde gözlemlenebilir. 2,5 m kanat açıklığı.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137160" y="2450592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006D77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0" name="Shape 28"/>
          <p:cNvSpPr/>
          <p:nvPr/>
        </p:nvSpPr>
        <p:spPr>
          <a:xfrm>
            <a:off x="137160" y="2450592"/>
            <a:ext cx="2103120" cy="256032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137160" y="245059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Dere kenarı, taşlık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210312" y="2724912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🐦 Çalıkuşu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10312" y="2944368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Troglodytes troglodytes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210312" y="3108960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Küçük boyu ve yüksek ötüşüyle dikkat çeker. Kayalık dere kenarlarında ve ağaç kökleri arasında yuva yapar. Kış aylarında aktif.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2377440" y="2450592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C0392B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6" name="Shape 34"/>
          <p:cNvSpPr/>
          <p:nvPr/>
        </p:nvSpPr>
        <p:spPr>
          <a:xfrm>
            <a:off x="2377440" y="2450592"/>
            <a:ext cx="2103120" cy="2560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2377440" y="245059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Karaçam ve göknar ormanı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2450592" y="2724912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🦜 Alaca Ağaçkakan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2450592" y="2944368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Dendrocopos major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2450592" y="3108960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Güzergahın orta kesimlerinde sık duyulur. Ağaç gövdelerini delerek böcek avlar. Kırmızı-siyah-beyaz renklenme.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4617720" y="2450592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2D6A4F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2" name="Shape 40"/>
          <p:cNvSpPr/>
          <p:nvPr/>
        </p:nvSpPr>
        <p:spPr>
          <a:xfrm>
            <a:off x="4617720" y="2450592"/>
            <a:ext cx="2103120" cy="256032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4617720" y="245059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Nemli orman, dere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690872" y="2724912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🦅 Çulluk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690872" y="2944368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Scolopax rusticola</a:t>
            </a:r>
            <a:endParaRPr lang="en-US" sz="750" dirty="0"/>
          </a:p>
        </p:txBody>
      </p:sp>
      <p:sp>
        <p:nvSpPr>
          <p:cNvPr id="46" name="Text 44"/>
          <p:cNvSpPr/>
          <p:nvPr/>
        </p:nvSpPr>
        <p:spPr>
          <a:xfrm>
            <a:off x="4690872" y="3108960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Gece aktif. Uzun gagası ile toprakta solucan arar. Dereçatı çevresindeki nemli orman zemininde gözlemlenebilir.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6858000" y="2450592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E8A838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8" name="Shape 46"/>
          <p:cNvSpPr/>
          <p:nvPr/>
        </p:nvSpPr>
        <p:spPr>
          <a:xfrm>
            <a:off x="6858000" y="2450592"/>
            <a:ext cx="2103120" cy="25603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6858000" y="245059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Her türlü orman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6931152" y="2724912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🐦 İspinoz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6931152" y="2944368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Fringilla coelebs</a:t>
            </a:r>
            <a:endParaRPr lang="en-US" sz="750" dirty="0"/>
          </a:p>
        </p:txBody>
      </p:sp>
      <p:sp>
        <p:nvSpPr>
          <p:cNvPr id="52" name="Text 50"/>
          <p:cNvSpPr/>
          <p:nvPr/>
        </p:nvSpPr>
        <p:spPr>
          <a:xfrm>
            <a:off x="6931152" y="3108960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yaygın orman kuşlarından biri. Güzergahın tamamında her mevsimde gözlemlenir. Erkek bireyin turuncu-pembe göğsü belirgin.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137160" y="3758184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006D77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4" name="Shape 52"/>
          <p:cNvSpPr/>
          <p:nvPr/>
        </p:nvSpPr>
        <p:spPr>
          <a:xfrm>
            <a:off x="137160" y="3758184"/>
            <a:ext cx="2103120" cy="256032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137160" y="3758184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Karaçam ormanı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210312" y="4032504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🦜 Bıyıklı Baştankara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210312" y="4251960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Parus lugubris</a:t>
            </a:r>
            <a:endParaRPr lang="en-US" sz="750" dirty="0"/>
          </a:p>
        </p:txBody>
      </p:sp>
      <p:sp>
        <p:nvSpPr>
          <p:cNvPr id="58" name="Text 56"/>
          <p:cNvSpPr/>
          <p:nvPr/>
        </p:nvSpPr>
        <p:spPr>
          <a:xfrm>
            <a:off x="210312" y="4416552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Karaçam ormanlarına özgü baştankara türü. Küme halinde hareket eder. Ağaç dallarında akrobatik hareketleriyle göze çarpar.</a:t>
            </a:r>
            <a:endParaRPr lang="en-US" sz="850" dirty="0"/>
          </a:p>
        </p:txBody>
      </p:sp>
      <p:sp>
        <p:nvSpPr>
          <p:cNvPr id="59" name="Shape 57"/>
          <p:cNvSpPr/>
          <p:nvPr/>
        </p:nvSpPr>
        <p:spPr>
          <a:xfrm>
            <a:off x="2377440" y="3758184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884EA0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0" name="Shape 58"/>
          <p:cNvSpPr/>
          <p:nvPr/>
        </p:nvSpPr>
        <p:spPr>
          <a:xfrm>
            <a:off x="2377440" y="3758184"/>
            <a:ext cx="2103120" cy="256032"/>
          </a:xfrm>
          <a:prstGeom prst="rect">
            <a:avLst/>
          </a:prstGeom>
          <a:solidFill>
            <a:srgbClr val="884EA0"/>
          </a:solidFill>
          <a:ln w="12700">
            <a:solidFill>
              <a:srgbClr val="884EA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1" name="Text 59"/>
          <p:cNvSpPr/>
          <p:nvPr/>
        </p:nvSpPr>
        <p:spPr>
          <a:xfrm>
            <a:off x="2377440" y="3758184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Kanyon kayalıkları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2450592" y="4032504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🦉 Puhu</a:t>
            </a:r>
            <a:endParaRPr lang="en-US" sz="1100" dirty="0"/>
          </a:p>
        </p:txBody>
      </p:sp>
      <p:sp>
        <p:nvSpPr>
          <p:cNvPr id="63" name="Text 61"/>
          <p:cNvSpPr/>
          <p:nvPr/>
        </p:nvSpPr>
        <p:spPr>
          <a:xfrm>
            <a:off x="2450592" y="4251960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Bubo bubo</a:t>
            </a:r>
            <a:endParaRPr lang="en-US" sz="750" dirty="0"/>
          </a:p>
        </p:txBody>
      </p:sp>
      <p:sp>
        <p:nvSpPr>
          <p:cNvPr id="64" name="Text 62"/>
          <p:cNvSpPr/>
          <p:nvPr/>
        </p:nvSpPr>
        <p:spPr>
          <a:xfrm>
            <a:off x="2450592" y="4416552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Alacakaranlıkta aktif. Kayon kayalıklarında yuva yapar. Dev boyutu ve turuncu gözleri ile tanınır. Gece sürücüleri duyabilir.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4617720" y="3758184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C0392B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6" name="Shape 64"/>
          <p:cNvSpPr/>
          <p:nvPr/>
        </p:nvSpPr>
        <p:spPr>
          <a:xfrm>
            <a:off x="4617720" y="3758184"/>
            <a:ext cx="2103120" cy="2560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7" name="Text 65"/>
          <p:cNvSpPr/>
          <p:nvPr/>
        </p:nvSpPr>
        <p:spPr>
          <a:xfrm>
            <a:off x="4617720" y="3758184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Orman kenarı, açıklık</a:t>
            </a:r>
            <a:endParaRPr lang="en-US" sz="800" dirty="0"/>
          </a:p>
        </p:txBody>
      </p:sp>
      <p:sp>
        <p:nvSpPr>
          <p:cNvPr id="68" name="Text 66"/>
          <p:cNvSpPr/>
          <p:nvPr/>
        </p:nvSpPr>
        <p:spPr>
          <a:xfrm>
            <a:off x="4690872" y="4032504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🐦 Saka</a:t>
            </a:r>
            <a:endParaRPr lang="en-US" sz="1100" dirty="0"/>
          </a:p>
        </p:txBody>
      </p:sp>
      <p:sp>
        <p:nvSpPr>
          <p:cNvPr id="69" name="Text 67"/>
          <p:cNvSpPr/>
          <p:nvPr/>
        </p:nvSpPr>
        <p:spPr>
          <a:xfrm>
            <a:off x="4690872" y="4251960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Carduelis carduelis</a:t>
            </a:r>
            <a:endParaRPr lang="en-US" sz="750" dirty="0"/>
          </a:p>
        </p:txBody>
      </p:sp>
      <p:sp>
        <p:nvSpPr>
          <p:cNvPr id="70" name="Text 68"/>
          <p:cNvSpPr/>
          <p:nvPr/>
        </p:nvSpPr>
        <p:spPr>
          <a:xfrm>
            <a:off x="4690872" y="4416552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Renkli (kırmızı-sarı-siyah) küçük ötücü kuş. Tohum yiyen. Güzergahın açık alanlarda sürü halinde gözlemlenir.</a:t>
            </a:r>
            <a:endParaRPr lang="en-US" sz="850" dirty="0"/>
          </a:p>
        </p:txBody>
      </p:sp>
      <p:sp>
        <p:nvSpPr>
          <p:cNvPr id="71" name="Shape 69"/>
          <p:cNvSpPr/>
          <p:nvPr/>
        </p:nvSpPr>
        <p:spPr>
          <a:xfrm>
            <a:off x="6858000" y="3758184"/>
            <a:ext cx="2103120" cy="1207008"/>
          </a:xfrm>
          <a:prstGeom prst="rect">
            <a:avLst/>
          </a:prstGeom>
          <a:solidFill>
            <a:srgbClr val="2D6A4F"/>
          </a:solidFill>
          <a:ln w="6350">
            <a:solidFill>
              <a:srgbClr val="1A3A2A"/>
            </a:solidFill>
            <a:prstDash val="solid"/>
          </a:ln>
          <a:effectLst>
            <a:outerShdw blurRad="38100" dist="127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2" name="Shape 70"/>
          <p:cNvSpPr/>
          <p:nvPr/>
        </p:nvSpPr>
        <p:spPr>
          <a:xfrm>
            <a:off x="6858000" y="3758184"/>
            <a:ext cx="2103120" cy="256032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3" name="Text 71"/>
          <p:cNvSpPr/>
          <p:nvPr/>
        </p:nvSpPr>
        <p:spPr>
          <a:xfrm>
            <a:off x="6858000" y="3758184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Tüm orman alanı</a:t>
            </a:r>
            <a:endParaRPr lang="en-US" sz="800" dirty="0"/>
          </a:p>
        </p:txBody>
      </p:sp>
      <p:sp>
        <p:nvSpPr>
          <p:cNvPr id="74" name="Text 72"/>
          <p:cNvSpPr/>
          <p:nvPr/>
        </p:nvSpPr>
        <p:spPr>
          <a:xfrm>
            <a:off x="6931152" y="4032504"/>
            <a:ext cx="1965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🦅 Atmaca</a:t>
            </a:r>
            <a:endParaRPr lang="en-US" sz="1100" dirty="0"/>
          </a:p>
        </p:txBody>
      </p:sp>
      <p:sp>
        <p:nvSpPr>
          <p:cNvPr id="75" name="Text 73"/>
          <p:cNvSpPr/>
          <p:nvPr/>
        </p:nvSpPr>
        <p:spPr>
          <a:xfrm>
            <a:off x="6931152" y="4251960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Accipiter nisus</a:t>
            </a:r>
            <a:endParaRPr lang="en-US" sz="750" dirty="0"/>
          </a:p>
        </p:txBody>
      </p:sp>
      <p:sp>
        <p:nvSpPr>
          <p:cNvPr id="76" name="Text 74"/>
          <p:cNvSpPr/>
          <p:nvPr/>
        </p:nvSpPr>
        <p:spPr>
          <a:xfrm>
            <a:off x="6931152" y="4416552"/>
            <a:ext cx="1965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Hızlı uçuşu ve çam ormanı içindeki manevra kabiliyetiyle dikkat çeker. Küçük kuşları avlar. Güzergah boyunca görülebilir.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4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🚙  PRATİK ROTA BİLGİLERİ &amp; HAZIRLIK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182880" y="960120"/>
            <a:ext cx="28346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A3A2A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182880" y="960120"/>
            <a:ext cx="2834640" cy="347472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82880" y="96012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🏨 Allia Thermal &amp; Tur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92608" y="1344168"/>
            <a:ext cx="26060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Buluşma: Allia Thermal (Güre)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0266 385 05 55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Güre Cumhuriyet Mah. No:1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Edremit / Balıkesir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Milli Parka ~8 km mesafe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154680" y="960120"/>
            <a:ext cx="28346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154680" y="960120"/>
            <a:ext cx="2834640" cy="347472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3154680" y="96012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🚙 Araç &amp; Ulaşım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264408" y="1344168"/>
            <a:ext cx="26060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4x4 Jeep zorunlu (off-road yol)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Alternatif: Jeep safari turu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Toplam güzergah: ~30 km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 içi yollarda max 30 km/h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Kış aylarında kar zinciri gerekli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26480" y="960120"/>
            <a:ext cx="28346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6D77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6126480" y="960120"/>
            <a:ext cx="2834640" cy="347472"/>
          </a:xfrm>
          <a:prstGeom prst="rect">
            <a:avLst/>
          </a:prstGeom>
          <a:solidFill>
            <a:srgbClr val="006D77"/>
          </a:solidFill>
          <a:ln w="12700">
            <a:solidFill>
              <a:srgbClr val="006D7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6126480" y="96012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🎒 Yanınızda Bulundurun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236208" y="1344168"/>
            <a:ext cx="26060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ayakkabısı (dere geçişi)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2+ litre su kişi başı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Rüzgarlık ceket (her mevsim)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Güneş kremi &amp; böcek spreyi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Duda &amp; hafif atıştırmalık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82880" y="2971800"/>
            <a:ext cx="28346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8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182880" y="2971800"/>
            <a:ext cx="2834640" cy="34747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182880" y="297180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📅 En İyi Sezon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92608" y="3355848"/>
            <a:ext cx="26060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🌸 Nisan–Mayıs: Şakayık, orkide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☀️ Haziran–Ağustos: Yüzme, gezme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🍂 Eylül–Ekim: Sonbahar renkleri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❄️ Kış: Kar yürüyüşü (4x4 şart)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kalabalık: Temmuz–Ağustos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154680" y="2971800"/>
            <a:ext cx="28346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3154680" y="2971800"/>
            <a:ext cx="283464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3154680" y="297180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⚠️ Dikkat Edilecekler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264408" y="3355848"/>
            <a:ext cx="26060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Rehbersiz giriş yasak (yabancı)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Bitkiler toplanmamalı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 alanı dışında ateş yasak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Çöp bırakmayın, doğayı koruyun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Yangın sezonu kısıtlamaları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126480" y="2971800"/>
            <a:ext cx="28346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6C3483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6126480" y="2971800"/>
            <a:ext cx="2834640" cy="347472"/>
          </a:xfrm>
          <a:prstGeom prst="rect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6126480" y="297180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🌿 Kuş Gözlem İpuçları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236208" y="3355848"/>
            <a:ext cx="26060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iyi saat: 06:00–09:00 sabah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Dürbün önerilir (8x42 min.)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Dereçatı = en iyi nokta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Sessiz yürüyüş, az konuşun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Nisan–Mayıs göç dönemi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Kazdağları Milli Parkı Tanıtım Ofisi: Zeytinli Köyü, Edremit  •  Rehber için önceden randevu alın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D6A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10312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kern="0" spc="7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KAZDAĞLARI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Allia Thermal'den Cam Terasa Muhteşem Yolculuk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0" y="2212848"/>
            <a:ext cx="4572000" cy="64008"/>
          </a:xfrm>
          <a:prstGeom prst="rect">
            <a:avLst/>
          </a:prstGeom>
          <a:solidFill>
            <a:srgbClr val="C9A96E"/>
          </a:solidFill>
          <a:ln w="1270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274320" y="2377440"/>
            <a:ext cx="1600200" cy="1143000"/>
          </a:xfrm>
          <a:prstGeom prst="rect">
            <a:avLst/>
          </a:prstGeom>
          <a:solidFill>
            <a:srgbClr val="1A3A2A"/>
          </a:solidFill>
          <a:ln w="635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274320" y="24505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274320" y="301752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Durak Noktası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011680" y="2377440"/>
            <a:ext cx="1600200" cy="1143000"/>
          </a:xfrm>
          <a:prstGeom prst="rect">
            <a:avLst/>
          </a:prstGeom>
          <a:solidFill>
            <a:srgbClr val="1A3A2A"/>
          </a:solidFill>
          <a:ln w="635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2011680" y="24505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011680" y="301752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Seyir Terası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749040" y="2377440"/>
            <a:ext cx="1600200" cy="1143000"/>
          </a:xfrm>
          <a:prstGeom prst="rect">
            <a:avLst/>
          </a:prstGeom>
          <a:solidFill>
            <a:srgbClr val="1A3A2A"/>
          </a:solidFill>
          <a:ln w="635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749040" y="24505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749040" y="301752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Kaynağı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486400" y="2377440"/>
            <a:ext cx="1600200" cy="1143000"/>
          </a:xfrm>
          <a:prstGeom prst="rect">
            <a:avLst/>
          </a:prstGeom>
          <a:solidFill>
            <a:srgbClr val="1A3A2A"/>
          </a:solidFill>
          <a:ln w="635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5486400" y="24505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31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5486400" y="301752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Endemik Bitki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223760" y="2377440"/>
            <a:ext cx="1600200" cy="1143000"/>
          </a:xfrm>
          <a:prstGeom prst="rect">
            <a:avLst/>
          </a:prstGeom>
          <a:solidFill>
            <a:srgbClr val="1A3A2A"/>
          </a:solidFill>
          <a:ln w="635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7223760" y="24505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9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250+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7223760" y="301752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8F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Kuş Türü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3657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🌲 Göknar ormanlarında oksijen dolu nefes alın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Padişah Pınarları'nın buz gibi suyundan için  •  🦅 Kartalların süzülüşünü izleyin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🏨 Allia Thermal Health &amp; Spa  •  Güre/Edremit  •  ☎ 0266 385 05 55  •  alliatermalotel.com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1896</Words>
  <Application>Microsoft Office PowerPoint</Application>
  <PresentationFormat>Ekran Gösterisi (16:9)</PresentationFormat>
  <Paragraphs>282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Georgia</vt:lpstr>
      <vt:lpstr>Trebuchet MS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Kazdağları Jeep Safari Rota Rehberi</dc:title>
  <dc:subject>PptxGenJS Presentation</dc:subject>
  <dc:creator>PptxGenJS</dc:creator>
  <cp:lastModifiedBy>Hüseyin KÖKSAL</cp:lastModifiedBy>
  <cp:revision>1</cp:revision>
  <dcterms:created xsi:type="dcterms:W3CDTF">2026-04-12T05:00:10Z</dcterms:created>
  <dcterms:modified xsi:type="dcterms:W3CDTF">2026-04-13T18:52:08Z</dcterms:modified>
</cp:coreProperties>
</file>