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51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004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 dirty="0"/>
          </a:p>
        </p:txBody>
      </p:sp>
      <p:sp>
        <p:nvSpPr>
          <p:cNvPr id="4" name="Shape 2"/>
          <p:cNvSpPr/>
          <p:nvPr/>
        </p:nvSpPr>
        <p:spPr>
          <a:xfrm>
            <a:off x="5961888" y="0"/>
            <a:ext cx="292608" cy="5143500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0" y="4462272"/>
            <a:ext cx="5961888" cy="681228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6400800" y="182880"/>
            <a:ext cx="2286000" cy="2286000"/>
          </a:xfrm>
          <a:prstGeom prst="ellipse">
            <a:avLst/>
          </a:prstGeom>
          <a:solidFill>
            <a:srgbClr val="1A3A2F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7114032" y="1888516"/>
            <a:ext cx="1645920" cy="164592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 dirty="0"/>
          </a:p>
        </p:txBody>
      </p:sp>
      <p:sp>
        <p:nvSpPr>
          <p:cNvPr id="8" name="Text 6"/>
          <p:cNvSpPr/>
          <p:nvPr/>
        </p:nvSpPr>
        <p:spPr>
          <a:xfrm>
            <a:off x="384048" y="20116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84048" y="475488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GEZİ REHBERİ</a:t>
            </a:r>
            <a:endParaRPr lang="en-US" sz="3800" dirty="0"/>
          </a:p>
        </p:txBody>
      </p:sp>
      <p:sp>
        <p:nvSpPr>
          <p:cNvPr id="10" name="Shape 8"/>
          <p:cNvSpPr/>
          <p:nvPr/>
        </p:nvSpPr>
        <p:spPr>
          <a:xfrm>
            <a:off x="384048" y="1097280"/>
            <a:ext cx="50292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84048" y="1097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3A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960120" y="117043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Bölüm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84048" y="1700784"/>
            <a:ext cx="5394960" cy="292608"/>
          </a:xfrm>
          <a:prstGeom prst="rect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57200" y="1700784"/>
            <a:ext cx="5303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Çıkış Noktası: Allia Thermal Health &amp; Spa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84048" y="2103120"/>
            <a:ext cx="5394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İda Dağı'nın Gizli Hazineleri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84048" y="2514600"/>
            <a:ext cx="36576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84048" y="2651760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 Hasan Boğuldu Göleti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84048" y="2926080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🪵  Tahtakuşlar Etnografya Galerisi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84048" y="3200400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Kazdağı Müzesi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84048" y="3474720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🫒  Adatepe Köyü Zeytinyağı Müzesi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84048" y="3749040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Zeus Altarı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84048" y="4023360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Yeşilyurt Köyü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400800" y="8229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600" dirty="0"/>
          </a:p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Lokasyon</a:t>
            </a:r>
            <a:endParaRPr lang="en-US" sz="2600" dirty="0"/>
          </a:p>
        </p:txBody>
      </p:sp>
      <p:sp>
        <p:nvSpPr>
          <p:cNvPr id="24" name="Shape 22"/>
          <p:cNvSpPr/>
          <p:nvPr/>
        </p:nvSpPr>
        <p:spPr>
          <a:xfrm>
            <a:off x="6748272" y="1783080"/>
            <a:ext cx="15544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6739128" y="2400301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Tarih</a:t>
            </a:r>
            <a:r>
              <a:rPr lang="en-US" sz="1100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· Doğa</a:t>
            </a:r>
            <a:endParaRPr lang="en-US" sz="11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100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Lezzet · Kültür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0" y="4663440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4.8  Allia Thermal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84048" y="4617720"/>
            <a:ext cx="5394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Kazdağları, Türkiye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A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PRATİK BİLGİLER — ALLIA THERMAL ÇIKIŞLI 6 DURAK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Eksiksiz Bir Gün İçin Her Şey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914400"/>
            <a:ext cx="4114800" cy="292608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4114800" cy="3200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384048" y="914400"/>
            <a:ext cx="3895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 Allia Thermal'dan Mesafeler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298448"/>
            <a:ext cx="4114800" cy="402336"/>
          </a:xfrm>
          <a:prstGeom prst="rect">
            <a:avLst/>
          </a:prstGeom>
          <a:solidFill>
            <a:srgbClr val="1A3A2F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47472" y="1298448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21792" y="1298448"/>
            <a:ext cx="2212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Hasan Boğuldu Göleti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852928" y="1298448"/>
            <a:ext cx="685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~16 km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566160" y="129844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 dk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274320" y="1737360"/>
            <a:ext cx="4114800" cy="402336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47472" y="1737360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21792" y="1737360"/>
            <a:ext cx="2212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🪵 Tahtakuşlar Galerisi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852928" y="1737360"/>
            <a:ext cx="685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 km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566160" y="1737360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 dk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274320" y="2176272"/>
            <a:ext cx="4114800" cy="402336"/>
          </a:xfrm>
          <a:prstGeom prst="rect">
            <a:avLst/>
          </a:prstGeom>
          <a:solidFill>
            <a:srgbClr val="1A3A2F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347472" y="2176272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21792" y="2176272"/>
            <a:ext cx="2212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Kazdağı Müzesi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852928" y="2176272"/>
            <a:ext cx="685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 km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566160" y="2176272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 dk ★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74320" y="2615184"/>
            <a:ext cx="4114800" cy="402336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347472" y="2615184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21792" y="2615184"/>
            <a:ext cx="2212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🫒 Adatepe Zeytinyağı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2852928" y="2615184"/>
            <a:ext cx="685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~32 km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566160" y="2615184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~40 dk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74320" y="3054096"/>
            <a:ext cx="4114800" cy="402336"/>
          </a:xfrm>
          <a:prstGeom prst="rect">
            <a:avLst/>
          </a:prstGeom>
          <a:solidFill>
            <a:srgbClr val="1A3A2F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347472" y="3054096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21792" y="3054096"/>
            <a:ext cx="2212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Zeus Altarı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852928" y="3054096"/>
            <a:ext cx="685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~30 km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566160" y="305409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~38 dk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74320" y="3493008"/>
            <a:ext cx="4114800" cy="402336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347472" y="3493008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21792" y="3493008"/>
            <a:ext cx="2212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Yeşilyurt Köyü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2852928" y="3493008"/>
            <a:ext cx="685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~38 km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566160" y="349300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~48 dk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274320" y="3886200"/>
            <a:ext cx="411480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347472" y="3886200"/>
            <a:ext cx="39684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Kazdağı Müzesi Allia'ya en yakın durak — yürüyüş mesafesinde!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617720" y="914400"/>
            <a:ext cx="2084832" cy="1783080"/>
          </a:xfrm>
          <a:prstGeom prst="rect">
            <a:avLst/>
          </a:prstGeom>
          <a:solidFill>
            <a:srgbClr val="2E5D4B"/>
          </a:solidFill>
          <a:ln w="12700">
            <a:solidFill>
              <a:srgbClr val="5C8B7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2" name="Shape 40"/>
          <p:cNvSpPr/>
          <p:nvPr/>
        </p:nvSpPr>
        <p:spPr>
          <a:xfrm>
            <a:off x="4617720" y="914400"/>
            <a:ext cx="2084832" cy="64008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709160" y="1005840"/>
            <a:ext cx="19019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🗓️  En İyi Zaman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709160" y="1353312"/>
            <a:ext cx="100584" cy="100584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4855464" y="1325880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Nisan-Mayıs (çiçeklenme dönemi)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4709160" y="1664208"/>
            <a:ext cx="100584" cy="100584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4855464" y="1636776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Eylül-Ekim (zeytin hasatı)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709160" y="1975104"/>
            <a:ext cx="100584" cy="100584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855464" y="1947672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Yaz: Sabah erken çıkın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709160" y="2286000"/>
            <a:ext cx="100584" cy="100584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855464" y="2258568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Kış: Zeus erişimi kapanabilir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6830568" y="914400"/>
            <a:ext cx="2084832" cy="1783080"/>
          </a:xfrm>
          <a:prstGeom prst="rect">
            <a:avLst/>
          </a:prstGeom>
          <a:solidFill>
            <a:srgbClr val="2E5D4B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3" name="Shape 51"/>
          <p:cNvSpPr/>
          <p:nvPr/>
        </p:nvSpPr>
        <p:spPr>
          <a:xfrm>
            <a:off x="6830568" y="914400"/>
            <a:ext cx="2084832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4" name="Text 52"/>
          <p:cNvSpPr/>
          <p:nvPr/>
        </p:nvSpPr>
        <p:spPr>
          <a:xfrm>
            <a:off x="6922008" y="1005840"/>
            <a:ext cx="19019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👕  Giyim &amp; Ekipman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6922008" y="1353312"/>
            <a:ext cx="100584" cy="100584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6" name="Text 54"/>
          <p:cNvSpPr/>
          <p:nvPr/>
        </p:nvSpPr>
        <p:spPr>
          <a:xfrm>
            <a:off x="7068312" y="1325880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Rahat yürüyüş ayakkabısı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6922008" y="1664208"/>
            <a:ext cx="100584" cy="100584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8" name="Text 56"/>
          <p:cNvSpPr/>
          <p:nvPr/>
        </p:nvSpPr>
        <p:spPr>
          <a:xfrm>
            <a:off x="7068312" y="1636776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Tabaka giyim (hava değişken)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6922008" y="1975104"/>
            <a:ext cx="100584" cy="100584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7068312" y="1947672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Şapka &amp; güneş gözlüğü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6922008" y="2286000"/>
            <a:ext cx="100584" cy="100584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2" name="Text 60"/>
          <p:cNvSpPr/>
          <p:nvPr/>
        </p:nvSpPr>
        <p:spPr>
          <a:xfrm>
            <a:off x="7068312" y="2258568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Yağmurluk (sis olabilir)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617720" y="2816352"/>
            <a:ext cx="2084832" cy="1783080"/>
          </a:xfrm>
          <a:prstGeom prst="rect">
            <a:avLst/>
          </a:prstGeom>
          <a:solidFill>
            <a:srgbClr val="2E5D4B"/>
          </a:solidFill>
          <a:ln w="12700">
            <a:solidFill>
              <a:srgbClr val="6B7A3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4" name="Shape 62"/>
          <p:cNvSpPr/>
          <p:nvPr/>
        </p:nvSpPr>
        <p:spPr>
          <a:xfrm>
            <a:off x="4617720" y="2816352"/>
            <a:ext cx="2084832" cy="64008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5" name="Text 63"/>
          <p:cNvSpPr/>
          <p:nvPr/>
        </p:nvSpPr>
        <p:spPr>
          <a:xfrm>
            <a:off x="4709160" y="2907792"/>
            <a:ext cx="19019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🎒  Yanınıza Alın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4709160" y="3255264"/>
            <a:ext cx="100584" cy="100584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7" name="Text 65"/>
          <p:cNvSpPr/>
          <p:nvPr/>
        </p:nvSpPr>
        <p:spPr>
          <a:xfrm>
            <a:off x="4855464" y="3227832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Yeterli su (2L+/kişi)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4709160" y="3566160"/>
            <a:ext cx="100584" cy="100584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9" name="Text 67"/>
          <p:cNvSpPr/>
          <p:nvPr/>
        </p:nvSpPr>
        <p:spPr>
          <a:xfrm>
            <a:off x="4855464" y="3538728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Nakit para (pos yok köylerde)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4709160" y="3877056"/>
            <a:ext cx="100584" cy="100584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1" name="Text 69"/>
          <p:cNvSpPr/>
          <p:nvPr/>
        </p:nvSpPr>
        <p:spPr>
          <a:xfrm>
            <a:off x="4855464" y="3849624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Şarjlı telefon &amp; kamera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4709160" y="4187952"/>
            <a:ext cx="100584" cy="100584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3" name="Text 71"/>
          <p:cNvSpPr/>
          <p:nvPr/>
        </p:nvSpPr>
        <p:spPr>
          <a:xfrm>
            <a:off x="4855464" y="4160520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Piknik malzemesi</a:t>
            </a:r>
            <a:endParaRPr lang="en-US" sz="800" dirty="0"/>
          </a:p>
        </p:txBody>
      </p:sp>
      <p:sp>
        <p:nvSpPr>
          <p:cNvPr id="74" name="Shape 72"/>
          <p:cNvSpPr/>
          <p:nvPr/>
        </p:nvSpPr>
        <p:spPr>
          <a:xfrm>
            <a:off x="6830568" y="2816352"/>
            <a:ext cx="2084832" cy="1783080"/>
          </a:xfrm>
          <a:prstGeom prst="rect">
            <a:avLst/>
          </a:prstGeom>
          <a:solidFill>
            <a:srgbClr val="2E5D4B"/>
          </a:solidFill>
          <a:ln w="12700">
            <a:solidFill>
              <a:srgbClr val="C9A84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5" name="Shape 73"/>
          <p:cNvSpPr/>
          <p:nvPr/>
        </p:nvSpPr>
        <p:spPr>
          <a:xfrm>
            <a:off x="6830568" y="2816352"/>
            <a:ext cx="2084832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6" name="Text 74"/>
          <p:cNvSpPr/>
          <p:nvPr/>
        </p:nvSpPr>
        <p:spPr>
          <a:xfrm>
            <a:off x="6922008" y="2907792"/>
            <a:ext cx="19019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📸  Fotoğraf Noktaları</a:t>
            </a:r>
            <a:endParaRPr lang="en-US" sz="1000" dirty="0"/>
          </a:p>
        </p:txBody>
      </p:sp>
      <p:sp>
        <p:nvSpPr>
          <p:cNvPr id="77" name="Shape 75"/>
          <p:cNvSpPr/>
          <p:nvPr/>
        </p:nvSpPr>
        <p:spPr>
          <a:xfrm>
            <a:off x="6922008" y="3255264"/>
            <a:ext cx="100584" cy="1005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8" name="Text 76"/>
          <p:cNvSpPr/>
          <p:nvPr/>
        </p:nvSpPr>
        <p:spPr>
          <a:xfrm>
            <a:off x="7068312" y="3227832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Gölet yansıması: Sabah erken</a:t>
            </a:r>
            <a:endParaRPr lang="en-US" sz="800" dirty="0"/>
          </a:p>
        </p:txBody>
      </p:sp>
      <p:sp>
        <p:nvSpPr>
          <p:cNvPr id="79" name="Shape 77"/>
          <p:cNvSpPr/>
          <p:nvPr/>
        </p:nvSpPr>
        <p:spPr>
          <a:xfrm>
            <a:off x="6922008" y="3566160"/>
            <a:ext cx="100584" cy="1005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0" name="Text 78"/>
          <p:cNvSpPr/>
          <p:nvPr/>
        </p:nvSpPr>
        <p:spPr>
          <a:xfrm>
            <a:off x="7068312" y="3538728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Zeus Altarı: Gün batımı</a:t>
            </a:r>
            <a:endParaRPr lang="en-US" sz="800" dirty="0"/>
          </a:p>
        </p:txBody>
      </p:sp>
      <p:sp>
        <p:nvSpPr>
          <p:cNvPr id="81" name="Shape 79"/>
          <p:cNvSpPr/>
          <p:nvPr/>
        </p:nvSpPr>
        <p:spPr>
          <a:xfrm>
            <a:off x="6922008" y="3877056"/>
            <a:ext cx="100584" cy="1005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2" name="Text 80"/>
          <p:cNvSpPr/>
          <p:nvPr/>
        </p:nvSpPr>
        <p:spPr>
          <a:xfrm>
            <a:off x="7068312" y="3849624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Çınarlar altı: Öğle güneşi</a:t>
            </a:r>
            <a:endParaRPr lang="en-US" sz="800" dirty="0"/>
          </a:p>
        </p:txBody>
      </p:sp>
      <p:sp>
        <p:nvSpPr>
          <p:cNvPr id="83" name="Shape 81"/>
          <p:cNvSpPr/>
          <p:nvPr/>
        </p:nvSpPr>
        <p:spPr>
          <a:xfrm>
            <a:off x="6922008" y="4187952"/>
            <a:ext cx="100584" cy="1005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4" name="Text 82"/>
          <p:cNvSpPr/>
          <p:nvPr/>
        </p:nvSpPr>
        <p:spPr>
          <a:xfrm>
            <a:off x="7068312" y="4160520"/>
            <a:ext cx="17556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Adatepe dar sokaklar: Her zaman</a:t>
            </a:r>
            <a:endParaRPr lang="en-US" sz="800" dirty="0"/>
          </a:p>
        </p:txBody>
      </p:sp>
      <p:sp>
        <p:nvSpPr>
          <p:cNvPr id="85" name="Shape 8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6" name="Text 84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Pratik Bilgiler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A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6766560" y="182880"/>
            <a:ext cx="2103120" cy="2103120"/>
          </a:xfrm>
          <a:prstGeom prst="ellipse">
            <a:avLst/>
          </a:prstGeom>
          <a:solidFill>
            <a:srgbClr val="1A3A2F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7452360" y="1737360"/>
            <a:ext cx="1417320" cy="141732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0" y="4462272"/>
            <a:ext cx="6583680" cy="681228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347472"/>
            <a:ext cx="6035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Kazdağları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Seni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Bekliyor.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365760" y="2425827"/>
            <a:ext cx="41148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365760" y="2417127"/>
            <a:ext cx="6035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Göletler, müzeler, köyler, antik sunaklar ve</a:t>
            </a:r>
            <a:endParaRPr lang="en-US" sz="1100" dirty="0"/>
          </a:p>
          <a:p>
            <a:pPr marL="0" indent="0" algn="just">
              <a:buNone/>
            </a:pPr>
            <a:r>
              <a:rPr lang="en-US" sz="11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zeytin bahçeleri — hepsi Allia Thermal </a:t>
            </a:r>
            <a:r>
              <a:rPr lang="en-US" sz="1100" dirty="0" err="1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çıkışlı</a:t>
            </a:r>
            <a:r>
              <a:rPr lang="tr-TR" sz="11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100" dirty="0" err="1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</a:t>
            </a:r>
            <a:r>
              <a:rPr lang="en-US" sz="11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günlük yolculukta.</a:t>
            </a:r>
            <a:endParaRPr lang="en-US" sz="1100" dirty="0"/>
          </a:p>
        </p:txBody>
      </p:sp>
      <p:grpSp>
        <p:nvGrpSpPr>
          <p:cNvPr id="28" name="Grup 27">
            <a:extLst>
              <a:ext uri="{FF2B5EF4-FFF2-40B4-BE49-F238E27FC236}">
                <a16:creationId xmlns:a16="http://schemas.microsoft.com/office/drawing/2014/main" id="{034C76F5-25D4-B31E-7995-F39E36CBBFA4}"/>
              </a:ext>
            </a:extLst>
          </p:cNvPr>
          <p:cNvGrpSpPr/>
          <p:nvPr/>
        </p:nvGrpSpPr>
        <p:grpSpPr>
          <a:xfrm>
            <a:off x="384048" y="3273298"/>
            <a:ext cx="6135624" cy="1197229"/>
            <a:chOff x="384048" y="3273298"/>
            <a:chExt cx="6135624" cy="1197229"/>
          </a:xfrm>
        </p:grpSpPr>
        <p:grpSp>
          <p:nvGrpSpPr>
            <p:cNvPr id="27" name="Grup 26">
              <a:extLst>
                <a:ext uri="{FF2B5EF4-FFF2-40B4-BE49-F238E27FC236}">
                  <a16:creationId xmlns:a16="http://schemas.microsoft.com/office/drawing/2014/main" id="{36902650-DF42-480A-6143-B3D34FD613FD}"/>
                </a:ext>
              </a:extLst>
            </p:cNvPr>
            <p:cNvGrpSpPr/>
            <p:nvPr/>
          </p:nvGrpSpPr>
          <p:grpSpPr>
            <a:xfrm>
              <a:off x="384048" y="3273298"/>
              <a:ext cx="6126480" cy="1152144"/>
              <a:chOff x="384048" y="3584448"/>
              <a:chExt cx="6126480" cy="1152144"/>
            </a:xfrm>
          </p:grpSpPr>
          <p:sp>
            <p:nvSpPr>
              <p:cNvPr id="10" name="Shape 8"/>
              <p:cNvSpPr/>
              <p:nvPr/>
            </p:nvSpPr>
            <p:spPr>
              <a:xfrm>
                <a:off x="384048" y="3611880"/>
                <a:ext cx="118872" cy="118872"/>
              </a:xfrm>
              <a:prstGeom prst="ellipse">
                <a:avLst/>
              </a:prstGeom>
              <a:solidFill>
                <a:srgbClr val="C9A84C"/>
              </a:solidFill>
              <a:ln w="12700">
                <a:solidFill>
                  <a:srgbClr val="C9A84C"/>
                </a:solidFill>
                <a:prstDash val="soli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" name="Text 9"/>
              <p:cNvSpPr/>
              <p:nvPr/>
            </p:nvSpPr>
            <p:spPr>
              <a:xfrm>
                <a:off x="566928" y="3584448"/>
                <a:ext cx="594360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F7F2E8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💧 Hasan Boğuldu Göleti</a:t>
                </a:r>
                <a:endParaRPr lang="en-US" sz="950" dirty="0"/>
              </a:p>
            </p:txBody>
          </p:sp>
          <p:sp>
            <p:nvSpPr>
              <p:cNvPr id="12" name="Shape 10"/>
              <p:cNvSpPr/>
              <p:nvPr/>
            </p:nvSpPr>
            <p:spPr>
              <a:xfrm>
                <a:off x="384048" y="3813048"/>
                <a:ext cx="118872" cy="118872"/>
              </a:xfrm>
              <a:prstGeom prst="ellipse">
                <a:avLst/>
              </a:prstGeom>
              <a:solidFill>
                <a:srgbClr val="C9A84C"/>
              </a:solidFill>
              <a:ln w="12700">
                <a:solidFill>
                  <a:srgbClr val="C9A84C"/>
                </a:solidFill>
                <a:prstDash val="soli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" name="Text 11"/>
              <p:cNvSpPr/>
              <p:nvPr/>
            </p:nvSpPr>
            <p:spPr>
              <a:xfrm>
                <a:off x="566928" y="3785616"/>
                <a:ext cx="594360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F7F2E8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🪵 Tahtakuşlar Etnografya Galerisi</a:t>
                </a:r>
                <a:endParaRPr lang="en-US" sz="950" dirty="0"/>
              </a:p>
            </p:txBody>
          </p:sp>
          <p:sp>
            <p:nvSpPr>
              <p:cNvPr id="14" name="Shape 12"/>
              <p:cNvSpPr/>
              <p:nvPr/>
            </p:nvSpPr>
            <p:spPr>
              <a:xfrm>
                <a:off x="384048" y="4014216"/>
                <a:ext cx="118872" cy="118872"/>
              </a:xfrm>
              <a:prstGeom prst="ellipse">
                <a:avLst/>
              </a:prstGeom>
              <a:solidFill>
                <a:srgbClr val="C9A84C"/>
              </a:solidFill>
              <a:ln w="12700">
                <a:solidFill>
                  <a:srgbClr val="C9A84C"/>
                </a:solidFill>
                <a:prstDash val="soli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" name="Text 13"/>
              <p:cNvSpPr/>
              <p:nvPr/>
            </p:nvSpPr>
            <p:spPr>
              <a:xfrm>
                <a:off x="566928" y="3986784"/>
                <a:ext cx="594360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b="1" dirty="0">
                    <a:solidFill>
                      <a:srgbClr val="E8C96A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🏛 Kazdağı Müzesi  ★ Yeni!</a:t>
                </a:r>
                <a:endParaRPr lang="en-US" sz="950" dirty="0"/>
              </a:p>
            </p:txBody>
          </p:sp>
          <p:sp>
            <p:nvSpPr>
              <p:cNvPr id="16" name="Shape 14"/>
              <p:cNvSpPr/>
              <p:nvPr/>
            </p:nvSpPr>
            <p:spPr>
              <a:xfrm>
                <a:off x="384048" y="4215384"/>
                <a:ext cx="118872" cy="118872"/>
              </a:xfrm>
              <a:prstGeom prst="ellipse">
                <a:avLst/>
              </a:prstGeom>
              <a:solidFill>
                <a:srgbClr val="C9A84C"/>
              </a:solidFill>
              <a:ln w="12700">
                <a:solidFill>
                  <a:srgbClr val="C9A84C"/>
                </a:solidFill>
                <a:prstDash val="soli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" name="Text 15"/>
              <p:cNvSpPr/>
              <p:nvPr/>
            </p:nvSpPr>
            <p:spPr>
              <a:xfrm>
                <a:off x="566928" y="4187952"/>
                <a:ext cx="594360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F7F2E8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🫒 Adatepe Köyü Zeytinyağı Müzesi</a:t>
                </a:r>
                <a:endParaRPr lang="en-US" sz="950" dirty="0"/>
              </a:p>
            </p:txBody>
          </p:sp>
          <p:sp>
            <p:nvSpPr>
              <p:cNvPr id="18" name="Shape 16"/>
              <p:cNvSpPr/>
              <p:nvPr/>
            </p:nvSpPr>
            <p:spPr>
              <a:xfrm>
                <a:off x="384048" y="4416552"/>
                <a:ext cx="118872" cy="118872"/>
              </a:xfrm>
              <a:prstGeom prst="ellipse">
                <a:avLst/>
              </a:prstGeom>
              <a:solidFill>
                <a:srgbClr val="C9A84C"/>
              </a:solidFill>
              <a:ln w="12700">
                <a:solidFill>
                  <a:srgbClr val="C9A84C"/>
                </a:solidFill>
                <a:prstDash val="soli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" name="Text 17"/>
              <p:cNvSpPr/>
              <p:nvPr/>
            </p:nvSpPr>
            <p:spPr>
              <a:xfrm>
                <a:off x="566928" y="4389120"/>
                <a:ext cx="594360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F7F2E8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⚡ Zeus Altarı</a:t>
                </a:r>
                <a:endParaRPr lang="en-US" sz="950" dirty="0"/>
              </a:p>
            </p:txBody>
          </p:sp>
          <p:sp>
            <p:nvSpPr>
              <p:cNvPr id="20" name="Shape 18"/>
              <p:cNvSpPr/>
              <p:nvPr/>
            </p:nvSpPr>
            <p:spPr>
              <a:xfrm>
                <a:off x="384048" y="4617720"/>
                <a:ext cx="118872" cy="118872"/>
              </a:xfrm>
              <a:prstGeom prst="ellipse">
                <a:avLst/>
              </a:prstGeom>
              <a:solidFill>
                <a:srgbClr val="C9A84C"/>
              </a:solidFill>
              <a:ln w="12700">
                <a:solidFill>
                  <a:srgbClr val="C9A84C"/>
                </a:solidFill>
                <a:prstDash val="solid"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21" name="Text 19"/>
            <p:cNvSpPr/>
            <p:nvPr/>
          </p:nvSpPr>
          <p:spPr>
            <a:xfrm>
              <a:off x="576072" y="4269359"/>
              <a:ext cx="5943600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F7F2E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🌿 Yeşilyurt Köyü</a:t>
              </a:r>
              <a:endParaRPr lang="en-US" sz="950" dirty="0"/>
            </a:p>
          </p:txBody>
        </p:sp>
      </p:grpSp>
      <p:sp>
        <p:nvSpPr>
          <p:cNvPr id="22" name="Text 20"/>
          <p:cNvSpPr/>
          <p:nvPr/>
        </p:nvSpPr>
        <p:spPr>
          <a:xfrm>
            <a:off x="365760" y="4856580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Çıkış: Allia Thermal Health &amp; Spa  ·  +90 850 777 0173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6720840" y="713232"/>
            <a:ext cx="22402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KAZDAĞLARI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GEZİ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REHBERİ 1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7059168" y="1920240"/>
            <a:ext cx="15544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7059168" y="2189988"/>
            <a:ext cx="2240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Durak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Deneyim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720840" y="466344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Allia Thermal · Kazdağları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" cy="5303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03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GÜZERGAH HARİTASI — ALLIA THERMAL ÇIKIŞLI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Güzergah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365760" y="64008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Allia Thermal'dan 6 Durak — Tek Günlük Tam Gezi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74320" y="1024128"/>
            <a:ext cx="8595360" cy="384048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57200" y="1024128"/>
            <a:ext cx="2084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~7 saat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377440" y="1115568"/>
            <a:ext cx="18288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2633472" y="1024128"/>
            <a:ext cx="2084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 Araç ile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53712" y="1115568"/>
            <a:ext cx="18288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809744" y="1024128"/>
            <a:ext cx="2084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Allia Thermal çıkış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729984" y="1115568"/>
            <a:ext cx="18288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6986016" y="1024128"/>
            <a:ext cx="2084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🌡  İlkbahar &amp; Sonbahar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4320" y="1508760"/>
            <a:ext cx="5943600" cy="3310128"/>
          </a:xfrm>
          <a:prstGeom prst="rect">
            <a:avLst/>
          </a:prstGeom>
          <a:solidFill>
            <a:srgbClr val="D4E9F7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274320" y="1508760"/>
            <a:ext cx="5943600" cy="301752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384048" y="1508760"/>
            <a:ext cx="5742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🗺  Kazdağları Gezi Haritası — Allia Thermal Çıkışlı 6 Durak Rotası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566160" y="3611880"/>
            <a:ext cx="1005840" cy="256032"/>
          </a:xfrm>
          <a:prstGeom prst="rect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3566160" y="361188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🏨 ALLIA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4206240" y="1920240"/>
            <a:ext cx="320040" cy="320040"/>
          </a:xfrm>
          <a:prstGeom prst="ellipse">
            <a:avLst/>
          </a:prstGeom>
          <a:solidFill>
            <a:srgbClr val="1A3A2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206240" y="19202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53712" y="193852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Hasan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Boğuldu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3108960" y="2560320"/>
            <a:ext cx="320040" cy="320040"/>
          </a:xfrm>
          <a:prstGeom prst="ellipse">
            <a:avLst/>
          </a:prstGeom>
          <a:solidFill>
            <a:srgbClr val="2E5D4B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3108960" y="25603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456432" y="257860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Tahtakuşlar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3474720" y="3063240"/>
            <a:ext cx="320040" cy="32004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3474720" y="30632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822192" y="308152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Kazdağı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Müzesi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1188720" y="3200400"/>
            <a:ext cx="320040" cy="3200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118872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536192" y="321868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Adatepe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Müzesi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54480" y="2606040"/>
            <a:ext cx="320040" cy="3200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1554480" y="26060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1901952" y="262432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Zeus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Altarı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685800" y="3246120"/>
            <a:ext cx="320040" cy="3200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685800" y="32461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96112" y="353872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Yeşilyurt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Köyü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6446520" y="1508760"/>
            <a:ext cx="2395728" cy="3310128"/>
          </a:xfrm>
          <a:prstGeom prst="rect">
            <a:avLst/>
          </a:prstGeom>
          <a:solidFill>
            <a:srgbClr val="FFFFFF"/>
          </a:solidFill>
          <a:ln w="12700">
            <a:solidFill>
              <a:srgbClr val="5C8B7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0" name="Shape 38"/>
          <p:cNvSpPr/>
          <p:nvPr/>
        </p:nvSpPr>
        <p:spPr>
          <a:xfrm>
            <a:off x="6446520" y="1508760"/>
            <a:ext cx="2395728" cy="301752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6492240" y="1508760"/>
            <a:ext cx="230428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DURAK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492240" y="1874520"/>
            <a:ext cx="2267712" cy="329184"/>
          </a:xfrm>
          <a:prstGeom prst="rect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6528816" y="1874520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🏨 ALLIA THERMAL — Başlangıç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6510528" y="2340864"/>
            <a:ext cx="237744" cy="237744"/>
          </a:xfrm>
          <a:prstGeom prst="ellipse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6510528" y="234086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803136" y="231343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Hasan Boğuldu Göleti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803136" y="2538891"/>
            <a:ext cx="1554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6B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~16 km / ~20 dk</a:t>
            </a:r>
            <a:endParaRPr lang="en-US" sz="700" dirty="0"/>
          </a:p>
        </p:txBody>
      </p:sp>
      <p:grpSp>
        <p:nvGrpSpPr>
          <p:cNvPr id="69" name="Grup 68">
            <a:extLst>
              <a:ext uri="{FF2B5EF4-FFF2-40B4-BE49-F238E27FC236}">
                <a16:creationId xmlns:a16="http://schemas.microsoft.com/office/drawing/2014/main" id="{46850986-DC7E-3B00-9384-643F6561215C}"/>
              </a:ext>
            </a:extLst>
          </p:cNvPr>
          <p:cNvGrpSpPr/>
          <p:nvPr/>
        </p:nvGrpSpPr>
        <p:grpSpPr>
          <a:xfrm>
            <a:off x="6510528" y="2698432"/>
            <a:ext cx="2249424" cy="393192"/>
            <a:chOff x="6510528" y="2788920"/>
            <a:chExt cx="2249424" cy="393192"/>
          </a:xfrm>
        </p:grpSpPr>
        <p:sp>
          <p:nvSpPr>
            <p:cNvPr id="48" name="Shape 46"/>
            <p:cNvSpPr/>
            <p:nvPr/>
          </p:nvSpPr>
          <p:spPr>
            <a:xfrm>
              <a:off x="6510528" y="2816352"/>
              <a:ext cx="237744" cy="237744"/>
            </a:xfrm>
            <a:prstGeom prst="ellipse">
              <a:avLst/>
            </a:prstGeom>
            <a:solidFill>
              <a:srgbClr val="2E5D4B"/>
            </a:solidFill>
            <a:ln w="12700">
              <a:solidFill>
                <a:srgbClr val="2E5D4B"/>
              </a:solidFill>
              <a:prstDash val="soli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9" name="Text 47"/>
            <p:cNvSpPr/>
            <p:nvPr/>
          </p:nvSpPr>
          <p:spPr>
            <a:xfrm>
              <a:off x="6510528" y="2816352"/>
              <a:ext cx="237744" cy="2377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00" b="1" dirty="0">
                  <a:solidFill>
                    <a:srgbClr val="FFFFFF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2</a:t>
              </a:r>
              <a:endParaRPr lang="en-US" sz="900" dirty="0"/>
            </a:p>
          </p:txBody>
        </p:sp>
        <p:sp>
          <p:nvSpPr>
            <p:cNvPr id="50" name="Text 48"/>
            <p:cNvSpPr/>
            <p:nvPr/>
          </p:nvSpPr>
          <p:spPr>
            <a:xfrm>
              <a:off x="6803136" y="2788920"/>
              <a:ext cx="1956816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🪵 Tahtakuşlar</a:t>
              </a:r>
              <a:endParaRPr lang="en-US" sz="800" dirty="0"/>
            </a:p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Etnografya Galerisi</a:t>
              </a:r>
              <a:endParaRPr lang="en-US" sz="800" dirty="0"/>
            </a:p>
          </p:txBody>
        </p:sp>
        <p:sp>
          <p:nvSpPr>
            <p:cNvPr id="51" name="Text 49"/>
            <p:cNvSpPr/>
            <p:nvPr/>
          </p:nvSpPr>
          <p:spPr>
            <a:xfrm>
              <a:off x="6803136" y="3035808"/>
              <a:ext cx="1554480" cy="14630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00" dirty="0">
                  <a:solidFill>
                    <a:srgbClr val="6B7A7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~4 km / ~7 dk</a:t>
              </a:r>
              <a:endParaRPr lang="en-US" sz="700" dirty="0"/>
            </a:p>
          </p:txBody>
        </p:sp>
      </p:grpSp>
      <p:grpSp>
        <p:nvGrpSpPr>
          <p:cNvPr id="70" name="Grup 69">
            <a:extLst>
              <a:ext uri="{FF2B5EF4-FFF2-40B4-BE49-F238E27FC236}">
                <a16:creationId xmlns:a16="http://schemas.microsoft.com/office/drawing/2014/main" id="{869495E0-B076-0968-2D7C-1035E8FEF688}"/>
              </a:ext>
            </a:extLst>
          </p:cNvPr>
          <p:cNvGrpSpPr/>
          <p:nvPr/>
        </p:nvGrpSpPr>
        <p:grpSpPr>
          <a:xfrm>
            <a:off x="6510528" y="3057231"/>
            <a:ext cx="1847088" cy="393192"/>
            <a:chOff x="6510528" y="3264408"/>
            <a:chExt cx="1847088" cy="393192"/>
          </a:xfrm>
        </p:grpSpPr>
        <p:sp>
          <p:nvSpPr>
            <p:cNvPr id="52" name="Shape 50"/>
            <p:cNvSpPr/>
            <p:nvPr/>
          </p:nvSpPr>
          <p:spPr>
            <a:xfrm>
              <a:off x="6510528" y="3291840"/>
              <a:ext cx="237744" cy="237744"/>
            </a:xfrm>
            <a:prstGeom prst="ellipse">
              <a:avLst/>
            </a:prstGeom>
            <a:solidFill>
              <a:srgbClr val="1C5B8A"/>
            </a:solidFill>
            <a:ln w="12700">
              <a:solidFill>
                <a:srgbClr val="1C5B8A"/>
              </a:solidFill>
              <a:prstDash val="soli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3" name="Text 51"/>
            <p:cNvSpPr/>
            <p:nvPr/>
          </p:nvSpPr>
          <p:spPr>
            <a:xfrm>
              <a:off x="6510528" y="3291840"/>
              <a:ext cx="237744" cy="2377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00" b="1" dirty="0">
                  <a:solidFill>
                    <a:srgbClr val="FFFFFF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3</a:t>
              </a:r>
              <a:endParaRPr lang="en-US" sz="900" dirty="0"/>
            </a:p>
          </p:txBody>
        </p:sp>
        <p:sp>
          <p:nvSpPr>
            <p:cNvPr id="54" name="Text 52"/>
            <p:cNvSpPr/>
            <p:nvPr/>
          </p:nvSpPr>
          <p:spPr>
            <a:xfrm>
              <a:off x="6803136" y="3264408"/>
              <a:ext cx="155448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🏛 Kazdağı Müzesi</a:t>
              </a:r>
              <a:endParaRPr lang="en-US" sz="800" dirty="0"/>
            </a:p>
          </p:txBody>
        </p:sp>
        <p:sp>
          <p:nvSpPr>
            <p:cNvPr id="55" name="Text 53"/>
            <p:cNvSpPr/>
            <p:nvPr/>
          </p:nvSpPr>
          <p:spPr>
            <a:xfrm>
              <a:off x="6803136" y="3511296"/>
              <a:ext cx="1554480" cy="14630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00" dirty="0">
                  <a:solidFill>
                    <a:srgbClr val="6B7A7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~1 km / ~2 dk</a:t>
              </a:r>
              <a:endParaRPr lang="en-US" sz="700" dirty="0"/>
            </a:p>
          </p:txBody>
        </p:sp>
      </p:grpSp>
      <p:grpSp>
        <p:nvGrpSpPr>
          <p:cNvPr id="71" name="Grup 70">
            <a:extLst>
              <a:ext uri="{FF2B5EF4-FFF2-40B4-BE49-F238E27FC236}">
                <a16:creationId xmlns:a16="http://schemas.microsoft.com/office/drawing/2014/main" id="{EC4D3A98-6451-4A4B-88C4-8F74FC02DB6E}"/>
              </a:ext>
            </a:extLst>
          </p:cNvPr>
          <p:cNvGrpSpPr/>
          <p:nvPr/>
        </p:nvGrpSpPr>
        <p:grpSpPr>
          <a:xfrm>
            <a:off x="6510528" y="3511294"/>
            <a:ext cx="1847088" cy="393192"/>
            <a:chOff x="6510528" y="3739896"/>
            <a:chExt cx="1847088" cy="393192"/>
          </a:xfrm>
        </p:grpSpPr>
        <p:sp>
          <p:nvSpPr>
            <p:cNvPr id="56" name="Shape 54"/>
            <p:cNvSpPr/>
            <p:nvPr/>
          </p:nvSpPr>
          <p:spPr>
            <a:xfrm>
              <a:off x="6510528" y="3767328"/>
              <a:ext cx="237744" cy="237744"/>
            </a:xfrm>
            <a:prstGeom prst="ellipse">
              <a:avLst/>
            </a:prstGeom>
            <a:solidFill>
              <a:srgbClr val="8B5E3C"/>
            </a:solidFill>
            <a:ln w="12700">
              <a:solidFill>
                <a:srgbClr val="8B5E3C"/>
              </a:solidFill>
              <a:prstDash val="soli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" name="Text 55"/>
            <p:cNvSpPr/>
            <p:nvPr/>
          </p:nvSpPr>
          <p:spPr>
            <a:xfrm>
              <a:off x="6510528" y="3767328"/>
              <a:ext cx="237744" cy="2377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00" b="1" dirty="0">
                  <a:solidFill>
                    <a:srgbClr val="FFFFFF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4</a:t>
              </a:r>
              <a:endParaRPr lang="en-US" sz="900" dirty="0"/>
            </a:p>
          </p:txBody>
        </p:sp>
        <p:sp>
          <p:nvSpPr>
            <p:cNvPr id="58" name="Text 56"/>
            <p:cNvSpPr/>
            <p:nvPr/>
          </p:nvSpPr>
          <p:spPr>
            <a:xfrm>
              <a:off x="6803136" y="3739896"/>
              <a:ext cx="155448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🫒 Adatepe</a:t>
              </a:r>
              <a:endParaRPr lang="en-US" sz="800" dirty="0"/>
            </a:p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Zeytinyağı Müzesi</a:t>
              </a:r>
              <a:endParaRPr lang="en-US" sz="800" dirty="0"/>
            </a:p>
          </p:txBody>
        </p:sp>
        <p:sp>
          <p:nvSpPr>
            <p:cNvPr id="59" name="Text 57"/>
            <p:cNvSpPr/>
            <p:nvPr/>
          </p:nvSpPr>
          <p:spPr>
            <a:xfrm>
              <a:off x="6803136" y="3986784"/>
              <a:ext cx="1554480" cy="14630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00" dirty="0">
                  <a:solidFill>
                    <a:srgbClr val="6B7A7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~32 km / ~40 dk</a:t>
              </a:r>
              <a:endParaRPr lang="en-US" sz="700" dirty="0"/>
            </a:p>
          </p:txBody>
        </p:sp>
      </p:grpSp>
      <p:grpSp>
        <p:nvGrpSpPr>
          <p:cNvPr id="72" name="Grup 71">
            <a:extLst>
              <a:ext uri="{FF2B5EF4-FFF2-40B4-BE49-F238E27FC236}">
                <a16:creationId xmlns:a16="http://schemas.microsoft.com/office/drawing/2014/main" id="{00037C38-415A-0EF5-723E-22A3744CFE5F}"/>
              </a:ext>
            </a:extLst>
          </p:cNvPr>
          <p:cNvGrpSpPr/>
          <p:nvPr/>
        </p:nvGrpSpPr>
        <p:grpSpPr>
          <a:xfrm>
            <a:off x="6510528" y="3967736"/>
            <a:ext cx="1847088" cy="393192"/>
            <a:chOff x="6510528" y="4215384"/>
            <a:chExt cx="1847088" cy="393192"/>
          </a:xfrm>
        </p:grpSpPr>
        <p:sp>
          <p:nvSpPr>
            <p:cNvPr id="60" name="Shape 58"/>
            <p:cNvSpPr/>
            <p:nvPr/>
          </p:nvSpPr>
          <p:spPr>
            <a:xfrm>
              <a:off x="6510528" y="4242816"/>
              <a:ext cx="237744" cy="237744"/>
            </a:xfrm>
            <a:prstGeom prst="ellipse">
              <a:avLst/>
            </a:prstGeom>
            <a:solidFill>
              <a:srgbClr val="6B7A3A"/>
            </a:solidFill>
            <a:ln w="12700">
              <a:solidFill>
                <a:srgbClr val="6B7A3A"/>
              </a:solidFill>
              <a:prstDash val="soli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" name="Text 59"/>
            <p:cNvSpPr/>
            <p:nvPr/>
          </p:nvSpPr>
          <p:spPr>
            <a:xfrm>
              <a:off x="6510528" y="4242816"/>
              <a:ext cx="237744" cy="2377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00" b="1" dirty="0">
                  <a:solidFill>
                    <a:srgbClr val="FFFFFF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5</a:t>
              </a:r>
              <a:endParaRPr lang="en-US" sz="900" dirty="0"/>
            </a:p>
          </p:txBody>
        </p:sp>
        <p:sp>
          <p:nvSpPr>
            <p:cNvPr id="62" name="Text 60"/>
            <p:cNvSpPr/>
            <p:nvPr/>
          </p:nvSpPr>
          <p:spPr>
            <a:xfrm>
              <a:off x="6803136" y="4215384"/>
              <a:ext cx="155448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⚡ Zeus Altarı</a:t>
              </a:r>
              <a:endParaRPr lang="en-US" sz="800" dirty="0"/>
            </a:p>
          </p:txBody>
        </p:sp>
        <p:sp>
          <p:nvSpPr>
            <p:cNvPr id="63" name="Text 61"/>
            <p:cNvSpPr/>
            <p:nvPr/>
          </p:nvSpPr>
          <p:spPr>
            <a:xfrm>
              <a:off x="6803136" y="4462272"/>
              <a:ext cx="1554480" cy="14630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00" dirty="0">
                  <a:solidFill>
                    <a:srgbClr val="6B7A7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~30 km / ~38 dk</a:t>
              </a:r>
              <a:endParaRPr lang="en-US" sz="700" dirty="0"/>
            </a:p>
          </p:txBody>
        </p:sp>
      </p:grpSp>
      <p:grpSp>
        <p:nvGrpSpPr>
          <p:cNvPr id="73" name="Grup 72">
            <a:extLst>
              <a:ext uri="{FF2B5EF4-FFF2-40B4-BE49-F238E27FC236}">
                <a16:creationId xmlns:a16="http://schemas.microsoft.com/office/drawing/2014/main" id="{951DF88C-60B0-A5B7-D5AB-F4D247DEB0C6}"/>
              </a:ext>
            </a:extLst>
          </p:cNvPr>
          <p:cNvGrpSpPr/>
          <p:nvPr/>
        </p:nvGrpSpPr>
        <p:grpSpPr>
          <a:xfrm>
            <a:off x="6510528" y="4388449"/>
            <a:ext cx="1847088" cy="393192"/>
            <a:chOff x="6510528" y="4690872"/>
            <a:chExt cx="1847088" cy="393192"/>
          </a:xfrm>
        </p:grpSpPr>
        <p:sp>
          <p:nvSpPr>
            <p:cNvPr id="64" name="Shape 62"/>
            <p:cNvSpPr/>
            <p:nvPr/>
          </p:nvSpPr>
          <p:spPr>
            <a:xfrm>
              <a:off x="6510528" y="4718304"/>
              <a:ext cx="237744" cy="237744"/>
            </a:xfrm>
            <a:prstGeom prst="ellipse">
              <a:avLst/>
            </a:prstGeom>
            <a:solidFill>
              <a:srgbClr val="5C8B7A"/>
            </a:solidFill>
            <a:ln w="12700">
              <a:solidFill>
                <a:srgbClr val="5C8B7A"/>
              </a:solidFill>
              <a:prstDash val="soli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5" name="Text 63"/>
            <p:cNvSpPr/>
            <p:nvPr/>
          </p:nvSpPr>
          <p:spPr>
            <a:xfrm>
              <a:off x="6510528" y="4718304"/>
              <a:ext cx="237744" cy="2377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00" b="1" dirty="0">
                  <a:solidFill>
                    <a:srgbClr val="FFFFFF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6</a:t>
              </a:r>
              <a:endParaRPr lang="en-US" sz="900" dirty="0"/>
            </a:p>
          </p:txBody>
        </p:sp>
        <p:sp>
          <p:nvSpPr>
            <p:cNvPr id="66" name="Text 64"/>
            <p:cNvSpPr/>
            <p:nvPr/>
          </p:nvSpPr>
          <p:spPr>
            <a:xfrm>
              <a:off x="6803136" y="4690872"/>
              <a:ext cx="155448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800" b="1" dirty="0">
                  <a:solidFill>
                    <a:srgbClr val="2C2C2C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🌿 Yeşilyurt Köyü</a:t>
              </a:r>
              <a:endParaRPr lang="en-US" sz="800" dirty="0"/>
            </a:p>
          </p:txBody>
        </p:sp>
        <p:sp>
          <p:nvSpPr>
            <p:cNvPr id="67" name="Text 65"/>
            <p:cNvSpPr/>
            <p:nvPr/>
          </p:nvSpPr>
          <p:spPr>
            <a:xfrm>
              <a:off x="6803136" y="4937760"/>
              <a:ext cx="1554480" cy="14630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00" dirty="0">
                  <a:solidFill>
                    <a:srgbClr val="6B7A7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~38 km / ~48 dk</a:t>
              </a:r>
              <a:endParaRPr lang="en-US" sz="70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347472" y="182880"/>
            <a:ext cx="640080" cy="6400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47472" y="182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3A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115568" y="201168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HASAN BOĞULDU GÖLETİ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15568" y="493776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💧  Kazdağları'nın Saklı Cenneti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74320" y="987552"/>
            <a:ext cx="8595360" cy="347472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3891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4.4  6.330+ yorum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3347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 09:00-18:00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82803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Allia'dan  ~16 km  ·  ~20 dk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702259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+90 543 411 48 15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74320" y="1426464"/>
            <a:ext cx="4114800" cy="3419856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274320" y="1426464"/>
            <a:ext cx="91440" cy="341985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57200" y="1490472"/>
            <a:ext cx="38221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🏞  Lokasyon Özellikleri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1874520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40080" y="1847088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ormanlarının kalbinde, 600 m irtifada doğal gölet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57200" y="2258568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40080" y="2231136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Karaçam ve kayın ormanlarıyla çevrili nefes kesici manzara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57200" y="2642616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640080" y="2615184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Göletin suyu yıl boyunca berrak ve soğuk — yüzme imkânı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57200" y="3026664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640080" y="2999232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Piknik alanları, banklar ve doğal seyir terası mevcut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57200" y="3410712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640080" y="3383280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Etrafında 2-4 km'lik yürüyüş ve doğa parkurları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57200" y="3794760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640080" y="3767328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Küçük restoran ve tuvalet imkânı mevcut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57200" y="4178808"/>
            <a:ext cx="118872" cy="1188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40080" y="4151376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Yöreye adını veren Hasan'ın efsanevi hikayesi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617720" y="1426464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5C8B7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4617720" y="1426464"/>
            <a:ext cx="4206240" cy="64008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709160" y="1517904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🥾  Yapılacaklar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09160" y="1847088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837176" y="182880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 yürüyüşü (2-4 km parkurlar)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4709160" y="1993392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837176" y="197510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Gölet kenarında piknik &amp; fotoğraf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09160" y="2139696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837176" y="2121408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Kuş gözlemciliği (endemik türler)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709160" y="2286000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837176" y="2267712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Orman banyosu (Shinrin-yoku)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709160" y="2432304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837176" y="241401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Gölete dalma &amp; yüzme (yaz ayları)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617720" y="2706624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4" name="Shape 42"/>
          <p:cNvSpPr/>
          <p:nvPr/>
        </p:nvSpPr>
        <p:spPr>
          <a:xfrm>
            <a:off x="4617720" y="2706624"/>
            <a:ext cx="4206240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4709160" y="2798064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Yöresel Lezzetler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4709160" y="3127248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4837176" y="310896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r>
              <a:rPr lang="en-US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özleme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709160" y="3273552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837176" y="325526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Peynir çeşitleri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709160" y="3419856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837176" y="3401568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Yabani ot böreği (ısırgan, eğrelti)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709160" y="3566160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4837176" y="3547872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Karaçam balı ve çam reçeli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709160" y="3712464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4837176" y="369417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Tarhana çorbası — ev yapımı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4617720" y="3986784"/>
            <a:ext cx="42062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6B7A3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7" name="Shape 55"/>
          <p:cNvSpPr/>
          <p:nvPr/>
        </p:nvSpPr>
        <p:spPr>
          <a:xfrm>
            <a:off x="4617720" y="3986784"/>
            <a:ext cx="4206240" cy="64008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8" name="Text 56"/>
          <p:cNvSpPr/>
          <p:nvPr/>
        </p:nvSpPr>
        <p:spPr>
          <a:xfrm>
            <a:off x="4709160" y="4078224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Pratik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4709160" y="4407408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4837176" y="438912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Edremit'e ~12 km · Araç gerekli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709160" y="4553712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2" name="Text 60"/>
          <p:cNvSpPr/>
          <p:nvPr/>
        </p:nvSpPr>
        <p:spPr>
          <a:xfrm>
            <a:off x="4837176" y="453542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erken saatler en sakin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4" name="Text 62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Durak 1 / 6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" cy="5303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56032" y="73152"/>
            <a:ext cx="438912" cy="43891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256032" y="731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A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86384" y="54864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TAHTAKUŞLAR ETNOGRAFya GALERİSİ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786384" y="2743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🪵  Köy Belleğinin Canlı Müzesi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640080"/>
            <a:ext cx="8595360" cy="347472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3891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4.5  2.526+ yorum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63347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Sal-Paz  10:00-17:00 (Pzt kapalı!)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82803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Allia'dan  ~4 km  ·  ~7 dk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02259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+90 544 409 90 42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74320" y="1078992"/>
            <a:ext cx="4069080" cy="3730752"/>
          </a:xfrm>
          <a:prstGeom prst="rect">
            <a:avLst/>
          </a:prstGeom>
          <a:solidFill>
            <a:srgbClr val="FFFFFF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274320" y="1078992"/>
            <a:ext cx="4069080" cy="32004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84048" y="107899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Galeri Hakkında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84048" y="1490472"/>
            <a:ext cx="914400" cy="23774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84048" y="149047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353312" y="1508760"/>
            <a:ext cx="2871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Emekli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öğretmen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Alibey Kudar'ın kişisel çabasıyla kuruldu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84048" y="1965960"/>
            <a:ext cx="914400" cy="23774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384048" y="19659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Koleksiyon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1353312" y="1984248"/>
            <a:ext cx="2871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200+ el yapımı obje, araç gereç ve etnografik nesne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84048" y="2441448"/>
            <a:ext cx="914400" cy="23774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384048" y="24414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1353312" y="2459736"/>
            <a:ext cx="2871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 yy taş evi — Geleneksel Ege mimarisi korunmuş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384048" y="2916936"/>
            <a:ext cx="914400" cy="23774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384048" y="2916936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Çıkan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1353312" y="2935224"/>
            <a:ext cx="2871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deri sırtlı kaplumbağa, köylü bağışı tarihi objeler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384048" y="3392424"/>
            <a:ext cx="914400" cy="23774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384048" y="3392424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Sergi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1353312" y="3410712"/>
            <a:ext cx="2871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Dokuma tezgahları, yağhane aletleri, mutfak eşyaları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384048" y="3867912"/>
            <a:ext cx="914400" cy="23774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384048" y="386791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Rehber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1353312" y="3886200"/>
            <a:ext cx="2871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Köylü rehberler kendi hikayelerini paylaşıyor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526280" y="1078992"/>
            <a:ext cx="43434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5" name="Shape 33"/>
          <p:cNvSpPr/>
          <p:nvPr/>
        </p:nvSpPr>
        <p:spPr>
          <a:xfrm>
            <a:off x="4526280" y="1078992"/>
            <a:ext cx="4343400" cy="64008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617720" y="1170432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Yapılacaklar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617720" y="1499616"/>
            <a:ext cx="91440" cy="91440"/>
          </a:xfrm>
          <a:prstGeom prst="ellipse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745736" y="148132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Geleneksel dokuma atölyesine katılım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617720" y="1645920"/>
            <a:ext cx="91440" cy="91440"/>
          </a:xfrm>
          <a:prstGeom prst="ellipse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745736" y="162763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yapımı sabun imalatını izleme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617720" y="1792224"/>
            <a:ext cx="91440" cy="91440"/>
          </a:xfrm>
          <a:prstGeom prst="ellipse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745736" y="177393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yaşamı fotoğraf turu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617720" y="1938528"/>
            <a:ext cx="91440" cy="91440"/>
          </a:xfrm>
          <a:prstGeom prst="ellipse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4" name="Text 42"/>
          <p:cNvSpPr/>
          <p:nvPr/>
        </p:nvSpPr>
        <p:spPr>
          <a:xfrm>
            <a:off x="4745736" y="192024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Sözlü tarih dinletisi (köylü rehberle)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4617720" y="2084832"/>
            <a:ext cx="91440" cy="91440"/>
          </a:xfrm>
          <a:prstGeom prst="ellipse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6" name="Text 44"/>
          <p:cNvSpPr/>
          <p:nvPr/>
        </p:nvSpPr>
        <p:spPr>
          <a:xfrm>
            <a:off x="4745736" y="206654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sanatları satın alma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526280" y="2359152"/>
            <a:ext cx="43434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8" name="Shape 46"/>
          <p:cNvSpPr/>
          <p:nvPr/>
        </p:nvSpPr>
        <p:spPr>
          <a:xfrm>
            <a:off x="4526280" y="2359152"/>
            <a:ext cx="4343400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617720" y="2450592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Yöresel Lezzetler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4617720" y="2779776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745736" y="276148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Zeytinyağlı pişi — Tahtakuşlar meşhuru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617720" y="2926080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4745736" y="290779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ekmeği ve çökelek peyniri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617720" y="3072384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4745736" y="305409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Kışın yüklenen turşu ve reçeller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4617720" y="3218688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4745736" y="320040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dağ kekiği çayı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4526280" y="3639312"/>
            <a:ext cx="4343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6B7A3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9" name="Shape 57"/>
          <p:cNvSpPr/>
          <p:nvPr/>
        </p:nvSpPr>
        <p:spPr>
          <a:xfrm>
            <a:off x="4526280" y="3639312"/>
            <a:ext cx="4343400" cy="64008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4617720" y="3730752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Tüyolar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4617720" y="4059936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2" name="Text 60"/>
          <p:cNvSpPr/>
          <p:nvPr/>
        </p:nvSpPr>
        <p:spPr>
          <a:xfrm>
            <a:off x="4745736" y="404164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Pazartesi kapalı! — Dikkat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617720" y="4206240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4" name="Text 62"/>
          <p:cNvSpPr/>
          <p:nvPr/>
        </p:nvSpPr>
        <p:spPr>
          <a:xfrm>
            <a:off x="4745736" y="418795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Rehberli tur için önceden arayın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4617720" y="4352544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6" name="Text 64"/>
          <p:cNvSpPr/>
          <p:nvPr/>
        </p:nvSpPr>
        <p:spPr>
          <a:xfrm>
            <a:off x="4745736" y="433425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Nakit para yanınızda bulundurun</a:t>
            </a:r>
            <a:endParaRPr lang="en-US" sz="800" dirty="0"/>
          </a:p>
        </p:txBody>
      </p:sp>
      <p:sp>
        <p:nvSpPr>
          <p:cNvPr id="67" name="Shape 65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8" name="Text 66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Durak 2 / 6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7772400" y="201168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YENİ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47472" y="182880"/>
            <a:ext cx="640080" cy="64008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47472" y="182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" y="201168"/>
            <a:ext cx="6492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KAZDAĞI MÜZESİ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15568" y="493776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🏛  Antik Çağlardan Günümüze İda'nın Hafızası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274320" y="987552"/>
            <a:ext cx="8595360" cy="347472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3891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4.7  2.096+ yorum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63347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Sal-Paz  10:00-17:30 (Pzt kapalı!)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482803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Allia'dan  ~1 km  ·  ~2 dk ★ En yakın!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702259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+90 266 385 12 13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74320" y="1426464"/>
            <a:ext cx="411480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347472" y="1426464"/>
            <a:ext cx="39684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Allia Thermal'a yalnızca 1 km mesafede — Gezi planınızda mutlaka ilk sıralara alın!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74320" y="1810512"/>
            <a:ext cx="4114800" cy="3035808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274320" y="1810512"/>
            <a:ext cx="91440" cy="3035808"/>
          </a:xfrm>
          <a:prstGeom prst="rect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57200" y="1874520"/>
            <a:ext cx="38221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Müze Hakkında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224942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640080" y="222199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bölgesinin tarihi ve kültürel hafızasını koruyan özel müze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57200" y="261518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640080" y="258775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 dönem sikkeleri: Adramytteion, Assos, Antandros, Astyra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57200" y="298094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640080" y="295351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Bölgenin ünlü yazar ve müzisyenlerine adanmış özel bölümler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57200" y="334670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640080" y="331927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 Dağı efsanesini anlatan kısa film gösterimi mevcut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57200" y="371246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40080" y="368503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Sergi metinleri Türkçe ve İngilizce — yabancı ziyaretçi dostu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7200" y="407822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640080" y="405079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ürünleri hediye mağazası — kaliteli yerel ürünler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57200" y="4443984"/>
            <a:ext cx="118872" cy="118872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640080" y="4416552"/>
            <a:ext cx="36210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Güre Cumhuriyet Caddesi'nde, ana yol üzerinde kolayca bulunur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617720" y="1426464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1C5B8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5" name="Shape 33"/>
          <p:cNvSpPr/>
          <p:nvPr/>
        </p:nvSpPr>
        <p:spPr>
          <a:xfrm>
            <a:off x="4617720" y="1426464"/>
            <a:ext cx="4206240" cy="64008"/>
          </a:xfrm>
          <a:prstGeom prst="rect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709160" y="1517904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Yapılacaklar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709160" y="1847088"/>
            <a:ext cx="91440" cy="9144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837176" y="182880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 sikke ve arkeolojik eser sergisi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709160" y="1993392"/>
            <a:ext cx="91440" cy="9144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837176" y="197510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 Dağı efsane filmi izleme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709160" y="2139696"/>
            <a:ext cx="91440" cy="9144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837176" y="2121408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 yazarları &amp; müzisyenleri bölümü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09160" y="2286000"/>
            <a:ext cx="91440" cy="9144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4" name="Text 42"/>
          <p:cNvSpPr/>
          <p:nvPr/>
        </p:nvSpPr>
        <p:spPr>
          <a:xfrm>
            <a:off x="4837176" y="2267712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ürünleri hediye alışverişi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4709160" y="2432304"/>
            <a:ext cx="91440" cy="91440"/>
          </a:xfrm>
          <a:prstGeom prst="ellipse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6" name="Text 44"/>
          <p:cNvSpPr/>
          <p:nvPr/>
        </p:nvSpPr>
        <p:spPr>
          <a:xfrm>
            <a:off x="4837176" y="241401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Fotoğraf — özel koleksiyon parçaları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617720" y="274320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8" name="Shape 46"/>
          <p:cNvSpPr/>
          <p:nvPr/>
        </p:nvSpPr>
        <p:spPr>
          <a:xfrm>
            <a:off x="4617720" y="2743200"/>
            <a:ext cx="4206240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709160" y="283464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Yakın Çevrede Lezzetler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4709160" y="3163824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837176" y="314553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Güre sahilinde taze balık restoranları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709160" y="3310128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4837176" y="329184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Zeytinyağlı Ege meze tabakları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709160" y="3456432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4837176" y="343814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Gözleme ve çay — cadde üzeri kafeler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4709160" y="3602736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4837176" y="3584448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balı ile köy kahvaltısı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4617720" y="4059936"/>
            <a:ext cx="4206240" cy="768096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9" name="Shape 57"/>
          <p:cNvSpPr/>
          <p:nvPr/>
        </p:nvSpPr>
        <p:spPr>
          <a:xfrm>
            <a:off x="4617720" y="4059936"/>
            <a:ext cx="420624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4709160" y="4151376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 Öne Çıkan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4709160" y="4480560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2" name="Text 60"/>
          <p:cNvSpPr/>
          <p:nvPr/>
        </p:nvSpPr>
        <p:spPr>
          <a:xfrm>
            <a:off x="4837176" y="4462272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puanlı müze (4.7/5)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709160" y="4626864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4" name="Text 62"/>
          <p:cNvSpPr/>
          <p:nvPr/>
        </p:nvSpPr>
        <p:spPr>
          <a:xfrm>
            <a:off x="4837176" y="460857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Allia'ya yürüme mesafesinde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6" name="Text 64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Durak 3 / 6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" cy="5303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56032" y="73152"/>
            <a:ext cx="438912" cy="43891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256032" y="731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B5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86384" y="54864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ADATEPE ZEYTİNYAĞI MÜZESİ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786384" y="2743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🫒  Ege'nin Altın Sıvısının Bin Yıllık Hikayesi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640080"/>
            <a:ext cx="8595360" cy="347472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3891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4.6  927+ yorum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3347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Hergün  09:00-17:00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82803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Allia'dan  ~32 km  ·  ~40 dk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702259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adatepe.com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74320" y="1078992"/>
            <a:ext cx="4069080" cy="3730752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274320" y="1078992"/>
            <a:ext cx="4069080" cy="320040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84048" y="107899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🫒  Müze Hakkında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84048" y="1508760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566928" y="148132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Türkiye'nin ilk ve en kapsamlı zeytinyağı üretim müzesi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84048" y="1901952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66928" y="187452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yıllık özgün yağhane makineleri korunarak sergileniyor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84048" y="2295144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66928" y="226771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Adatepe köyünün taş yapıları içinde özgün atmosfer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84048" y="2688336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566928" y="266090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Soğuk sıkım ve geleneksel yöntemler uygulamalı gösteriliyor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84048" y="3081528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566928" y="305409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çeşitleri: Edremit (Ayvalık) türü — dünyaca ünlü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384048" y="3474720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566928" y="34472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Müze mağazasında ödüllü sızma zeytinyağı satışı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384048" y="3867912"/>
            <a:ext cx="118872" cy="118872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566928" y="38404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Yanında küçük kafe ve restoran mevcut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26280" y="1078992"/>
            <a:ext cx="434340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4526280" y="1078992"/>
            <a:ext cx="4343400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617720" y="1170432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Yapılacaklar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617720" y="1499616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745736" y="148132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Rehberli müze turu (Türkçe/İngilizce)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4617720" y="1645920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745736" y="162763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Soğuk sıkım zeytinyağı tadımı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617720" y="1792224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745736" y="177393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 taş değirmen fotoğrafı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617720" y="1938528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745736" y="192024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bahçesi yürüyüşü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617720" y="2084832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745736" y="206654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Zeytinyağı sabunu satın alma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526280" y="2395728"/>
            <a:ext cx="434340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7A3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4" name="Shape 42"/>
          <p:cNvSpPr/>
          <p:nvPr/>
        </p:nvSpPr>
        <p:spPr>
          <a:xfrm>
            <a:off x="4526280" y="2395728"/>
            <a:ext cx="4343400" cy="64008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4617720" y="2487168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Yöresel Lezzetler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4617720" y="2816352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4745736" y="279806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ezmesi ve köy ekmeği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617720" y="2962656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745736" y="294436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Zeytinyağlı enginar dolması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617720" y="3108960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745736" y="309067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Taze sıkım soğan salatası (sadece yağ)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617720" y="3255264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4745736" y="323697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Zeytinyağlı barbunya pilaki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526280" y="3712464"/>
            <a:ext cx="4343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5" name="Shape 53"/>
          <p:cNvSpPr/>
          <p:nvPr/>
        </p:nvSpPr>
        <p:spPr>
          <a:xfrm>
            <a:off x="4526280" y="3712464"/>
            <a:ext cx="43434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6" name="Text 54"/>
          <p:cNvSpPr/>
          <p:nvPr/>
        </p:nvSpPr>
        <p:spPr>
          <a:xfrm>
            <a:off x="4617720" y="3803904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🛍  Alınacaklar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4617720" y="4133088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8" name="Text 56"/>
          <p:cNvSpPr/>
          <p:nvPr/>
        </p:nvSpPr>
        <p:spPr>
          <a:xfrm>
            <a:off x="4745736" y="411480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Erken hasat soğuk sıkım sızma yağ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4617720" y="4279392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4745736" y="426110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Zeytinyağlı doğal sabunlar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617720" y="4425696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2" name="Text 60"/>
          <p:cNvSpPr/>
          <p:nvPr/>
        </p:nvSpPr>
        <p:spPr>
          <a:xfrm>
            <a:off x="4745736" y="440740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yaprağı çayı &amp; ekstraktı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4" name="Text 62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Durak 4 / 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347472" y="182880"/>
            <a:ext cx="640080" cy="64008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47472" y="182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115568" y="201168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ZEUS ALTARI — İDA DAĞI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15568" y="493776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 Tanrıların Dağında M.Ö. 9. Yüzyıldan Antik Sunak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274320" y="987552"/>
            <a:ext cx="8595360" cy="347472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3891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4.6  1.363+ yorum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3347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 24 saat açık · Ücretsiz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82803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Allia'dan  ~30 km  ·  ~38 dk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7022592" y="98755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1.774 m irtifa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74320" y="1426464"/>
            <a:ext cx="4114800" cy="3419856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274320" y="1426464"/>
            <a:ext cx="91440" cy="3419856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57200" y="1490472"/>
            <a:ext cx="38221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Tarihsel &amp; Mitolojik Önemi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1874520"/>
            <a:ext cx="914400" cy="256032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57200" y="187452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Mitoloji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435608" y="1883664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Zeus'un İliad'da Troya Savaşı'nı buradan izlediğine inanılır. Paris Yargılaması'nın kutsal mekânı.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57200" y="2587752"/>
            <a:ext cx="914400" cy="256032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57200" y="258775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Arkeoloji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435608" y="2596896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M.Ö. 9-7. yüzyıla ait adak eşyaları ve sunak kalıntıları. Antik Yunan ve Frigler izleri.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57200" y="3300984"/>
            <a:ext cx="914400" cy="256032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57200" y="330098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Manzara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435608" y="3310128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 Dağı'na yakın konumuyla Ege </a:t>
            </a:r>
            <a:r>
              <a:rPr lang="en-US" sz="800" dirty="0" err="1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Midilli'ye </a:t>
            </a: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hâkim panoramik görüş.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57200" y="4014216"/>
            <a:ext cx="914400" cy="256032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57200" y="401421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UNESCO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435608" y="402336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Mirası Geçici Listesi'nde. Yıldız gözlemi için ideal — minimum ışık kirliliği.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617720" y="1426464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7A3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4617720" y="1426464"/>
            <a:ext cx="4206240" cy="64008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709160" y="1517904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🥾  Yapılacaklar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09160" y="1847088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837176" y="182880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 &amp; M</a:t>
            </a:r>
            <a:r>
              <a:rPr lang="tr-TR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idilli</a:t>
            </a:r>
            <a:r>
              <a:rPr lang="tr-TR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panoraması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4709160" y="1993392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837176" y="197510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 sunak ve adak alanları ziyareti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4709160" y="2139696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837176" y="2121408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Yıldız &amp; gün doğumu gözlemi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09160" y="2286000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837176" y="2267712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Tarihi antik yol kalıntıları takibi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709160" y="2432304"/>
            <a:ext cx="91440" cy="91440"/>
          </a:xfrm>
          <a:prstGeom prst="ellipse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837176" y="241401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Yabani çiçek ve endemik bitki gözlemi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617720" y="274320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2" name="Shape 40"/>
          <p:cNvSpPr/>
          <p:nvPr/>
        </p:nvSpPr>
        <p:spPr>
          <a:xfrm>
            <a:off x="4617720" y="2743200"/>
            <a:ext cx="4206240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709160" y="283464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Yakın Lezzetler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709160" y="3163824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4837176" y="314553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Çeşitli lezzetlerle tatlandırılmış dondurma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(çevredeki köylerde)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4709160" y="3310128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4837176" y="329184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Yayık ayranı ve taze yoğurt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709160" y="3456432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837176" y="3438144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 üstü gözleme — köy usulü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709160" y="3602736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837176" y="3584448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Dağ kekiği ve nane karışımı çayı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617720" y="4023360"/>
            <a:ext cx="42062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2C2C2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3" name="Shape 51"/>
          <p:cNvSpPr/>
          <p:nvPr/>
        </p:nvSpPr>
        <p:spPr>
          <a:xfrm>
            <a:off x="4617720" y="4023360"/>
            <a:ext cx="4206240" cy="64008"/>
          </a:xfrm>
          <a:prstGeom prst="rect">
            <a:avLst/>
          </a:prstGeom>
          <a:solidFill>
            <a:srgbClr val="2C2C2C"/>
          </a:solidFill>
          <a:ln w="12700">
            <a:solidFill>
              <a:srgbClr val="2C2C2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4" name="Text 52"/>
          <p:cNvSpPr/>
          <p:nvPr/>
        </p:nvSpPr>
        <p:spPr>
          <a:xfrm>
            <a:off x="4709160" y="411480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Önemli Notlar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4709160" y="4443984"/>
            <a:ext cx="91440" cy="91440"/>
          </a:xfrm>
          <a:prstGeom prst="ellipse">
            <a:avLst/>
          </a:prstGeom>
          <a:solidFill>
            <a:srgbClr val="2C2C2C"/>
          </a:solidFill>
          <a:ln w="12700">
            <a:solidFill>
              <a:srgbClr val="2C2C2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6" name="Text 54"/>
          <p:cNvSpPr/>
          <p:nvPr/>
        </p:nvSpPr>
        <p:spPr>
          <a:xfrm>
            <a:off x="4837176" y="4425696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 değişken — katmanlı giyinin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4709160" y="4590288"/>
            <a:ext cx="91440" cy="91440"/>
          </a:xfrm>
          <a:prstGeom prst="ellipse">
            <a:avLst/>
          </a:prstGeom>
          <a:solidFill>
            <a:srgbClr val="2C2C2C"/>
          </a:solidFill>
          <a:ln w="12700">
            <a:solidFill>
              <a:srgbClr val="2C2C2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8" name="Text 56"/>
          <p:cNvSpPr/>
          <p:nvPr/>
        </p:nvSpPr>
        <p:spPr>
          <a:xfrm>
            <a:off x="4837176" y="4572000"/>
            <a:ext cx="389534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zorunlu (1.774 m irtifa)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Durak 5 / 6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" cy="5303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56032" y="73152"/>
            <a:ext cx="438912" cy="43891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256032" y="731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A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86384" y="54864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YEŞİLYURT KÖYÜ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786384" y="2743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🌿  Kazdağları'nın En Güzel Otantik Köyü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640080"/>
            <a:ext cx="8595360" cy="347472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3891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Ayvacık  Çanakkale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3347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🌳  600+ yıllık çınarlar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82803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Allia'dan  ~38 km  ·  ~48 dk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7022592" y="6400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yesilyurtsardunya.com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74320" y="1078992"/>
            <a:ext cx="4069080" cy="3730752"/>
          </a:xfrm>
          <a:prstGeom prst="rect">
            <a:avLst/>
          </a:prstGeom>
          <a:solidFill>
            <a:srgbClr val="FFFFFF"/>
          </a:solidFill>
          <a:ln w="12700">
            <a:solidFill>
              <a:srgbClr val="5C8B7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274320" y="1078992"/>
            <a:ext cx="4069080" cy="320040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84048" y="107899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Köy Özellikleri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84048" y="1490472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566928" y="14630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Kazdağları'nın en el değmemiş, otantik Ege köylerinden biri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84048" y="1874520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66928" y="18470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600-700 yıllık dev çınar ağaçları köyün simgesi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84048" y="2258568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66928" y="223113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Taş yapılar ve geleneksel Ege mimarisi bozulmadan koruyor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84048" y="2642616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566928" y="26151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ormanlarda kekik, adaçayı, mantar toplamak mümkün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84048" y="3026664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566928" y="299923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Yöresel kadınlar el sanatları ve zeytinyağı ürünleri satıyor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384048" y="3410712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566928" y="33832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 kenarında alabalık tutma imkânı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384048" y="3794760"/>
            <a:ext cx="118872" cy="118872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566928" y="376732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Sardunya Konak: Köy konağı, kahvaltı &amp; geceleme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26280" y="1078992"/>
            <a:ext cx="434340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5C8B7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4526280" y="1078992"/>
            <a:ext cx="4343400" cy="64008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617720" y="1170432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Yapılacaklar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617720" y="1499616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745736" y="148132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Tarihi çınarların altında dinlenme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4617720" y="1645920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745736" y="162763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fırınından taze ekmek alma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617720" y="1792224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745736" y="177393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Yöre kadınlarından el sanatı satın alma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617720" y="1938528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745736" y="192024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 kenarında piknik &amp; alabalık tutma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617720" y="2084832"/>
            <a:ext cx="91440" cy="91440"/>
          </a:xfrm>
          <a:prstGeom prst="ellipse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745736" y="206654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kahvesinde çay ve muhabbet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526280" y="2395728"/>
            <a:ext cx="434340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4" name="Shape 42"/>
          <p:cNvSpPr/>
          <p:nvPr/>
        </p:nvSpPr>
        <p:spPr>
          <a:xfrm>
            <a:off x="4526280" y="2395728"/>
            <a:ext cx="4343400" cy="64008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4617720" y="2487168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Yöresel Lezzetler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4617720" y="2816352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4745736" y="279806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Yeşilyurt'un meşhur keşkek yemeği ★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617720" y="2962656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745736" y="2944368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 alabalığı ızgara veya tava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617720" y="3108960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745736" y="3090672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yapımı mantı — köy usulü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617720" y="3255264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4745736" y="3236976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Sardunya Konak kahvaltısı (bal+yoğurt)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617720" y="3401568"/>
            <a:ext cx="91440" cy="91440"/>
          </a:xfrm>
          <a:prstGeom prst="ellipse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4745736" y="338328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Kabak çiçeği dolması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4526280" y="3712464"/>
            <a:ext cx="4343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7" name="Shape 55"/>
          <p:cNvSpPr/>
          <p:nvPr/>
        </p:nvSpPr>
        <p:spPr>
          <a:xfrm>
            <a:off x="4526280" y="3712464"/>
            <a:ext cx="43434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8" name="Text 56"/>
          <p:cNvSpPr/>
          <p:nvPr/>
        </p:nvSpPr>
        <p:spPr>
          <a:xfrm>
            <a:off x="4617720" y="3803904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🌟  Öne Çıkan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4617720" y="4133088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4745736" y="4114800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600+ yıllık çınar altında oturmak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617720" y="4279392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2" name="Text 60"/>
          <p:cNvSpPr/>
          <p:nvPr/>
        </p:nvSpPr>
        <p:spPr>
          <a:xfrm>
            <a:off x="4745736" y="4261104"/>
            <a:ext cx="40325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Sıcak köy ekmeği &amp; keşkek yemeği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4" name="Text 62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Durak 6 / 6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" cy="5303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🍽  KAZDAĞlari LEZZET HARİTASI — 6 DURAK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20040" y="62179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Gezi Boyunca Mutlaka Tatmanız Gereken Yöresel Lezzetler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4937760"/>
            <a:ext cx="841248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Gezi Rehberi 1  ·  Allia Thermal Health &amp; Spa çıkışlı  ·  Lezzetler Haritası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201168" y="987552"/>
            <a:ext cx="1371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1A3A2F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201168" y="987552"/>
            <a:ext cx="1371600" cy="420624"/>
          </a:xfrm>
          <a:prstGeom prst="rect">
            <a:avLst/>
          </a:prstGeom>
          <a:solidFill>
            <a:srgbClr val="1A3A2F"/>
          </a:solidFill>
          <a:ln w="12700">
            <a:solidFill>
              <a:srgbClr val="1A3A2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246888" y="98755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Hasan Boğuldu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56032" y="1499616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256032" y="1591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3776" y="1572768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r>
              <a:rPr lang="en-US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tli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gözleme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56032" y="2249424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256032" y="23408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3776" y="2322576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Karaçam balı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56032" y="2999232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256032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" y="3072384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Tarhana çorbası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256032" y="3749040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256032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3776" y="3822192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Keçi peyniri böreği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1664208" y="987552"/>
            <a:ext cx="1371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5D4B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1664208" y="987552"/>
            <a:ext cx="1371600" cy="420624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1709928" y="98755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🪵 Tahtakuşlar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719072" y="1499616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1719072" y="1591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956816" y="1572768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Zeytinyağlı pişi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1719072" y="2249424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1719072" y="23408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956816" y="2322576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ekmeği &amp; çökelek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1719072" y="2999232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1719072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956816" y="3072384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Turşu &amp; reçeller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719072" y="3749040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1719072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1956816" y="3822192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Dağ kekiği çayı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3127248" y="987552"/>
            <a:ext cx="1371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1C5B8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3127248" y="987552"/>
            <a:ext cx="1371600" cy="420624"/>
          </a:xfrm>
          <a:prstGeom prst="rect">
            <a:avLst/>
          </a:prstGeom>
          <a:solidFill>
            <a:srgbClr val="1C5B8A"/>
          </a:solidFill>
          <a:ln w="12700">
            <a:solidFill>
              <a:srgbClr val="1C5B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3172968" y="98755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Kazdağı Müzesi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182112" y="1499616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3182112" y="1591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3419856" y="1572768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Sahil balık lokantas.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3182112" y="2249424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3182112" y="23408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3419856" y="2322576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ezmesi &amp; ekmek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3182112" y="2999232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8" name="Text 46"/>
          <p:cNvSpPr/>
          <p:nvPr/>
        </p:nvSpPr>
        <p:spPr>
          <a:xfrm>
            <a:off x="3182112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3419856" y="3072384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 meze tabakları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3182112" y="3749040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3182112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3419856" y="3822192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ürünleri mağazası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4590288" y="987552"/>
            <a:ext cx="1371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8B5E3C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4" name="Shape 52"/>
          <p:cNvSpPr/>
          <p:nvPr/>
        </p:nvSpPr>
        <p:spPr>
          <a:xfrm>
            <a:off x="4590288" y="987552"/>
            <a:ext cx="1371600" cy="420624"/>
          </a:xfrm>
          <a:prstGeom prst="rect">
            <a:avLst/>
          </a:prstGeom>
          <a:solidFill>
            <a:srgbClr val="8B5E3C"/>
          </a:solidFill>
          <a:ln w="12700">
            <a:solidFill>
              <a:srgbClr val="8B5E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4636008" y="98755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🫒 Adatepe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4645152" y="1499616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4645152" y="1591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4882896" y="1572768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Taze sıkım yağ tadımı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4645152" y="2249424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0" name="Text 58"/>
          <p:cNvSpPr/>
          <p:nvPr/>
        </p:nvSpPr>
        <p:spPr>
          <a:xfrm>
            <a:off x="4645152" y="23408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61" name="Text 59"/>
          <p:cNvSpPr/>
          <p:nvPr/>
        </p:nvSpPr>
        <p:spPr>
          <a:xfrm>
            <a:off x="4882896" y="2322576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Zeytin ezmesi ekmeği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4645152" y="2999232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3" name="Text 61"/>
          <p:cNvSpPr/>
          <p:nvPr/>
        </p:nvSpPr>
        <p:spPr>
          <a:xfrm>
            <a:off x="4645152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4882896" y="3072384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Enginar dolması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4645152" y="3749040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6" name="Text 64"/>
          <p:cNvSpPr/>
          <p:nvPr/>
        </p:nvSpPr>
        <p:spPr>
          <a:xfrm>
            <a:off x="4645152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4882896" y="3822192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Barbunya pilaki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6053328" y="987552"/>
            <a:ext cx="1371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6B7A3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9" name="Shape 67"/>
          <p:cNvSpPr/>
          <p:nvPr/>
        </p:nvSpPr>
        <p:spPr>
          <a:xfrm>
            <a:off x="6053328" y="987552"/>
            <a:ext cx="1371600" cy="420624"/>
          </a:xfrm>
          <a:prstGeom prst="rect">
            <a:avLst/>
          </a:prstGeom>
          <a:solidFill>
            <a:srgbClr val="6B7A3A"/>
          </a:solidFill>
          <a:ln w="12700">
            <a:solidFill>
              <a:srgbClr val="6B7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0" name="Text 68"/>
          <p:cNvSpPr/>
          <p:nvPr/>
        </p:nvSpPr>
        <p:spPr>
          <a:xfrm>
            <a:off x="6099048" y="98755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Zeus Altarı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6108192" y="1499616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2" name="Text 70"/>
          <p:cNvSpPr/>
          <p:nvPr/>
        </p:nvSpPr>
        <p:spPr>
          <a:xfrm>
            <a:off x="6108192" y="1591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73" name="Text 71"/>
          <p:cNvSpPr/>
          <p:nvPr/>
        </p:nvSpPr>
        <p:spPr>
          <a:xfrm>
            <a:off x="6345936" y="1572768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r>
              <a:rPr lang="en-US" sz="800" dirty="0" err="1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tli</a:t>
            </a: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pilav</a:t>
            </a:r>
            <a:endParaRPr lang="en-US" sz="800" dirty="0"/>
          </a:p>
        </p:txBody>
      </p:sp>
      <p:sp>
        <p:nvSpPr>
          <p:cNvPr id="74" name="Shape 72"/>
          <p:cNvSpPr/>
          <p:nvPr/>
        </p:nvSpPr>
        <p:spPr>
          <a:xfrm>
            <a:off x="6108192" y="2249424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5" name="Text 73"/>
          <p:cNvSpPr/>
          <p:nvPr/>
        </p:nvSpPr>
        <p:spPr>
          <a:xfrm>
            <a:off x="6108192" y="23408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76" name="Text 74"/>
          <p:cNvSpPr/>
          <p:nvPr/>
        </p:nvSpPr>
        <p:spPr>
          <a:xfrm>
            <a:off x="6345936" y="2322576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Yayık ayranı</a:t>
            </a:r>
            <a:endParaRPr lang="en-US" sz="800" dirty="0"/>
          </a:p>
        </p:txBody>
      </p:sp>
      <p:sp>
        <p:nvSpPr>
          <p:cNvPr id="77" name="Shape 75"/>
          <p:cNvSpPr/>
          <p:nvPr/>
        </p:nvSpPr>
        <p:spPr>
          <a:xfrm>
            <a:off x="6108192" y="2999232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8" name="Text 76"/>
          <p:cNvSpPr/>
          <p:nvPr/>
        </p:nvSpPr>
        <p:spPr>
          <a:xfrm>
            <a:off x="6108192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79" name="Text 77"/>
          <p:cNvSpPr/>
          <p:nvPr/>
        </p:nvSpPr>
        <p:spPr>
          <a:xfrm>
            <a:off x="6345936" y="3072384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 gözlemesi</a:t>
            </a:r>
            <a:endParaRPr lang="en-US" sz="800" dirty="0"/>
          </a:p>
        </p:txBody>
      </p:sp>
      <p:sp>
        <p:nvSpPr>
          <p:cNvPr id="80" name="Shape 78"/>
          <p:cNvSpPr/>
          <p:nvPr/>
        </p:nvSpPr>
        <p:spPr>
          <a:xfrm>
            <a:off x="6108192" y="3749040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1" name="Text 79"/>
          <p:cNvSpPr/>
          <p:nvPr/>
        </p:nvSpPr>
        <p:spPr>
          <a:xfrm>
            <a:off x="6108192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82" name="Text 80"/>
          <p:cNvSpPr/>
          <p:nvPr/>
        </p:nvSpPr>
        <p:spPr>
          <a:xfrm>
            <a:off x="6345936" y="3822192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Dağ kekiği çayı</a:t>
            </a:r>
            <a:endParaRPr lang="en-US" sz="800" dirty="0"/>
          </a:p>
        </p:txBody>
      </p:sp>
      <p:sp>
        <p:nvSpPr>
          <p:cNvPr id="83" name="Shape 81"/>
          <p:cNvSpPr/>
          <p:nvPr/>
        </p:nvSpPr>
        <p:spPr>
          <a:xfrm>
            <a:off x="7516368" y="987552"/>
            <a:ext cx="1371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5C8B7A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4" name="Shape 82"/>
          <p:cNvSpPr/>
          <p:nvPr/>
        </p:nvSpPr>
        <p:spPr>
          <a:xfrm>
            <a:off x="7516368" y="987552"/>
            <a:ext cx="1371600" cy="420624"/>
          </a:xfrm>
          <a:prstGeom prst="rect">
            <a:avLst/>
          </a:prstGeom>
          <a:solidFill>
            <a:srgbClr val="5C8B7A"/>
          </a:solidFill>
          <a:ln w="12700">
            <a:solidFill>
              <a:srgbClr val="5C8B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5" name="Text 83"/>
          <p:cNvSpPr/>
          <p:nvPr/>
        </p:nvSpPr>
        <p:spPr>
          <a:xfrm>
            <a:off x="7562088" y="98755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Yeşilyurt</a:t>
            </a:r>
            <a:endParaRPr lang="en-US" sz="850" dirty="0"/>
          </a:p>
        </p:txBody>
      </p:sp>
      <p:sp>
        <p:nvSpPr>
          <p:cNvPr id="86" name="Shape 84"/>
          <p:cNvSpPr/>
          <p:nvPr/>
        </p:nvSpPr>
        <p:spPr>
          <a:xfrm>
            <a:off x="7571232" y="1499616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7" name="Text 85"/>
          <p:cNvSpPr/>
          <p:nvPr/>
        </p:nvSpPr>
        <p:spPr>
          <a:xfrm>
            <a:off x="7571232" y="1591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88" name="Text 86"/>
          <p:cNvSpPr/>
          <p:nvPr/>
        </p:nvSpPr>
        <p:spPr>
          <a:xfrm>
            <a:off x="7808976" y="1572768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Keşkek ★ meşhur!</a:t>
            </a:r>
            <a:endParaRPr lang="en-US" sz="800" dirty="0"/>
          </a:p>
        </p:txBody>
      </p:sp>
      <p:sp>
        <p:nvSpPr>
          <p:cNvPr id="89" name="Shape 87"/>
          <p:cNvSpPr/>
          <p:nvPr/>
        </p:nvSpPr>
        <p:spPr>
          <a:xfrm>
            <a:off x="7571232" y="2249424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0" name="Text 88"/>
          <p:cNvSpPr/>
          <p:nvPr/>
        </p:nvSpPr>
        <p:spPr>
          <a:xfrm>
            <a:off x="7571232" y="23408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91" name="Text 89"/>
          <p:cNvSpPr/>
          <p:nvPr/>
        </p:nvSpPr>
        <p:spPr>
          <a:xfrm>
            <a:off x="7808976" y="2322576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 alabalığı</a:t>
            </a:r>
            <a:endParaRPr lang="en-US" sz="800" dirty="0"/>
          </a:p>
        </p:txBody>
      </p:sp>
      <p:sp>
        <p:nvSpPr>
          <p:cNvPr id="92" name="Shape 90"/>
          <p:cNvSpPr/>
          <p:nvPr/>
        </p:nvSpPr>
        <p:spPr>
          <a:xfrm>
            <a:off x="7571232" y="2999232"/>
            <a:ext cx="1261872" cy="658368"/>
          </a:xfrm>
          <a:prstGeom prst="rect">
            <a:avLst/>
          </a:prstGeom>
          <a:solidFill>
            <a:srgbClr val="FAFAF6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3" name="Text 91"/>
          <p:cNvSpPr/>
          <p:nvPr/>
        </p:nvSpPr>
        <p:spPr>
          <a:xfrm>
            <a:off x="7571232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94" name="Text 92"/>
          <p:cNvSpPr/>
          <p:nvPr/>
        </p:nvSpPr>
        <p:spPr>
          <a:xfrm>
            <a:off x="7808976" y="3072384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yapımı mantı</a:t>
            </a:r>
            <a:endParaRPr lang="en-US" sz="800" dirty="0"/>
          </a:p>
        </p:txBody>
      </p:sp>
      <p:sp>
        <p:nvSpPr>
          <p:cNvPr id="95" name="Shape 93"/>
          <p:cNvSpPr/>
          <p:nvPr/>
        </p:nvSpPr>
        <p:spPr>
          <a:xfrm>
            <a:off x="7571232" y="3749040"/>
            <a:ext cx="12618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6" name="Text 94"/>
          <p:cNvSpPr/>
          <p:nvPr/>
        </p:nvSpPr>
        <p:spPr>
          <a:xfrm>
            <a:off x="7571232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🍴</a:t>
            </a:r>
            <a:endParaRPr lang="en-US" sz="1200" dirty="0"/>
          </a:p>
        </p:txBody>
      </p:sp>
      <p:sp>
        <p:nvSpPr>
          <p:cNvPr id="97" name="Text 95"/>
          <p:cNvSpPr/>
          <p:nvPr/>
        </p:nvSpPr>
        <p:spPr>
          <a:xfrm>
            <a:off x="7808976" y="3822192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kahvaltısı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1722</Words>
  <Application>Microsoft Office PowerPoint</Application>
  <PresentationFormat>Ekran Gösterisi (16:9)</PresentationFormat>
  <Paragraphs>393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Kazdağları Gezi Rehberi 1</dc:title>
  <dc:subject>PptxGenJS Presentation</dc:subject>
  <dc:creator>PptxGenJS</dc:creator>
  <cp:lastModifiedBy>Hüseyin KÖKSAL</cp:lastModifiedBy>
  <cp:revision>5</cp:revision>
  <dcterms:created xsi:type="dcterms:W3CDTF">2026-04-11T00:28:14Z</dcterms:created>
  <dcterms:modified xsi:type="dcterms:W3CDTF">2026-04-13T19:19:27Z</dcterms:modified>
</cp:coreProperties>
</file>