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4610"/>
  </p:normalViewPr>
  <p:slideViewPr>
    <p:cSldViewPr snapToGrid="0" snapToObjects="1">
      <p:cViewPr varScale="1">
        <p:scale>
          <a:sx n="128" d="100"/>
          <a:sy n="128" d="100"/>
        </p:scale>
        <p:origin x="51" y="129"/>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6991617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A2A4A"/>
        </a:solidFill>
        <a:effectLst/>
      </p:bgPr>
    </p:bg>
    <p:spTree>
      <p:nvGrpSpPr>
        <p:cNvPr id="1" name=""/>
        <p:cNvGrpSpPr/>
        <p:nvPr/>
      </p:nvGrpSpPr>
      <p:grpSpPr>
        <a:xfrm>
          <a:off x="0" y="0"/>
          <a:ext cx="0" cy="0"/>
          <a:chOff x="0" y="0"/>
          <a:chExt cx="0" cy="0"/>
        </a:xfrm>
      </p:grpSpPr>
      <p:sp>
        <p:nvSpPr>
          <p:cNvPr id="2" name="Shape 0"/>
          <p:cNvSpPr/>
          <p:nvPr/>
        </p:nvSpPr>
        <p:spPr>
          <a:xfrm>
            <a:off x="0" y="0"/>
            <a:ext cx="201168" cy="5143500"/>
          </a:xfrm>
          <a:prstGeom prst="rect">
            <a:avLst/>
          </a:prstGeom>
          <a:solidFill>
            <a:srgbClr val="C9A84C"/>
          </a:solidFill>
          <a:ln w="12700">
            <a:solidFill>
              <a:srgbClr val="C9A84C"/>
            </a:solidFill>
            <a:prstDash val="solid"/>
          </a:ln>
        </p:spPr>
        <p:txBody>
          <a:bodyPr/>
          <a:lstStyle/>
          <a:p>
            <a:endParaRPr lang="tr-TR"/>
          </a:p>
        </p:txBody>
      </p:sp>
      <p:sp>
        <p:nvSpPr>
          <p:cNvPr id="3" name="Shape 1"/>
          <p:cNvSpPr/>
          <p:nvPr/>
        </p:nvSpPr>
        <p:spPr>
          <a:xfrm>
            <a:off x="6400800" y="0"/>
            <a:ext cx="2743200" cy="5143500"/>
          </a:xfrm>
          <a:prstGeom prst="rect">
            <a:avLst/>
          </a:prstGeom>
          <a:solidFill>
            <a:srgbClr val="2B4270"/>
          </a:solidFill>
          <a:ln w="12700">
            <a:solidFill>
              <a:srgbClr val="2B4270"/>
            </a:solidFill>
            <a:prstDash val="solid"/>
          </a:ln>
        </p:spPr>
        <p:txBody>
          <a:bodyPr/>
          <a:lstStyle/>
          <a:p>
            <a:endParaRPr lang="tr-TR"/>
          </a:p>
        </p:txBody>
      </p:sp>
      <p:sp>
        <p:nvSpPr>
          <p:cNvPr id="4" name="Shape 2"/>
          <p:cNvSpPr/>
          <p:nvPr/>
        </p:nvSpPr>
        <p:spPr>
          <a:xfrm>
            <a:off x="6144768" y="0"/>
            <a:ext cx="292608" cy="5143500"/>
          </a:xfrm>
          <a:prstGeom prst="rect">
            <a:avLst/>
          </a:prstGeom>
          <a:solidFill>
            <a:srgbClr val="4A7FA5"/>
          </a:solidFill>
          <a:ln w="12700">
            <a:solidFill>
              <a:srgbClr val="4A7FA5"/>
            </a:solidFill>
            <a:prstDash val="solid"/>
          </a:ln>
        </p:spPr>
        <p:txBody>
          <a:bodyPr/>
          <a:lstStyle/>
          <a:p>
            <a:endParaRPr lang="tr-TR"/>
          </a:p>
        </p:txBody>
      </p:sp>
      <p:sp>
        <p:nvSpPr>
          <p:cNvPr id="5" name="Shape 3"/>
          <p:cNvSpPr/>
          <p:nvPr/>
        </p:nvSpPr>
        <p:spPr>
          <a:xfrm>
            <a:off x="0" y="4462272"/>
            <a:ext cx="6144768" cy="681228"/>
          </a:xfrm>
          <a:prstGeom prst="rect">
            <a:avLst/>
          </a:prstGeom>
          <a:solidFill>
            <a:srgbClr val="2B4270"/>
          </a:solidFill>
          <a:ln w="12700">
            <a:solidFill>
              <a:srgbClr val="2B4270"/>
            </a:solidFill>
            <a:prstDash val="solid"/>
          </a:ln>
        </p:spPr>
        <p:txBody>
          <a:bodyPr/>
          <a:lstStyle/>
          <a:p>
            <a:endParaRPr lang="tr-TR"/>
          </a:p>
        </p:txBody>
      </p:sp>
      <p:sp>
        <p:nvSpPr>
          <p:cNvPr id="6" name="Shape 4"/>
          <p:cNvSpPr/>
          <p:nvPr/>
        </p:nvSpPr>
        <p:spPr>
          <a:xfrm>
            <a:off x="6583680" y="137160"/>
            <a:ext cx="2377440" cy="2377440"/>
          </a:xfrm>
          <a:prstGeom prst="ellipse">
            <a:avLst/>
          </a:prstGeom>
          <a:solidFill>
            <a:srgbClr val="1A2A4A"/>
          </a:solidFill>
          <a:ln w="12700">
            <a:solidFill>
              <a:srgbClr val="4A7FA5"/>
            </a:solidFill>
            <a:prstDash val="solid"/>
          </a:ln>
        </p:spPr>
        <p:txBody>
          <a:bodyPr/>
          <a:lstStyle/>
          <a:p>
            <a:endParaRPr lang="tr-TR"/>
          </a:p>
        </p:txBody>
      </p:sp>
      <p:sp>
        <p:nvSpPr>
          <p:cNvPr id="7" name="Shape 5"/>
          <p:cNvSpPr/>
          <p:nvPr/>
        </p:nvSpPr>
        <p:spPr>
          <a:xfrm>
            <a:off x="7406640" y="1920240"/>
            <a:ext cx="1554480" cy="1554480"/>
          </a:xfrm>
          <a:prstGeom prst="ellipse">
            <a:avLst/>
          </a:prstGeom>
          <a:solidFill>
            <a:srgbClr val="3D5A8A"/>
          </a:solidFill>
          <a:ln w="12700">
            <a:solidFill>
              <a:srgbClr val="3D5A8A"/>
            </a:solidFill>
            <a:prstDash val="solid"/>
          </a:ln>
        </p:spPr>
        <p:txBody>
          <a:bodyPr/>
          <a:lstStyle/>
          <a:p>
            <a:endParaRPr lang="tr-TR"/>
          </a:p>
        </p:txBody>
      </p:sp>
      <p:sp>
        <p:nvSpPr>
          <p:cNvPr id="8" name="Text 6"/>
          <p:cNvSpPr/>
          <p:nvPr/>
        </p:nvSpPr>
        <p:spPr>
          <a:xfrm>
            <a:off x="384048" y="201168"/>
            <a:ext cx="5577840" cy="256032"/>
          </a:xfrm>
          <a:prstGeom prst="rect">
            <a:avLst/>
          </a:prstGeom>
          <a:noFill/>
          <a:ln/>
        </p:spPr>
        <p:txBody>
          <a:bodyPr wrap="square" lIns="0" tIns="0" rIns="0" bIns="0" rtlCol="0" anchor="ctr"/>
          <a:lstStyle/>
          <a:p>
            <a:pPr marL="0" indent="0">
              <a:buNone/>
            </a:pPr>
            <a:r>
              <a:rPr lang="en-US" sz="1000" b="1" kern="0" spc="500" dirty="0">
                <a:solidFill>
                  <a:srgbClr val="C9A84C"/>
                </a:solidFill>
                <a:latin typeface="Calibri" pitchFamily="34" charset="0"/>
                <a:ea typeface="Calibri" pitchFamily="34" charset="-122"/>
                <a:cs typeface="Calibri" pitchFamily="34" charset="-120"/>
              </a:rPr>
              <a:t>KAZDAĞLARI</a:t>
            </a:r>
            <a:endParaRPr lang="en-US" sz="1000" dirty="0"/>
          </a:p>
        </p:txBody>
      </p:sp>
      <p:sp>
        <p:nvSpPr>
          <p:cNvPr id="9" name="Text 7"/>
          <p:cNvSpPr/>
          <p:nvPr/>
        </p:nvSpPr>
        <p:spPr>
          <a:xfrm>
            <a:off x="384048" y="475488"/>
            <a:ext cx="5577840" cy="566928"/>
          </a:xfrm>
          <a:prstGeom prst="rect">
            <a:avLst/>
          </a:prstGeom>
          <a:noFill/>
          <a:ln/>
        </p:spPr>
        <p:txBody>
          <a:bodyPr wrap="square" lIns="0" tIns="0" rIns="0" bIns="0" rtlCol="0" anchor="ctr"/>
          <a:lstStyle/>
          <a:p>
            <a:pPr marL="0" indent="0">
              <a:buNone/>
            </a:pPr>
            <a:r>
              <a:rPr lang="en-US" sz="3800" b="1" kern="0" spc="200" dirty="0">
                <a:solidFill>
                  <a:srgbClr val="FFFFFF"/>
                </a:solidFill>
                <a:latin typeface="Georgia" pitchFamily="34" charset="0"/>
                <a:ea typeface="Georgia" pitchFamily="34" charset="-122"/>
                <a:cs typeface="Georgia" pitchFamily="34" charset="-120"/>
              </a:rPr>
              <a:t>GEZİ REHBERİ</a:t>
            </a:r>
            <a:endParaRPr lang="en-US" sz="3800" dirty="0"/>
          </a:p>
        </p:txBody>
      </p:sp>
      <p:sp>
        <p:nvSpPr>
          <p:cNvPr id="10" name="Shape 8"/>
          <p:cNvSpPr/>
          <p:nvPr/>
        </p:nvSpPr>
        <p:spPr>
          <a:xfrm>
            <a:off x="384048" y="1097280"/>
            <a:ext cx="502920" cy="502920"/>
          </a:xfrm>
          <a:prstGeom prst="rect">
            <a:avLst/>
          </a:prstGeom>
          <a:solidFill>
            <a:srgbClr val="C9A84C"/>
          </a:solidFill>
          <a:ln w="12700">
            <a:solidFill>
              <a:srgbClr val="C9A84C"/>
            </a:solidFill>
            <a:prstDash val="solid"/>
          </a:ln>
        </p:spPr>
        <p:txBody>
          <a:bodyPr/>
          <a:lstStyle/>
          <a:p>
            <a:endParaRPr lang="tr-TR"/>
          </a:p>
        </p:txBody>
      </p:sp>
      <p:sp>
        <p:nvSpPr>
          <p:cNvPr id="11" name="Text 9"/>
          <p:cNvSpPr/>
          <p:nvPr/>
        </p:nvSpPr>
        <p:spPr>
          <a:xfrm>
            <a:off x="384048" y="1097280"/>
            <a:ext cx="502920" cy="502920"/>
          </a:xfrm>
          <a:prstGeom prst="rect">
            <a:avLst/>
          </a:prstGeom>
          <a:noFill/>
          <a:ln/>
        </p:spPr>
        <p:txBody>
          <a:bodyPr wrap="square" lIns="0" tIns="0" rIns="0" bIns="0" rtlCol="0" anchor="ctr"/>
          <a:lstStyle/>
          <a:p>
            <a:pPr marL="0" indent="0" algn="ctr">
              <a:buNone/>
            </a:pPr>
            <a:r>
              <a:rPr lang="en-US" sz="2600" b="1" dirty="0">
                <a:solidFill>
                  <a:srgbClr val="1A2A4A"/>
                </a:solidFill>
                <a:latin typeface="Georgia" pitchFamily="34" charset="0"/>
                <a:ea typeface="Georgia" pitchFamily="34" charset="-122"/>
                <a:cs typeface="Georgia" pitchFamily="34" charset="-120"/>
              </a:rPr>
              <a:t>2</a:t>
            </a:r>
            <a:endParaRPr lang="en-US" sz="2600" dirty="0"/>
          </a:p>
        </p:txBody>
      </p:sp>
      <p:sp>
        <p:nvSpPr>
          <p:cNvPr id="12" name="Text 10"/>
          <p:cNvSpPr/>
          <p:nvPr/>
        </p:nvSpPr>
        <p:spPr>
          <a:xfrm>
            <a:off x="960120" y="1170432"/>
            <a:ext cx="1280160" cy="292608"/>
          </a:xfrm>
          <a:prstGeom prst="rect">
            <a:avLst/>
          </a:prstGeom>
          <a:noFill/>
          <a:ln/>
        </p:spPr>
        <p:txBody>
          <a:bodyPr wrap="square" lIns="0" tIns="0" rIns="0" bIns="0" rtlCol="0" anchor="ctr"/>
          <a:lstStyle/>
          <a:p>
            <a:pPr marL="0" indent="0">
              <a:buNone/>
            </a:pPr>
            <a:r>
              <a:rPr lang="en-US" sz="1400" i="1" dirty="0">
                <a:solidFill>
                  <a:srgbClr val="E8C96A"/>
                </a:solidFill>
                <a:latin typeface="Georgia" pitchFamily="34" charset="0"/>
                <a:ea typeface="Georgia" pitchFamily="34" charset="-122"/>
                <a:cs typeface="Georgia" pitchFamily="34" charset="-120"/>
              </a:rPr>
              <a:t>Bölüm</a:t>
            </a:r>
            <a:endParaRPr lang="en-US" sz="1400" dirty="0"/>
          </a:p>
        </p:txBody>
      </p:sp>
      <p:sp>
        <p:nvSpPr>
          <p:cNvPr id="13" name="Shape 11"/>
          <p:cNvSpPr/>
          <p:nvPr/>
        </p:nvSpPr>
        <p:spPr>
          <a:xfrm>
            <a:off x="384048" y="1700784"/>
            <a:ext cx="5577840" cy="292608"/>
          </a:xfrm>
          <a:prstGeom prst="rect">
            <a:avLst/>
          </a:prstGeom>
          <a:solidFill>
            <a:srgbClr val="1C5B8A"/>
          </a:solidFill>
          <a:ln w="12700">
            <a:solidFill>
              <a:srgbClr val="1C5B8A"/>
            </a:solidFill>
            <a:prstDash val="solid"/>
          </a:ln>
        </p:spPr>
        <p:txBody>
          <a:bodyPr/>
          <a:lstStyle/>
          <a:p>
            <a:endParaRPr lang="tr-TR"/>
          </a:p>
        </p:txBody>
      </p:sp>
      <p:sp>
        <p:nvSpPr>
          <p:cNvPr id="14" name="Text 12"/>
          <p:cNvSpPr/>
          <p:nvPr/>
        </p:nvSpPr>
        <p:spPr>
          <a:xfrm>
            <a:off x="457200" y="1700784"/>
            <a:ext cx="5486400" cy="292608"/>
          </a:xfrm>
          <a:prstGeom prst="rect">
            <a:avLst/>
          </a:prstGeom>
          <a:noFill/>
          <a:ln/>
        </p:spPr>
        <p:txBody>
          <a:bodyPr wrap="square" lIns="0" tIns="0" rIns="0" bIns="0" rtlCol="0" anchor="ctr"/>
          <a:lstStyle/>
          <a:p>
            <a:pPr marL="0" indent="0">
              <a:buNone/>
            </a:pPr>
            <a:r>
              <a:rPr lang="en-US" sz="950" b="1" dirty="0">
                <a:solidFill>
                  <a:srgbClr val="FFFFFF"/>
                </a:solidFill>
                <a:latin typeface="Calibri" pitchFamily="34" charset="0"/>
                <a:ea typeface="Calibri" pitchFamily="34" charset="-122"/>
                <a:cs typeface="Calibri" pitchFamily="34" charset="-120"/>
              </a:rPr>
              <a:t>📍  Çıkış Noktası: Allia Thermal Health &amp; Spa</a:t>
            </a:r>
            <a:endParaRPr lang="en-US" sz="950" dirty="0"/>
          </a:p>
        </p:txBody>
      </p:sp>
      <p:sp>
        <p:nvSpPr>
          <p:cNvPr id="15" name="Text 13"/>
          <p:cNvSpPr/>
          <p:nvPr/>
        </p:nvSpPr>
        <p:spPr>
          <a:xfrm>
            <a:off x="384048" y="2103120"/>
            <a:ext cx="5577840" cy="320040"/>
          </a:xfrm>
          <a:prstGeom prst="rect">
            <a:avLst/>
          </a:prstGeom>
          <a:noFill/>
          <a:ln/>
        </p:spPr>
        <p:txBody>
          <a:bodyPr wrap="square" lIns="0" tIns="0" rIns="0" bIns="0" rtlCol="0" anchor="ctr"/>
          <a:lstStyle/>
          <a:p>
            <a:pPr marL="0" indent="0">
              <a:buNone/>
            </a:pPr>
            <a:r>
              <a:rPr lang="en-US" sz="1300" i="1" dirty="0">
                <a:solidFill>
                  <a:srgbClr val="E8C96A"/>
                </a:solidFill>
                <a:latin typeface="Georgia" pitchFamily="34" charset="0"/>
                <a:ea typeface="Georgia" pitchFamily="34" charset="-122"/>
                <a:cs typeface="Georgia" pitchFamily="34" charset="-120"/>
              </a:rPr>
              <a:t>Troya'dan Asos'a — Antik Medeniyetlerin İzinde</a:t>
            </a:r>
            <a:endParaRPr lang="en-US" sz="1300" dirty="0"/>
          </a:p>
        </p:txBody>
      </p:sp>
      <p:sp>
        <p:nvSpPr>
          <p:cNvPr id="16" name="Shape 14"/>
          <p:cNvSpPr/>
          <p:nvPr/>
        </p:nvSpPr>
        <p:spPr>
          <a:xfrm>
            <a:off x="384048" y="2523744"/>
            <a:ext cx="3840480" cy="45720"/>
          </a:xfrm>
          <a:prstGeom prst="rect">
            <a:avLst/>
          </a:prstGeom>
          <a:solidFill>
            <a:srgbClr val="C9A84C"/>
          </a:solidFill>
          <a:ln w="12700">
            <a:solidFill>
              <a:srgbClr val="C9A84C"/>
            </a:solidFill>
            <a:prstDash val="solid"/>
          </a:ln>
        </p:spPr>
        <p:txBody>
          <a:bodyPr/>
          <a:lstStyle/>
          <a:p>
            <a:endParaRPr lang="tr-TR"/>
          </a:p>
        </p:txBody>
      </p:sp>
      <p:sp>
        <p:nvSpPr>
          <p:cNvPr id="17" name="Text 15"/>
          <p:cNvSpPr/>
          <p:nvPr/>
        </p:nvSpPr>
        <p:spPr>
          <a:xfrm>
            <a:off x="384048" y="2670048"/>
            <a:ext cx="5577840" cy="274320"/>
          </a:xfrm>
          <a:prstGeom prst="rect">
            <a:avLst/>
          </a:prstGeom>
          <a:noFill/>
          <a:ln/>
        </p:spPr>
        <p:txBody>
          <a:bodyPr wrap="square" lIns="0" tIns="0" rIns="0" bIns="0" rtlCol="0" anchor="ctr"/>
          <a:lstStyle/>
          <a:p>
            <a:pPr marL="0" indent="0">
              <a:buNone/>
            </a:pPr>
            <a:r>
              <a:rPr lang="en-US" sz="1100" dirty="0">
                <a:solidFill>
                  <a:srgbClr val="F7F2E8"/>
                </a:solidFill>
                <a:latin typeface="Calibri" pitchFamily="34" charset="0"/>
                <a:ea typeface="Calibri" pitchFamily="34" charset="-122"/>
                <a:cs typeface="Calibri" pitchFamily="34" charset="-120"/>
              </a:rPr>
              <a:t>🏛  Troya Müzesi</a:t>
            </a:r>
            <a:endParaRPr lang="en-US" sz="1100" dirty="0"/>
          </a:p>
        </p:txBody>
      </p:sp>
      <p:sp>
        <p:nvSpPr>
          <p:cNvPr id="18" name="Text 16"/>
          <p:cNvSpPr/>
          <p:nvPr/>
        </p:nvSpPr>
        <p:spPr>
          <a:xfrm>
            <a:off x="384048" y="2962656"/>
            <a:ext cx="5577840" cy="274320"/>
          </a:xfrm>
          <a:prstGeom prst="rect">
            <a:avLst/>
          </a:prstGeom>
          <a:noFill/>
          <a:ln/>
        </p:spPr>
        <p:txBody>
          <a:bodyPr wrap="square" lIns="0" tIns="0" rIns="0" bIns="0" rtlCol="0" anchor="ctr"/>
          <a:lstStyle/>
          <a:p>
            <a:pPr marL="0" indent="0">
              <a:buNone/>
            </a:pPr>
            <a:r>
              <a:rPr lang="en-US" sz="1100" dirty="0">
                <a:solidFill>
                  <a:srgbClr val="F7F2E8"/>
                </a:solidFill>
                <a:latin typeface="Calibri" pitchFamily="34" charset="0"/>
                <a:ea typeface="Calibri" pitchFamily="34" charset="-122"/>
                <a:cs typeface="Calibri" pitchFamily="34" charset="-120"/>
              </a:rPr>
              <a:t>⚔️  Troya Antik Kenti</a:t>
            </a:r>
            <a:endParaRPr lang="en-US" sz="1100" dirty="0"/>
          </a:p>
        </p:txBody>
      </p:sp>
      <p:sp>
        <p:nvSpPr>
          <p:cNvPr id="19" name="Text 17"/>
          <p:cNvSpPr/>
          <p:nvPr/>
        </p:nvSpPr>
        <p:spPr>
          <a:xfrm>
            <a:off x="384048" y="3255264"/>
            <a:ext cx="5577840" cy="274320"/>
          </a:xfrm>
          <a:prstGeom prst="rect">
            <a:avLst/>
          </a:prstGeom>
          <a:noFill/>
          <a:ln/>
        </p:spPr>
        <p:txBody>
          <a:bodyPr wrap="square" lIns="0" tIns="0" rIns="0" bIns="0" rtlCol="0" anchor="ctr"/>
          <a:lstStyle/>
          <a:p>
            <a:pPr marL="0" indent="0">
              <a:buNone/>
            </a:pPr>
            <a:r>
              <a:rPr lang="en-US" sz="1100" dirty="0">
                <a:solidFill>
                  <a:srgbClr val="F7F2E8"/>
                </a:solidFill>
                <a:latin typeface="Calibri" pitchFamily="34" charset="0"/>
                <a:ea typeface="Calibri" pitchFamily="34" charset="-122"/>
                <a:cs typeface="Calibri" pitchFamily="34" charset="-120"/>
              </a:rPr>
              <a:t>🏺  Asos Antik Kenti</a:t>
            </a:r>
            <a:endParaRPr lang="en-US" sz="1100" dirty="0"/>
          </a:p>
        </p:txBody>
      </p:sp>
      <p:sp>
        <p:nvSpPr>
          <p:cNvPr id="20" name="Text 18"/>
          <p:cNvSpPr/>
          <p:nvPr/>
        </p:nvSpPr>
        <p:spPr>
          <a:xfrm>
            <a:off x="384048" y="3547872"/>
            <a:ext cx="5577840" cy="274320"/>
          </a:xfrm>
          <a:prstGeom prst="rect">
            <a:avLst/>
          </a:prstGeom>
          <a:noFill/>
          <a:ln/>
        </p:spPr>
        <p:txBody>
          <a:bodyPr wrap="square" lIns="0" tIns="0" rIns="0" bIns="0" rtlCol="0" anchor="ctr"/>
          <a:lstStyle/>
          <a:p>
            <a:pPr marL="0" indent="0">
              <a:buNone/>
            </a:pPr>
            <a:r>
              <a:rPr lang="en-US" sz="1100" dirty="0">
                <a:solidFill>
                  <a:srgbClr val="F7F2E8"/>
                </a:solidFill>
                <a:latin typeface="Calibri" pitchFamily="34" charset="0"/>
                <a:ea typeface="Calibri" pitchFamily="34" charset="-122"/>
                <a:cs typeface="Calibri" pitchFamily="34" charset="-120"/>
              </a:rPr>
              <a:t>🪨  Behramkale Köyü</a:t>
            </a:r>
            <a:endParaRPr lang="en-US" sz="1100" dirty="0"/>
          </a:p>
        </p:txBody>
      </p:sp>
      <p:sp>
        <p:nvSpPr>
          <p:cNvPr id="21" name="Text 19"/>
          <p:cNvSpPr/>
          <p:nvPr/>
        </p:nvSpPr>
        <p:spPr>
          <a:xfrm>
            <a:off x="6583680" y="822960"/>
            <a:ext cx="2377440" cy="822960"/>
          </a:xfrm>
          <a:prstGeom prst="rect">
            <a:avLst/>
          </a:prstGeom>
          <a:noFill/>
          <a:ln/>
        </p:spPr>
        <p:txBody>
          <a:bodyPr wrap="square" lIns="0" tIns="0" rIns="0" bIns="0" rtlCol="0" anchor="ctr"/>
          <a:lstStyle/>
          <a:p>
            <a:pPr marL="0" indent="0" algn="ctr">
              <a:buNone/>
            </a:pPr>
            <a:r>
              <a:rPr lang="en-US" sz="2600" b="1" dirty="0">
                <a:solidFill>
                  <a:srgbClr val="FFFFFF"/>
                </a:solidFill>
                <a:latin typeface="Georgia" pitchFamily="34" charset="0"/>
                <a:ea typeface="Georgia" pitchFamily="34" charset="-122"/>
                <a:cs typeface="Georgia" pitchFamily="34" charset="-120"/>
              </a:rPr>
              <a:t>4</a:t>
            </a:r>
            <a:endParaRPr lang="en-US" sz="2600" dirty="0"/>
          </a:p>
          <a:p>
            <a:pPr marL="0" indent="0" algn="ctr">
              <a:buNone/>
            </a:pPr>
            <a:r>
              <a:rPr lang="en-US" sz="2600" b="1" dirty="0">
                <a:solidFill>
                  <a:srgbClr val="FFFFFF"/>
                </a:solidFill>
                <a:latin typeface="Georgia" pitchFamily="34" charset="0"/>
                <a:ea typeface="Georgia" pitchFamily="34" charset="-122"/>
                <a:cs typeface="Georgia" pitchFamily="34" charset="-120"/>
              </a:rPr>
              <a:t>Lokasyon</a:t>
            </a:r>
            <a:endParaRPr lang="en-US" sz="2600" dirty="0"/>
          </a:p>
        </p:txBody>
      </p:sp>
      <p:sp>
        <p:nvSpPr>
          <p:cNvPr id="22" name="Shape 20"/>
          <p:cNvSpPr/>
          <p:nvPr/>
        </p:nvSpPr>
        <p:spPr>
          <a:xfrm>
            <a:off x="6931152" y="1783080"/>
            <a:ext cx="1554480" cy="45720"/>
          </a:xfrm>
          <a:prstGeom prst="rect">
            <a:avLst/>
          </a:prstGeom>
          <a:solidFill>
            <a:srgbClr val="C9A84C"/>
          </a:solidFill>
          <a:ln w="12700">
            <a:solidFill>
              <a:srgbClr val="C9A84C"/>
            </a:solidFill>
            <a:prstDash val="solid"/>
          </a:ln>
        </p:spPr>
        <p:txBody>
          <a:bodyPr/>
          <a:lstStyle/>
          <a:p>
            <a:endParaRPr lang="tr-TR"/>
          </a:p>
        </p:txBody>
      </p:sp>
      <p:sp>
        <p:nvSpPr>
          <p:cNvPr id="23" name="Text 21"/>
          <p:cNvSpPr/>
          <p:nvPr/>
        </p:nvSpPr>
        <p:spPr>
          <a:xfrm>
            <a:off x="6995160" y="2423160"/>
            <a:ext cx="2377440" cy="548640"/>
          </a:xfrm>
          <a:prstGeom prst="rect">
            <a:avLst/>
          </a:prstGeom>
          <a:noFill/>
          <a:ln/>
        </p:spPr>
        <p:txBody>
          <a:bodyPr wrap="square" lIns="0" tIns="0" rIns="0" bIns="0" rtlCol="0" anchor="ctr"/>
          <a:lstStyle/>
          <a:p>
            <a:pPr marL="0" indent="0" algn="ctr">
              <a:buNone/>
            </a:pPr>
            <a:r>
              <a:rPr lang="en-US" sz="1100" i="1" dirty="0">
                <a:solidFill>
                  <a:srgbClr val="E8C96A"/>
                </a:solidFill>
                <a:latin typeface="Georgia" pitchFamily="34" charset="0"/>
                <a:ea typeface="Georgia" pitchFamily="34" charset="-122"/>
                <a:cs typeface="Georgia" pitchFamily="34" charset="-120"/>
              </a:rPr>
              <a:t>Tarih · Mitoloji</a:t>
            </a:r>
            <a:endParaRPr lang="en-US" sz="1100" dirty="0"/>
          </a:p>
          <a:p>
            <a:pPr marL="0" indent="0" algn="ctr">
              <a:buNone/>
            </a:pPr>
            <a:r>
              <a:rPr lang="en-US" sz="1100" i="1" dirty="0">
                <a:solidFill>
                  <a:srgbClr val="E8C96A"/>
                </a:solidFill>
                <a:latin typeface="Georgia" pitchFamily="34" charset="0"/>
                <a:ea typeface="Georgia" pitchFamily="34" charset="-122"/>
                <a:cs typeface="Georgia" pitchFamily="34" charset="-120"/>
              </a:rPr>
              <a:t>Kültür · Lezzet</a:t>
            </a:r>
            <a:endParaRPr lang="en-US" sz="1100" dirty="0"/>
          </a:p>
        </p:txBody>
      </p:sp>
      <p:sp>
        <p:nvSpPr>
          <p:cNvPr id="24" name="Text 22"/>
          <p:cNvSpPr/>
          <p:nvPr/>
        </p:nvSpPr>
        <p:spPr>
          <a:xfrm>
            <a:off x="6583680" y="4663440"/>
            <a:ext cx="2377440" cy="201168"/>
          </a:xfrm>
          <a:prstGeom prst="rect">
            <a:avLst/>
          </a:prstGeom>
          <a:noFill/>
          <a:ln/>
        </p:spPr>
        <p:txBody>
          <a:bodyPr wrap="square" lIns="0" tIns="0" rIns="0" bIns="0" rtlCol="0" anchor="ctr"/>
          <a:lstStyle/>
          <a:p>
            <a:pPr marL="0" indent="0" algn="ctr">
              <a:buNone/>
            </a:pPr>
            <a:r>
              <a:rPr lang="en-US" sz="900" dirty="0">
                <a:solidFill>
                  <a:srgbClr val="F7F2E8"/>
                </a:solidFill>
                <a:latin typeface="Calibri" pitchFamily="34" charset="0"/>
                <a:ea typeface="Calibri" pitchFamily="34" charset="-122"/>
                <a:cs typeface="Calibri" pitchFamily="34" charset="-120"/>
              </a:rPr>
              <a:t>⭐ 4.8  Allia Thermal</a:t>
            </a:r>
            <a:endParaRPr lang="en-US" sz="900" dirty="0"/>
          </a:p>
        </p:txBody>
      </p:sp>
      <p:sp>
        <p:nvSpPr>
          <p:cNvPr id="25" name="Text 23"/>
          <p:cNvSpPr/>
          <p:nvPr/>
        </p:nvSpPr>
        <p:spPr>
          <a:xfrm>
            <a:off x="384048" y="4617720"/>
            <a:ext cx="5577840" cy="201168"/>
          </a:xfrm>
          <a:prstGeom prst="rect">
            <a:avLst/>
          </a:prstGeom>
          <a:noFill/>
          <a:ln/>
        </p:spPr>
        <p:txBody>
          <a:bodyPr wrap="square" lIns="0" tIns="0" rIns="0" bIns="0" rtlCol="0" anchor="ctr"/>
          <a:lstStyle/>
          <a:p>
            <a:pPr marL="0" indent="0">
              <a:buNone/>
            </a:pPr>
            <a:r>
              <a:rPr lang="en-US" sz="900" i="1" dirty="0">
                <a:solidFill>
                  <a:srgbClr val="E8C96A"/>
                </a:solidFill>
                <a:latin typeface="Georgia" pitchFamily="34" charset="0"/>
                <a:ea typeface="Georgia" pitchFamily="34" charset="-122"/>
                <a:cs typeface="Georgia" pitchFamily="34" charset="-120"/>
              </a:rPr>
              <a:t>Kazdağları · Çanakkale Hattı</a:t>
            </a:r>
            <a:endParaRPr lang="en-US" sz="9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1A2A4A"/>
        </a:solidFill>
        <a:effectLst/>
      </p:bgPr>
    </p:bg>
    <p:spTree>
      <p:nvGrpSpPr>
        <p:cNvPr id="1" name=""/>
        <p:cNvGrpSpPr/>
        <p:nvPr/>
      </p:nvGrpSpPr>
      <p:grpSpPr>
        <a:xfrm>
          <a:off x="0" y="0"/>
          <a:ext cx="0" cy="0"/>
          <a:chOff x="0" y="0"/>
          <a:chExt cx="0" cy="0"/>
        </a:xfrm>
      </p:grpSpPr>
      <p:sp>
        <p:nvSpPr>
          <p:cNvPr id="2" name="Shape 0"/>
          <p:cNvSpPr/>
          <p:nvPr/>
        </p:nvSpPr>
        <p:spPr>
          <a:xfrm>
            <a:off x="0" y="0"/>
            <a:ext cx="201168" cy="5143500"/>
          </a:xfrm>
          <a:prstGeom prst="rect">
            <a:avLst/>
          </a:prstGeom>
          <a:solidFill>
            <a:srgbClr val="C9A84C"/>
          </a:solidFill>
          <a:ln w="12700">
            <a:solidFill>
              <a:srgbClr val="C9A84C"/>
            </a:solidFill>
            <a:prstDash val="solid"/>
          </a:ln>
        </p:spPr>
        <p:txBody>
          <a:bodyPr/>
          <a:lstStyle/>
          <a:p>
            <a:endParaRPr lang="tr-TR"/>
          </a:p>
        </p:txBody>
      </p:sp>
      <p:sp>
        <p:nvSpPr>
          <p:cNvPr id="3" name="Shape 1"/>
          <p:cNvSpPr/>
          <p:nvPr/>
        </p:nvSpPr>
        <p:spPr>
          <a:xfrm>
            <a:off x="6583680" y="0"/>
            <a:ext cx="2560320" cy="5143500"/>
          </a:xfrm>
          <a:prstGeom prst="rect">
            <a:avLst/>
          </a:prstGeom>
          <a:solidFill>
            <a:srgbClr val="2B4270"/>
          </a:solidFill>
          <a:ln w="12700">
            <a:solidFill>
              <a:srgbClr val="2B4270"/>
            </a:solidFill>
            <a:prstDash val="solid"/>
          </a:ln>
        </p:spPr>
        <p:txBody>
          <a:bodyPr/>
          <a:lstStyle/>
          <a:p>
            <a:endParaRPr lang="tr-TR"/>
          </a:p>
        </p:txBody>
      </p:sp>
      <p:sp>
        <p:nvSpPr>
          <p:cNvPr id="4" name="Shape 2"/>
          <p:cNvSpPr/>
          <p:nvPr/>
        </p:nvSpPr>
        <p:spPr>
          <a:xfrm>
            <a:off x="6766560" y="182880"/>
            <a:ext cx="2103120" cy="2103120"/>
          </a:xfrm>
          <a:prstGeom prst="ellipse">
            <a:avLst/>
          </a:prstGeom>
          <a:solidFill>
            <a:srgbClr val="1A2A4A"/>
          </a:solidFill>
          <a:ln w="12700">
            <a:solidFill>
              <a:srgbClr val="4A7FA5"/>
            </a:solidFill>
            <a:prstDash val="solid"/>
          </a:ln>
        </p:spPr>
        <p:txBody>
          <a:bodyPr/>
          <a:lstStyle/>
          <a:p>
            <a:endParaRPr lang="tr-TR"/>
          </a:p>
        </p:txBody>
      </p:sp>
      <p:sp>
        <p:nvSpPr>
          <p:cNvPr id="5" name="Shape 3"/>
          <p:cNvSpPr/>
          <p:nvPr/>
        </p:nvSpPr>
        <p:spPr>
          <a:xfrm>
            <a:off x="7452360" y="1737360"/>
            <a:ext cx="1417320" cy="1417320"/>
          </a:xfrm>
          <a:prstGeom prst="ellipse">
            <a:avLst/>
          </a:prstGeom>
          <a:solidFill>
            <a:srgbClr val="3D5A8A"/>
          </a:solidFill>
          <a:ln w="12700">
            <a:solidFill>
              <a:srgbClr val="3D5A8A"/>
            </a:solidFill>
            <a:prstDash val="solid"/>
          </a:ln>
        </p:spPr>
        <p:txBody>
          <a:bodyPr/>
          <a:lstStyle/>
          <a:p>
            <a:endParaRPr lang="tr-TR"/>
          </a:p>
        </p:txBody>
      </p:sp>
      <p:sp>
        <p:nvSpPr>
          <p:cNvPr id="6" name="Shape 4"/>
          <p:cNvSpPr/>
          <p:nvPr/>
        </p:nvSpPr>
        <p:spPr>
          <a:xfrm>
            <a:off x="0" y="4462272"/>
            <a:ext cx="6583680" cy="681228"/>
          </a:xfrm>
          <a:prstGeom prst="rect">
            <a:avLst/>
          </a:prstGeom>
          <a:solidFill>
            <a:srgbClr val="2B4270"/>
          </a:solidFill>
          <a:ln w="12700">
            <a:solidFill>
              <a:srgbClr val="2B4270"/>
            </a:solidFill>
            <a:prstDash val="solid"/>
          </a:ln>
        </p:spPr>
        <p:txBody>
          <a:bodyPr/>
          <a:lstStyle/>
          <a:p>
            <a:endParaRPr lang="tr-TR"/>
          </a:p>
        </p:txBody>
      </p:sp>
      <p:sp>
        <p:nvSpPr>
          <p:cNvPr id="7" name="Text 5"/>
          <p:cNvSpPr/>
          <p:nvPr/>
        </p:nvSpPr>
        <p:spPr>
          <a:xfrm>
            <a:off x="365760" y="292608"/>
            <a:ext cx="6035040" cy="2286000"/>
          </a:xfrm>
          <a:prstGeom prst="rect">
            <a:avLst/>
          </a:prstGeom>
          <a:noFill/>
          <a:ln/>
        </p:spPr>
        <p:txBody>
          <a:bodyPr wrap="square" lIns="0" tIns="0" rIns="0" bIns="0" rtlCol="0" anchor="ctr"/>
          <a:lstStyle/>
          <a:p>
            <a:pPr marL="0" indent="0">
              <a:buNone/>
            </a:pPr>
            <a:r>
              <a:rPr lang="en-US" sz="3400" b="1" dirty="0">
                <a:solidFill>
                  <a:srgbClr val="FFFFFF"/>
                </a:solidFill>
                <a:latin typeface="Georgia" pitchFamily="34" charset="0"/>
                <a:ea typeface="Georgia" pitchFamily="34" charset="-122"/>
                <a:cs typeface="Georgia" pitchFamily="34" charset="-120"/>
              </a:rPr>
              <a:t>Troya'dan</a:t>
            </a:r>
            <a:endParaRPr lang="en-US" sz="3400" dirty="0"/>
          </a:p>
          <a:p>
            <a:pPr marL="0" indent="0">
              <a:buNone/>
            </a:pPr>
            <a:r>
              <a:rPr lang="en-US" sz="3400" b="1" dirty="0">
                <a:solidFill>
                  <a:srgbClr val="FFFFFF"/>
                </a:solidFill>
                <a:latin typeface="Georgia" pitchFamily="34" charset="0"/>
                <a:ea typeface="Georgia" pitchFamily="34" charset="-122"/>
                <a:cs typeface="Georgia" pitchFamily="34" charset="-120"/>
              </a:rPr>
              <a:t>Asos'a —</a:t>
            </a:r>
            <a:endParaRPr lang="en-US" sz="3400" dirty="0"/>
          </a:p>
          <a:p>
            <a:pPr marL="0" indent="0">
              <a:buNone/>
            </a:pPr>
            <a:r>
              <a:rPr lang="en-US" sz="3400" b="1" dirty="0">
                <a:solidFill>
                  <a:srgbClr val="FFFFFF"/>
                </a:solidFill>
                <a:latin typeface="Georgia" pitchFamily="34" charset="0"/>
                <a:ea typeface="Georgia" pitchFamily="34" charset="-122"/>
                <a:cs typeface="Georgia" pitchFamily="34" charset="-120"/>
              </a:rPr>
              <a:t>Tanrıların</a:t>
            </a:r>
            <a:endParaRPr lang="en-US" sz="3400" dirty="0"/>
          </a:p>
          <a:p>
            <a:pPr marL="0" indent="0">
              <a:buNone/>
            </a:pPr>
            <a:r>
              <a:rPr lang="en-US" sz="3400" b="1" dirty="0">
                <a:solidFill>
                  <a:srgbClr val="FFFFFF"/>
                </a:solidFill>
                <a:latin typeface="Georgia" pitchFamily="34" charset="0"/>
                <a:ea typeface="Georgia" pitchFamily="34" charset="-122"/>
                <a:cs typeface="Georgia" pitchFamily="34" charset="-120"/>
              </a:rPr>
              <a:t>İzinde.</a:t>
            </a:r>
            <a:endParaRPr lang="en-US" sz="3400" dirty="0"/>
          </a:p>
        </p:txBody>
      </p:sp>
      <p:sp>
        <p:nvSpPr>
          <p:cNvPr id="8" name="Shape 6"/>
          <p:cNvSpPr/>
          <p:nvPr/>
        </p:nvSpPr>
        <p:spPr>
          <a:xfrm>
            <a:off x="365760" y="2697480"/>
            <a:ext cx="4114800" cy="45720"/>
          </a:xfrm>
          <a:prstGeom prst="rect">
            <a:avLst/>
          </a:prstGeom>
          <a:solidFill>
            <a:srgbClr val="C9A84C"/>
          </a:solidFill>
          <a:ln w="12700">
            <a:solidFill>
              <a:srgbClr val="C9A84C"/>
            </a:solidFill>
            <a:prstDash val="solid"/>
          </a:ln>
        </p:spPr>
        <p:txBody>
          <a:bodyPr/>
          <a:lstStyle/>
          <a:p>
            <a:endParaRPr lang="tr-TR"/>
          </a:p>
        </p:txBody>
      </p:sp>
      <p:sp>
        <p:nvSpPr>
          <p:cNvPr id="9" name="Text 7"/>
          <p:cNvSpPr/>
          <p:nvPr/>
        </p:nvSpPr>
        <p:spPr>
          <a:xfrm>
            <a:off x="365760" y="2852928"/>
            <a:ext cx="6035040" cy="749808"/>
          </a:xfrm>
          <a:prstGeom prst="rect">
            <a:avLst/>
          </a:prstGeom>
          <a:noFill/>
          <a:ln/>
        </p:spPr>
        <p:txBody>
          <a:bodyPr wrap="square" lIns="0" tIns="0" rIns="0" bIns="0" rtlCol="0" anchor="ctr"/>
          <a:lstStyle/>
          <a:p>
            <a:pPr marL="0" indent="0">
              <a:buNone/>
            </a:pPr>
            <a:r>
              <a:rPr lang="en-US" sz="1050" i="1" dirty="0">
                <a:solidFill>
                  <a:srgbClr val="F7F2E8"/>
                </a:solidFill>
                <a:latin typeface="Georgia" pitchFamily="34" charset="0"/>
                <a:ea typeface="Georgia" pitchFamily="34" charset="-122"/>
                <a:cs typeface="Georgia" pitchFamily="34" charset="-120"/>
              </a:rPr>
              <a:t>3.000 yıllık medeniyetlerin ayak izleri,</a:t>
            </a:r>
            <a:endParaRPr lang="en-US" sz="1050" dirty="0"/>
          </a:p>
          <a:p>
            <a:pPr marL="0" indent="0">
              <a:buNone/>
            </a:pPr>
            <a:r>
              <a:rPr lang="en-US" sz="1050" i="1" dirty="0">
                <a:solidFill>
                  <a:srgbClr val="F7F2E8"/>
                </a:solidFill>
                <a:latin typeface="Georgia" pitchFamily="34" charset="0"/>
                <a:ea typeface="Georgia" pitchFamily="34" charset="-122"/>
                <a:cs typeface="Georgia" pitchFamily="34" charset="-120"/>
              </a:rPr>
              <a:t>Homeros'un destanları ve Aristo'nun felsefesi —</a:t>
            </a:r>
            <a:endParaRPr lang="en-US" sz="1050" dirty="0"/>
          </a:p>
          <a:p>
            <a:pPr marL="0" indent="0">
              <a:buNone/>
            </a:pPr>
            <a:r>
              <a:rPr lang="en-US" sz="1050" i="1" dirty="0">
                <a:solidFill>
                  <a:srgbClr val="F7F2E8"/>
                </a:solidFill>
                <a:latin typeface="Georgia" pitchFamily="34" charset="0"/>
                <a:ea typeface="Georgia" pitchFamily="34" charset="-122"/>
                <a:cs typeface="Georgia" pitchFamily="34" charset="-120"/>
              </a:rPr>
              <a:t>hepsi Allia Thermal çıkışlı bir günlük yolculukta.</a:t>
            </a:r>
            <a:endParaRPr lang="en-US" sz="1050" dirty="0"/>
          </a:p>
        </p:txBody>
      </p:sp>
      <p:grpSp>
        <p:nvGrpSpPr>
          <p:cNvPr id="23" name="Grup 22">
            <a:extLst>
              <a:ext uri="{FF2B5EF4-FFF2-40B4-BE49-F238E27FC236}">
                <a16:creationId xmlns:a16="http://schemas.microsoft.com/office/drawing/2014/main" id="{DF5AFC97-7683-FEA0-05C5-7E93F6D744A5}"/>
              </a:ext>
            </a:extLst>
          </p:cNvPr>
          <p:cNvGrpSpPr/>
          <p:nvPr/>
        </p:nvGrpSpPr>
        <p:grpSpPr>
          <a:xfrm>
            <a:off x="384048" y="3591353"/>
            <a:ext cx="6126480" cy="804672"/>
            <a:chOff x="384048" y="3703320"/>
            <a:chExt cx="6126480" cy="804672"/>
          </a:xfrm>
        </p:grpSpPr>
        <p:sp>
          <p:nvSpPr>
            <p:cNvPr id="10" name="Shape 8"/>
            <p:cNvSpPr/>
            <p:nvPr/>
          </p:nvSpPr>
          <p:spPr>
            <a:xfrm>
              <a:off x="384048" y="3730752"/>
              <a:ext cx="118872" cy="118872"/>
            </a:xfrm>
            <a:prstGeom prst="ellipse">
              <a:avLst/>
            </a:prstGeom>
            <a:solidFill>
              <a:srgbClr val="C9A84C"/>
            </a:solidFill>
            <a:ln w="12700">
              <a:solidFill>
                <a:srgbClr val="C9A84C"/>
              </a:solidFill>
              <a:prstDash val="solid"/>
            </a:ln>
          </p:spPr>
          <p:txBody>
            <a:bodyPr/>
            <a:lstStyle/>
            <a:p>
              <a:endParaRPr lang="tr-TR"/>
            </a:p>
          </p:txBody>
        </p:sp>
        <p:sp>
          <p:nvSpPr>
            <p:cNvPr id="11" name="Text 9"/>
            <p:cNvSpPr/>
            <p:nvPr/>
          </p:nvSpPr>
          <p:spPr>
            <a:xfrm>
              <a:off x="566928" y="3703320"/>
              <a:ext cx="5943600" cy="201168"/>
            </a:xfrm>
            <a:prstGeom prst="rect">
              <a:avLst/>
            </a:prstGeom>
            <a:noFill/>
            <a:ln/>
          </p:spPr>
          <p:txBody>
            <a:bodyPr wrap="square" lIns="0" tIns="0" rIns="0" bIns="0" rtlCol="0" anchor="ctr"/>
            <a:lstStyle/>
            <a:p>
              <a:pPr marL="0" indent="0">
                <a:buNone/>
              </a:pPr>
              <a:r>
                <a:rPr lang="en-US" sz="950" dirty="0">
                  <a:solidFill>
                    <a:srgbClr val="F7F2E8"/>
                  </a:solidFill>
                  <a:latin typeface="Calibri" pitchFamily="34" charset="0"/>
                  <a:ea typeface="Calibri" pitchFamily="34" charset="-122"/>
                  <a:cs typeface="Calibri" pitchFamily="34" charset="-120"/>
                </a:rPr>
                <a:t>🏛 Troya Müzesi  ⭐4.7</a:t>
              </a:r>
              <a:endParaRPr lang="en-US" sz="950" dirty="0"/>
            </a:p>
          </p:txBody>
        </p:sp>
        <p:sp>
          <p:nvSpPr>
            <p:cNvPr id="12" name="Shape 10"/>
            <p:cNvSpPr/>
            <p:nvPr/>
          </p:nvSpPr>
          <p:spPr>
            <a:xfrm>
              <a:off x="384048" y="3931920"/>
              <a:ext cx="118872" cy="118872"/>
            </a:xfrm>
            <a:prstGeom prst="ellipse">
              <a:avLst/>
            </a:prstGeom>
            <a:solidFill>
              <a:srgbClr val="C9A84C"/>
            </a:solidFill>
            <a:ln w="12700">
              <a:solidFill>
                <a:srgbClr val="C9A84C"/>
              </a:solidFill>
              <a:prstDash val="solid"/>
            </a:ln>
          </p:spPr>
          <p:txBody>
            <a:bodyPr/>
            <a:lstStyle/>
            <a:p>
              <a:endParaRPr lang="tr-TR"/>
            </a:p>
          </p:txBody>
        </p:sp>
        <p:sp>
          <p:nvSpPr>
            <p:cNvPr id="13" name="Text 11"/>
            <p:cNvSpPr/>
            <p:nvPr/>
          </p:nvSpPr>
          <p:spPr>
            <a:xfrm>
              <a:off x="566928" y="3904488"/>
              <a:ext cx="5943600" cy="201168"/>
            </a:xfrm>
            <a:prstGeom prst="rect">
              <a:avLst/>
            </a:prstGeom>
            <a:noFill/>
            <a:ln/>
          </p:spPr>
          <p:txBody>
            <a:bodyPr wrap="square" lIns="0" tIns="0" rIns="0" bIns="0" rtlCol="0" anchor="ctr"/>
            <a:lstStyle/>
            <a:p>
              <a:pPr marL="0" indent="0">
                <a:buNone/>
              </a:pPr>
              <a:r>
                <a:rPr lang="en-US" sz="950" dirty="0">
                  <a:solidFill>
                    <a:srgbClr val="F7F2E8"/>
                  </a:solidFill>
                  <a:latin typeface="Calibri" pitchFamily="34" charset="0"/>
                  <a:ea typeface="Calibri" pitchFamily="34" charset="-122"/>
                  <a:cs typeface="Calibri" pitchFamily="34" charset="-120"/>
                </a:rPr>
                <a:t>⚔️ Troya Antik Kenti  ⭐4.5</a:t>
              </a:r>
              <a:endParaRPr lang="en-US" sz="950" dirty="0"/>
            </a:p>
          </p:txBody>
        </p:sp>
        <p:sp>
          <p:nvSpPr>
            <p:cNvPr id="14" name="Shape 12"/>
            <p:cNvSpPr/>
            <p:nvPr/>
          </p:nvSpPr>
          <p:spPr>
            <a:xfrm>
              <a:off x="384048" y="4133088"/>
              <a:ext cx="118872" cy="118872"/>
            </a:xfrm>
            <a:prstGeom prst="ellipse">
              <a:avLst/>
            </a:prstGeom>
            <a:solidFill>
              <a:srgbClr val="C9A84C"/>
            </a:solidFill>
            <a:ln w="12700">
              <a:solidFill>
                <a:srgbClr val="C9A84C"/>
              </a:solidFill>
              <a:prstDash val="solid"/>
            </a:ln>
          </p:spPr>
          <p:txBody>
            <a:bodyPr/>
            <a:lstStyle/>
            <a:p>
              <a:endParaRPr lang="tr-TR"/>
            </a:p>
          </p:txBody>
        </p:sp>
        <p:sp>
          <p:nvSpPr>
            <p:cNvPr id="15" name="Text 13"/>
            <p:cNvSpPr/>
            <p:nvPr/>
          </p:nvSpPr>
          <p:spPr>
            <a:xfrm>
              <a:off x="566928" y="4105656"/>
              <a:ext cx="5943600" cy="201168"/>
            </a:xfrm>
            <a:prstGeom prst="rect">
              <a:avLst/>
            </a:prstGeom>
            <a:noFill/>
            <a:ln/>
          </p:spPr>
          <p:txBody>
            <a:bodyPr wrap="square" lIns="0" tIns="0" rIns="0" bIns="0" rtlCol="0" anchor="ctr"/>
            <a:lstStyle/>
            <a:p>
              <a:pPr marL="0" indent="0">
                <a:buNone/>
              </a:pPr>
              <a:r>
                <a:rPr lang="en-US" sz="950" dirty="0">
                  <a:solidFill>
                    <a:srgbClr val="F7F2E8"/>
                  </a:solidFill>
                  <a:latin typeface="Calibri" pitchFamily="34" charset="0"/>
                  <a:ea typeface="Calibri" pitchFamily="34" charset="-122"/>
                  <a:cs typeface="Calibri" pitchFamily="34" charset="-120"/>
                </a:rPr>
                <a:t>🏺 Asos Antik Kenti  ⭐4.6</a:t>
              </a:r>
              <a:endParaRPr lang="en-US" sz="950" dirty="0"/>
            </a:p>
          </p:txBody>
        </p:sp>
        <p:sp>
          <p:nvSpPr>
            <p:cNvPr id="16" name="Shape 14"/>
            <p:cNvSpPr/>
            <p:nvPr/>
          </p:nvSpPr>
          <p:spPr>
            <a:xfrm>
              <a:off x="384048" y="4334256"/>
              <a:ext cx="118872" cy="118872"/>
            </a:xfrm>
            <a:prstGeom prst="ellipse">
              <a:avLst/>
            </a:prstGeom>
            <a:solidFill>
              <a:srgbClr val="C9A84C"/>
            </a:solidFill>
            <a:ln w="12700">
              <a:solidFill>
                <a:srgbClr val="C9A84C"/>
              </a:solidFill>
              <a:prstDash val="solid"/>
            </a:ln>
          </p:spPr>
          <p:txBody>
            <a:bodyPr/>
            <a:lstStyle/>
            <a:p>
              <a:endParaRPr lang="tr-TR"/>
            </a:p>
          </p:txBody>
        </p:sp>
        <p:sp>
          <p:nvSpPr>
            <p:cNvPr id="17" name="Text 15"/>
            <p:cNvSpPr/>
            <p:nvPr/>
          </p:nvSpPr>
          <p:spPr>
            <a:xfrm>
              <a:off x="566928" y="4306824"/>
              <a:ext cx="5943600" cy="201168"/>
            </a:xfrm>
            <a:prstGeom prst="rect">
              <a:avLst/>
            </a:prstGeom>
            <a:noFill/>
            <a:ln/>
          </p:spPr>
          <p:txBody>
            <a:bodyPr wrap="square" lIns="0" tIns="0" rIns="0" bIns="0" rtlCol="0" anchor="ctr"/>
            <a:lstStyle/>
            <a:p>
              <a:pPr marL="0" indent="0">
                <a:buNone/>
              </a:pPr>
              <a:r>
                <a:rPr lang="en-US" sz="950" dirty="0">
                  <a:solidFill>
                    <a:srgbClr val="F7F2E8"/>
                  </a:solidFill>
                  <a:latin typeface="Calibri" pitchFamily="34" charset="0"/>
                  <a:ea typeface="Calibri" pitchFamily="34" charset="-122"/>
                  <a:cs typeface="Calibri" pitchFamily="34" charset="-120"/>
                </a:rPr>
                <a:t>🪨 Behramkale Köyü  — Tarihin İçinde</a:t>
              </a:r>
              <a:endParaRPr lang="en-US" sz="950" dirty="0"/>
            </a:p>
          </p:txBody>
        </p:sp>
      </p:grpSp>
      <p:sp>
        <p:nvSpPr>
          <p:cNvPr id="18" name="Text 16"/>
          <p:cNvSpPr/>
          <p:nvPr/>
        </p:nvSpPr>
        <p:spPr>
          <a:xfrm>
            <a:off x="365760" y="4617720"/>
            <a:ext cx="6035040" cy="201168"/>
          </a:xfrm>
          <a:prstGeom prst="rect">
            <a:avLst/>
          </a:prstGeom>
          <a:noFill/>
          <a:ln/>
        </p:spPr>
        <p:txBody>
          <a:bodyPr wrap="square" lIns="0" tIns="0" rIns="0" bIns="0" rtlCol="0" anchor="ctr"/>
          <a:lstStyle/>
          <a:p>
            <a:pPr marL="0" indent="0">
              <a:buNone/>
            </a:pPr>
            <a:r>
              <a:rPr lang="en-US" sz="850" dirty="0">
                <a:solidFill>
                  <a:srgbClr val="E8C96A"/>
                </a:solidFill>
                <a:latin typeface="Calibri" pitchFamily="34" charset="0"/>
                <a:ea typeface="Calibri" pitchFamily="34" charset="-122"/>
                <a:cs typeface="Calibri" pitchFamily="34" charset="-120"/>
              </a:rPr>
              <a:t>📍 Çıkış: Allia Thermal  ·  +90 850 777 0173</a:t>
            </a:r>
            <a:endParaRPr lang="en-US" sz="850" dirty="0"/>
          </a:p>
        </p:txBody>
      </p:sp>
      <p:sp>
        <p:nvSpPr>
          <p:cNvPr id="19" name="Text 17"/>
          <p:cNvSpPr/>
          <p:nvPr/>
        </p:nvSpPr>
        <p:spPr>
          <a:xfrm>
            <a:off x="6720840" y="713232"/>
            <a:ext cx="2240280" cy="1078992"/>
          </a:xfrm>
          <a:prstGeom prst="rect">
            <a:avLst/>
          </a:prstGeom>
          <a:noFill/>
          <a:ln/>
        </p:spPr>
        <p:txBody>
          <a:bodyPr wrap="square" lIns="0" tIns="0" rIns="0" bIns="0" rtlCol="0" anchor="ctr"/>
          <a:lstStyle/>
          <a:p>
            <a:pPr marL="0" indent="0" algn="ctr">
              <a:buNone/>
            </a:pPr>
            <a:r>
              <a:rPr lang="en-US" sz="1600" b="1" dirty="0">
                <a:solidFill>
                  <a:srgbClr val="F7F2E8"/>
                </a:solidFill>
                <a:latin typeface="Georgia" pitchFamily="34" charset="0"/>
                <a:ea typeface="Georgia" pitchFamily="34" charset="-122"/>
                <a:cs typeface="Georgia" pitchFamily="34" charset="-120"/>
              </a:rPr>
              <a:t>KAZDAĞLARI</a:t>
            </a:r>
            <a:endParaRPr lang="en-US" sz="1600" dirty="0"/>
          </a:p>
          <a:p>
            <a:pPr marL="0" indent="0" algn="ctr">
              <a:buNone/>
            </a:pPr>
            <a:r>
              <a:rPr lang="en-US" sz="1600" b="1" dirty="0">
                <a:solidFill>
                  <a:srgbClr val="F7F2E8"/>
                </a:solidFill>
                <a:latin typeface="Georgia" pitchFamily="34" charset="0"/>
                <a:ea typeface="Georgia" pitchFamily="34" charset="-122"/>
                <a:cs typeface="Georgia" pitchFamily="34" charset="-120"/>
              </a:rPr>
              <a:t>GEZİ</a:t>
            </a:r>
            <a:endParaRPr lang="en-US" sz="1600" dirty="0"/>
          </a:p>
          <a:p>
            <a:pPr marL="0" indent="0" algn="ctr">
              <a:buNone/>
            </a:pPr>
            <a:r>
              <a:rPr lang="en-US" sz="1600" b="1" dirty="0">
                <a:solidFill>
                  <a:srgbClr val="F7F2E8"/>
                </a:solidFill>
                <a:latin typeface="Georgia" pitchFamily="34" charset="0"/>
                <a:ea typeface="Georgia" pitchFamily="34" charset="-122"/>
                <a:cs typeface="Georgia" pitchFamily="34" charset="-120"/>
              </a:rPr>
              <a:t>REHBERİ 2</a:t>
            </a:r>
            <a:endParaRPr lang="en-US" sz="1600" dirty="0"/>
          </a:p>
        </p:txBody>
      </p:sp>
      <p:sp>
        <p:nvSpPr>
          <p:cNvPr id="20" name="Shape 18"/>
          <p:cNvSpPr/>
          <p:nvPr/>
        </p:nvSpPr>
        <p:spPr>
          <a:xfrm>
            <a:off x="7059168" y="1920240"/>
            <a:ext cx="1554480" cy="45720"/>
          </a:xfrm>
          <a:prstGeom prst="rect">
            <a:avLst/>
          </a:prstGeom>
          <a:solidFill>
            <a:srgbClr val="C9A84C"/>
          </a:solidFill>
          <a:ln w="12700">
            <a:solidFill>
              <a:srgbClr val="C9A84C"/>
            </a:solidFill>
            <a:prstDash val="solid"/>
          </a:ln>
        </p:spPr>
        <p:txBody>
          <a:bodyPr/>
          <a:lstStyle/>
          <a:p>
            <a:endParaRPr lang="tr-TR"/>
          </a:p>
        </p:txBody>
      </p:sp>
      <p:sp>
        <p:nvSpPr>
          <p:cNvPr id="21" name="Text 19"/>
          <p:cNvSpPr/>
          <p:nvPr/>
        </p:nvSpPr>
        <p:spPr>
          <a:xfrm>
            <a:off x="7086600" y="2221992"/>
            <a:ext cx="2240280" cy="566928"/>
          </a:xfrm>
          <a:prstGeom prst="rect">
            <a:avLst/>
          </a:prstGeom>
          <a:noFill/>
          <a:ln/>
        </p:spPr>
        <p:txBody>
          <a:bodyPr wrap="square" lIns="0" tIns="0" rIns="0" bIns="0" rtlCol="0" anchor="ctr"/>
          <a:lstStyle/>
          <a:p>
            <a:pPr marL="0" indent="0" algn="ctr">
              <a:buNone/>
            </a:pPr>
            <a:r>
              <a:rPr lang="en-US" sz="1300" b="1" dirty="0">
                <a:solidFill>
                  <a:srgbClr val="C9A84C"/>
                </a:solidFill>
                <a:latin typeface="Calibri" pitchFamily="34" charset="0"/>
                <a:ea typeface="Calibri" pitchFamily="34" charset="-122"/>
                <a:cs typeface="Calibri" pitchFamily="34" charset="-120"/>
              </a:rPr>
              <a:t>Antik Kentler</a:t>
            </a:r>
            <a:endParaRPr lang="en-US" sz="1300" dirty="0"/>
          </a:p>
          <a:p>
            <a:pPr marL="0" indent="0" algn="ctr">
              <a:buNone/>
            </a:pPr>
            <a:r>
              <a:rPr lang="en-US" sz="1300" b="1" dirty="0">
                <a:solidFill>
                  <a:srgbClr val="C9A84C"/>
                </a:solidFill>
                <a:latin typeface="Calibri" pitchFamily="34" charset="0"/>
                <a:ea typeface="Calibri" pitchFamily="34" charset="-122"/>
                <a:cs typeface="Calibri" pitchFamily="34" charset="-120"/>
              </a:rPr>
              <a:t>Turu</a:t>
            </a:r>
            <a:endParaRPr lang="en-US" sz="1300" dirty="0"/>
          </a:p>
        </p:txBody>
      </p:sp>
      <p:sp>
        <p:nvSpPr>
          <p:cNvPr id="22" name="Text 20"/>
          <p:cNvSpPr/>
          <p:nvPr/>
        </p:nvSpPr>
        <p:spPr>
          <a:xfrm>
            <a:off x="6720840" y="4663440"/>
            <a:ext cx="2240280" cy="256032"/>
          </a:xfrm>
          <a:prstGeom prst="rect">
            <a:avLst/>
          </a:prstGeom>
          <a:noFill/>
          <a:ln/>
        </p:spPr>
        <p:txBody>
          <a:bodyPr wrap="square" lIns="0" tIns="0" rIns="0" bIns="0" rtlCol="0" anchor="ctr"/>
          <a:lstStyle/>
          <a:p>
            <a:pPr marL="0" indent="0" algn="ctr">
              <a:buNone/>
            </a:pPr>
            <a:r>
              <a:rPr lang="en-US" sz="850" i="1" dirty="0">
                <a:solidFill>
                  <a:srgbClr val="F7F2E8"/>
                </a:solidFill>
                <a:latin typeface="Georgia" pitchFamily="34" charset="0"/>
                <a:ea typeface="Georgia" pitchFamily="34" charset="-122"/>
                <a:cs typeface="Georgia" pitchFamily="34" charset="-120"/>
              </a:rPr>
              <a:t>Kazdağları · Çanakkale</a:t>
            </a:r>
            <a:endParaRPr lang="en-US" sz="8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AFAF6"/>
        </a:solidFill>
        <a:effectLst/>
      </p:bgPr>
    </p:bg>
    <p:spTree>
      <p:nvGrpSpPr>
        <p:cNvPr id="1" name=""/>
        <p:cNvGrpSpPr/>
        <p:nvPr/>
      </p:nvGrpSpPr>
      <p:grpSpPr>
        <a:xfrm>
          <a:off x="0" y="0"/>
          <a:ext cx="0" cy="0"/>
          <a:chOff x="0" y="0"/>
          <a:chExt cx="0" cy="0"/>
        </a:xfrm>
      </p:grpSpPr>
      <p:sp>
        <p:nvSpPr>
          <p:cNvPr id="2" name="Shape 0"/>
          <p:cNvSpPr/>
          <p:nvPr/>
        </p:nvSpPr>
        <p:spPr>
          <a:xfrm>
            <a:off x="0" y="0"/>
            <a:ext cx="9144000" cy="530352"/>
          </a:xfrm>
          <a:prstGeom prst="rect">
            <a:avLst/>
          </a:prstGeom>
          <a:solidFill>
            <a:srgbClr val="1A2A4A"/>
          </a:solidFill>
          <a:ln w="12700">
            <a:solidFill>
              <a:srgbClr val="1A2A4A"/>
            </a:solidFill>
            <a:prstDash val="solid"/>
          </a:ln>
        </p:spPr>
        <p:txBody>
          <a:bodyPr/>
          <a:lstStyle/>
          <a:p>
            <a:endParaRPr lang="tr-TR"/>
          </a:p>
        </p:txBody>
      </p:sp>
      <p:sp>
        <p:nvSpPr>
          <p:cNvPr id="3" name="Shape 1"/>
          <p:cNvSpPr/>
          <p:nvPr/>
        </p:nvSpPr>
        <p:spPr>
          <a:xfrm>
            <a:off x="0" y="0"/>
            <a:ext cx="201168" cy="530352"/>
          </a:xfrm>
          <a:prstGeom prst="rect">
            <a:avLst/>
          </a:prstGeom>
          <a:solidFill>
            <a:srgbClr val="C9A84C"/>
          </a:solidFill>
          <a:ln w="12700">
            <a:solidFill>
              <a:srgbClr val="C9A84C"/>
            </a:solidFill>
            <a:prstDash val="solid"/>
          </a:ln>
        </p:spPr>
        <p:txBody>
          <a:bodyPr/>
          <a:lstStyle/>
          <a:p>
            <a:endParaRPr lang="tr-TR"/>
          </a:p>
        </p:txBody>
      </p:sp>
      <p:sp>
        <p:nvSpPr>
          <p:cNvPr id="4" name="Text 2"/>
          <p:cNvSpPr/>
          <p:nvPr/>
        </p:nvSpPr>
        <p:spPr>
          <a:xfrm>
            <a:off x="320040" y="0"/>
            <a:ext cx="8503920" cy="530352"/>
          </a:xfrm>
          <a:prstGeom prst="rect">
            <a:avLst/>
          </a:prstGeom>
          <a:noFill/>
          <a:ln/>
        </p:spPr>
        <p:txBody>
          <a:bodyPr wrap="square" lIns="0" tIns="0" rIns="0" bIns="0" rtlCol="0" anchor="ctr"/>
          <a:lstStyle/>
          <a:p>
            <a:pPr marL="0" indent="0">
              <a:buNone/>
            </a:pPr>
            <a:r>
              <a:rPr lang="en-US" sz="1050" b="1" kern="0" spc="100" dirty="0">
                <a:solidFill>
                  <a:srgbClr val="E8C96A"/>
                </a:solidFill>
                <a:latin typeface="Calibri" pitchFamily="34" charset="0"/>
                <a:ea typeface="Calibri" pitchFamily="34" charset="-122"/>
                <a:cs typeface="Calibri" pitchFamily="34" charset="-120"/>
              </a:rPr>
              <a:t>GÜZERGAH HARİTASI — ALLIA THERMAL ÇIKIŞLI</a:t>
            </a:r>
            <a:endParaRPr lang="en-US" sz="1050" dirty="0"/>
          </a:p>
        </p:txBody>
      </p:sp>
      <p:sp>
        <p:nvSpPr>
          <p:cNvPr id="5" name="Shape 3"/>
          <p:cNvSpPr/>
          <p:nvPr/>
        </p:nvSpPr>
        <p:spPr>
          <a:xfrm>
            <a:off x="0" y="4937760"/>
            <a:ext cx="9144000" cy="205740"/>
          </a:xfrm>
          <a:prstGeom prst="rect">
            <a:avLst/>
          </a:prstGeom>
          <a:solidFill>
            <a:srgbClr val="1A2A4A"/>
          </a:solidFill>
          <a:ln w="12700">
            <a:solidFill>
              <a:srgbClr val="1A2A4A"/>
            </a:solidFill>
            <a:prstDash val="solid"/>
          </a:ln>
        </p:spPr>
        <p:txBody>
          <a:bodyPr/>
          <a:lstStyle/>
          <a:p>
            <a:endParaRPr lang="tr-TR"/>
          </a:p>
        </p:txBody>
      </p:sp>
      <p:sp>
        <p:nvSpPr>
          <p:cNvPr id="6" name="Text 4"/>
          <p:cNvSpPr/>
          <p:nvPr/>
        </p:nvSpPr>
        <p:spPr>
          <a:xfrm>
            <a:off x="365760" y="4937760"/>
            <a:ext cx="8412480" cy="205740"/>
          </a:xfrm>
          <a:prstGeom prst="rect">
            <a:avLst/>
          </a:prstGeom>
          <a:noFill/>
          <a:ln/>
        </p:spPr>
        <p:txBody>
          <a:bodyPr wrap="square" lIns="0" tIns="0" rIns="0" bIns="0" rtlCol="0" anchor="ctr"/>
          <a:lstStyle/>
          <a:p>
            <a:pPr marL="0" indent="0">
              <a:buNone/>
            </a:pPr>
            <a:r>
              <a:rPr lang="en-US" sz="750" dirty="0">
                <a:solidFill>
                  <a:srgbClr val="E8C96A"/>
                </a:solidFill>
                <a:latin typeface="Calibri" pitchFamily="34" charset="0"/>
                <a:ea typeface="Calibri" pitchFamily="34" charset="-122"/>
                <a:cs typeface="Calibri" pitchFamily="34" charset="-120"/>
              </a:rPr>
              <a:t>Kazdağları Gezi Rehberi 2  ·  Allia Thermal çıkışlı  ·  Güzergah</a:t>
            </a:r>
            <a:endParaRPr lang="en-US" sz="750" dirty="0"/>
          </a:p>
        </p:txBody>
      </p:sp>
      <p:sp>
        <p:nvSpPr>
          <p:cNvPr id="7" name="Text 5"/>
          <p:cNvSpPr/>
          <p:nvPr/>
        </p:nvSpPr>
        <p:spPr>
          <a:xfrm>
            <a:off x="365760" y="640080"/>
            <a:ext cx="8412480" cy="320040"/>
          </a:xfrm>
          <a:prstGeom prst="rect">
            <a:avLst/>
          </a:prstGeom>
          <a:noFill/>
          <a:ln/>
        </p:spPr>
        <p:txBody>
          <a:bodyPr wrap="square" lIns="0" tIns="0" rIns="0" bIns="0" rtlCol="0" anchor="ctr"/>
          <a:lstStyle/>
          <a:p>
            <a:pPr marL="0" indent="0">
              <a:buNone/>
            </a:pPr>
            <a:r>
              <a:rPr lang="en-US" sz="1500" b="1" dirty="0">
                <a:solidFill>
                  <a:srgbClr val="1A2A4A"/>
                </a:solidFill>
                <a:latin typeface="Georgia" pitchFamily="34" charset="0"/>
                <a:ea typeface="Georgia" pitchFamily="34" charset="-122"/>
                <a:cs typeface="Georgia" pitchFamily="34" charset="-120"/>
              </a:rPr>
              <a:t>Allia Thermal'dan 4 Durak — Antik Kentler Turu</a:t>
            </a:r>
            <a:endParaRPr lang="en-US" sz="1500" dirty="0"/>
          </a:p>
        </p:txBody>
      </p:sp>
      <p:sp>
        <p:nvSpPr>
          <p:cNvPr id="8" name="Shape 6"/>
          <p:cNvSpPr/>
          <p:nvPr/>
        </p:nvSpPr>
        <p:spPr>
          <a:xfrm>
            <a:off x="274320" y="1024128"/>
            <a:ext cx="8595360" cy="384048"/>
          </a:xfrm>
          <a:prstGeom prst="rect">
            <a:avLst/>
          </a:prstGeom>
          <a:solidFill>
            <a:srgbClr val="1A2A4A"/>
          </a:solidFill>
          <a:ln w="12700">
            <a:solidFill>
              <a:srgbClr val="1A2A4A"/>
            </a:solidFill>
            <a:prstDash val="solid"/>
          </a:ln>
        </p:spPr>
        <p:txBody>
          <a:bodyPr/>
          <a:lstStyle/>
          <a:p>
            <a:endParaRPr lang="tr-TR"/>
          </a:p>
        </p:txBody>
      </p:sp>
      <p:sp>
        <p:nvSpPr>
          <p:cNvPr id="9" name="Text 7"/>
          <p:cNvSpPr/>
          <p:nvPr/>
        </p:nvSpPr>
        <p:spPr>
          <a:xfrm>
            <a:off x="457200" y="1024128"/>
            <a:ext cx="2084832" cy="384048"/>
          </a:xfrm>
          <a:prstGeom prst="rect">
            <a:avLst/>
          </a:prstGeom>
          <a:noFill/>
          <a:ln/>
        </p:spPr>
        <p:txBody>
          <a:bodyPr wrap="square" lIns="0" tIns="0" rIns="0" bIns="0" rtlCol="0" anchor="ctr"/>
          <a:lstStyle/>
          <a:p>
            <a:pPr marL="0" indent="0">
              <a:buNone/>
            </a:pPr>
            <a:r>
              <a:rPr lang="en-US" sz="950" dirty="0">
                <a:solidFill>
                  <a:srgbClr val="F7F2E8"/>
                </a:solidFill>
                <a:latin typeface="Calibri" pitchFamily="34" charset="0"/>
                <a:ea typeface="Calibri" pitchFamily="34" charset="-122"/>
                <a:cs typeface="Calibri" pitchFamily="34" charset="-120"/>
              </a:rPr>
              <a:t>⏱  ~8 saat</a:t>
            </a:r>
            <a:endParaRPr lang="en-US" sz="950" dirty="0"/>
          </a:p>
        </p:txBody>
      </p:sp>
      <p:sp>
        <p:nvSpPr>
          <p:cNvPr id="10" name="Shape 8"/>
          <p:cNvSpPr/>
          <p:nvPr/>
        </p:nvSpPr>
        <p:spPr>
          <a:xfrm>
            <a:off x="2377440" y="1115568"/>
            <a:ext cx="18288" cy="201168"/>
          </a:xfrm>
          <a:prstGeom prst="rect">
            <a:avLst/>
          </a:prstGeom>
          <a:solidFill>
            <a:srgbClr val="C9A84C"/>
          </a:solidFill>
          <a:ln w="12700">
            <a:solidFill>
              <a:srgbClr val="C9A84C"/>
            </a:solidFill>
            <a:prstDash val="solid"/>
          </a:ln>
        </p:spPr>
        <p:txBody>
          <a:bodyPr/>
          <a:lstStyle/>
          <a:p>
            <a:endParaRPr lang="tr-TR"/>
          </a:p>
        </p:txBody>
      </p:sp>
      <p:sp>
        <p:nvSpPr>
          <p:cNvPr id="11" name="Text 9"/>
          <p:cNvSpPr/>
          <p:nvPr/>
        </p:nvSpPr>
        <p:spPr>
          <a:xfrm>
            <a:off x="2633472" y="1024128"/>
            <a:ext cx="2084832" cy="384048"/>
          </a:xfrm>
          <a:prstGeom prst="rect">
            <a:avLst/>
          </a:prstGeom>
          <a:noFill/>
          <a:ln/>
        </p:spPr>
        <p:txBody>
          <a:bodyPr wrap="square" lIns="0" tIns="0" rIns="0" bIns="0" rtlCol="0" anchor="ctr"/>
          <a:lstStyle/>
          <a:p>
            <a:pPr marL="0" indent="0">
              <a:buNone/>
            </a:pPr>
            <a:r>
              <a:rPr lang="en-US" sz="950" dirty="0">
                <a:solidFill>
                  <a:srgbClr val="F7F2E8"/>
                </a:solidFill>
                <a:latin typeface="Calibri" pitchFamily="34" charset="0"/>
                <a:ea typeface="Calibri" pitchFamily="34" charset="-122"/>
                <a:cs typeface="Calibri" pitchFamily="34" charset="-120"/>
              </a:rPr>
              <a:t>🚗  Araç ile</a:t>
            </a:r>
            <a:endParaRPr lang="en-US" sz="950" dirty="0"/>
          </a:p>
        </p:txBody>
      </p:sp>
      <p:sp>
        <p:nvSpPr>
          <p:cNvPr id="12" name="Shape 10"/>
          <p:cNvSpPr/>
          <p:nvPr/>
        </p:nvSpPr>
        <p:spPr>
          <a:xfrm>
            <a:off x="4553712" y="1115568"/>
            <a:ext cx="18288" cy="201168"/>
          </a:xfrm>
          <a:prstGeom prst="rect">
            <a:avLst/>
          </a:prstGeom>
          <a:solidFill>
            <a:srgbClr val="C9A84C"/>
          </a:solidFill>
          <a:ln w="12700">
            <a:solidFill>
              <a:srgbClr val="C9A84C"/>
            </a:solidFill>
            <a:prstDash val="solid"/>
          </a:ln>
        </p:spPr>
        <p:txBody>
          <a:bodyPr/>
          <a:lstStyle/>
          <a:p>
            <a:endParaRPr lang="tr-TR"/>
          </a:p>
        </p:txBody>
      </p:sp>
      <p:sp>
        <p:nvSpPr>
          <p:cNvPr id="13" name="Text 11"/>
          <p:cNvSpPr/>
          <p:nvPr/>
        </p:nvSpPr>
        <p:spPr>
          <a:xfrm>
            <a:off x="4809744" y="1024128"/>
            <a:ext cx="2084832" cy="384048"/>
          </a:xfrm>
          <a:prstGeom prst="rect">
            <a:avLst/>
          </a:prstGeom>
          <a:noFill/>
          <a:ln/>
        </p:spPr>
        <p:txBody>
          <a:bodyPr wrap="square" lIns="0" tIns="0" rIns="0" bIns="0" rtlCol="0" anchor="ctr"/>
          <a:lstStyle/>
          <a:p>
            <a:pPr marL="0" indent="0">
              <a:buNone/>
            </a:pPr>
            <a:r>
              <a:rPr lang="en-US" sz="950" dirty="0">
                <a:solidFill>
                  <a:srgbClr val="F7F2E8"/>
                </a:solidFill>
                <a:latin typeface="Calibri" pitchFamily="34" charset="0"/>
                <a:ea typeface="Calibri" pitchFamily="34" charset="-122"/>
                <a:cs typeface="Calibri" pitchFamily="34" charset="-120"/>
              </a:rPr>
              <a:t>📍  Allia Thermal çıkış</a:t>
            </a:r>
            <a:endParaRPr lang="en-US" sz="950" dirty="0"/>
          </a:p>
        </p:txBody>
      </p:sp>
      <p:sp>
        <p:nvSpPr>
          <p:cNvPr id="14" name="Shape 12"/>
          <p:cNvSpPr/>
          <p:nvPr/>
        </p:nvSpPr>
        <p:spPr>
          <a:xfrm>
            <a:off x="6729984" y="1115568"/>
            <a:ext cx="18288" cy="201168"/>
          </a:xfrm>
          <a:prstGeom prst="rect">
            <a:avLst/>
          </a:prstGeom>
          <a:solidFill>
            <a:srgbClr val="C9A84C"/>
          </a:solidFill>
          <a:ln w="12700">
            <a:solidFill>
              <a:srgbClr val="C9A84C"/>
            </a:solidFill>
            <a:prstDash val="solid"/>
          </a:ln>
        </p:spPr>
        <p:txBody>
          <a:bodyPr/>
          <a:lstStyle/>
          <a:p>
            <a:endParaRPr lang="tr-TR"/>
          </a:p>
        </p:txBody>
      </p:sp>
      <p:sp>
        <p:nvSpPr>
          <p:cNvPr id="15" name="Text 13"/>
          <p:cNvSpPr/>
          <p:nvPr/>
        </p:nvSpPr>
        <p:spPr>
          <a:xfrm>
            <a:off x="6986016" y="1024128"/>
            <a:ext cx="2084832" cy="384048"/>
          </a:xfrm>
          <a:prstGeom prst="rect">
            <a:avLst/>
          </a:prstGeom>
          <a:noFill/>
          <a:ln/>
        </p:spPr>
        <p:txBody>
          <a:bodyPr wrap="square" lIns="0" tIns="0" rIns="0" bIns="0" rtlCol="0" anchor="ctr"/>
          <a:lstStyle/>
          <a:p>
            <a:pPr marL="0" indent="0">
              <a:buNone/>
            </a:pPr>
            <a:r>
              <a:rPr lang="en-US" sz="950" dirty="0">
                <a:solidFill>
                  <a:srgbClr val="F7F2E8"/>
                </a:solidFill>
                <a:latin typeface="Calibri" pitchFamily="34" charset="0"/>
                <a:ea typeface="Calibri" pitchFamily="34" charset="-122"/>
                <a:cs typeface="Calibri" pitchFamily="34" charset="-120"/>
              </a:rPr>
              <a:t>🌡  Yıl boyu (Kış önerilir)</a:t>
            </a:r>
            <a:endParaRPr lang="en-US" sz="950" dirty="0"/>
          </a:p>
        </p:txBody>
      </p:sp>
      <p:sp>
        <p:nvSpPr>
          <p:cNvPr id="16" name="Shape 14"/>
          <p:cNvSpPr/>
          <p:nvPr/>
        </p:nvSpPr>
        <p:spPr>
          <a:xfrm>
            <a:off x="274320" y="1508760"/>
            <a:ext cx="5989320" cy="3310128"/>
          </a:xfrm>
          <a:prstGeom prst="rect">
            <a:avLst/>
          </a:prstGeom>
          <a:solidFill>
            <a:srgbClr val="C8DAEA"/>
          </a:solidFill>
          <a:ln w="12700">
            <a:solidFill>
              <a:srgbClr val="2B4270"/>
            </a:solidFill>
            <a:prstDash val="solid"/>
          </a:ln>
          <a:effectLst>
            <a:outerShdw blurRad="127000" dist="38100" dir="8100000" algn="bl" rotWithShape="0">
              <a:srgbClr val="000000">
                <a:alpha val="10000"/>
              </a:srgbClr>
            </a:outerShdw>
          </a:effectLst>
        </p:spPr>
        <p:txBody>
          <a:bodyPr/>
          <a:lstStyle/>
          <a:p>
            <a:endParaRPr lang="tr-TR"/>
          </a:p>
        </p:txBody>
      </p:sp>
      <p:sp>
        <p:nvSpPr>
          <p:cNvPr id="17" name="Shape 15"/>
          <p:cNvSpPr/>
          <p:nvPr/>
        </p:nvSpPr>
        <p:spPr>
          <a:xfrm>
            <a:off x="274320" y="1508760"/>
            <a:ext cx="5989320" cy="301752"/>
          </a:xfrm>
          <a:prstGeom prst="rect">
            <a:avLst/>
          </a:prstGeom>
          <a:solidFill>
            <a:srgbClr val="2B4270"/>
          </a:solidFill>
          <a:ln w="12700">
            <a:solidFill>
              <a:srgbClr val="2B4270"/>
            </a:solidFill>
            <a:prstDash val="solid"/>
          </a:ln>
        </p:spPr>
        <p:txBody>
          <a:bodyPr/>
          <a:lstStyle/>
          <a:p>
            <a:endParaRPr lang="tr-TR"/>
          </a:p>
        </p:txBody>
      </p:sp>
      <p:sp>
        <p:nvSpPr>
          <p:cNvPr id="18" name="Text 16"/>
          <p:cNvSpPr/>
          <p:nvPr/>
        </p:nvSpPr>
        <p:spPr>
          <a:xfrm>
            <a:off x="384048" y="1508760"/>
            <a:ext cx="5806440" cy="301752"/>
          </a:xfrm>
          <a:prstGeom prst="rect">
            <a:avLst/>
          </a:prstGeom>
          <a:noFill/>
          <a:ln/>
        </p:spPr>
        <p:txBody>
          <a:bodyPr wrap="square" lIns="0" tIns="0" rIns="0" bIns="0" rtlCol="0" anchor="ctr"/>
          <a:lstStyle/>
          <a:p>
            <a:pPr marL="0" indent="0">
              <a:buNone/>
            </a:pPr>
            <a:r>
              <a:rPr lang="en-US" sz="900" b="1" dirty="0">
                <a:solidFill>
                  <a:srgbClr val="C9A84C"/>
                </a:solidFill>
                <a:latin typeface="Calibri" pitchFamily="34" charset="0"/>
                <a:ea typeface="Calibri" pitchFamily="34" charset="-122"/>
                <a:cs typeface="Calibri" pitchFamily="34" charset="-120"/>
              </a:rPr>
              <a:t>🗺  Allia Thermal Çıkışlı Antik Kentler Rotası — Çanakkale Hattı</a:t>
            </a:r>
            <a:endParaRPr lang="en-US" sz="900" dirty="0"/>
          </a:p>
        </p:txBody>
      </p:sp>
      <p:sp>
        <p:nvSpPr>
          <p:cNvPr id="19" name="Text 17"/>
          <p:cNvSpPr/>
          <p:nvPr/>
        </p:nvSpPr>
        <p:spPr>
          <a:xfrm>
            <a:off x="274320" y="1810512"/>
            <a:ext cx="5989320" cy="2743200"/>
          </a:xfrm>
          <a:prstGeom prst="rect">
            <a:avLst/>
          </a:prstGeom>
          <a:noFill/>
          <a:ln/>
        </p:spPr>
        <p:txBody>
          <a:bodyPr wrap="square" lIns="0" tIns="0" rIns="0" bIns="0" rtlCol="0" anchor="ctr"/>
          <a:lstStyle/>
          <a:p>
            <a:pPr marL="0" indent="0" algn="ctr">
              <a:buNone/>
            </a:pPr>
            <a:r>
              <a:rPr lang="en-US" sz="5500" dirty="0">
                <a:solidFill>
                  <a:srgbClr val="000000"/>
                </a:solidFill>
                <a:latin typeface="Calibri" pitchFamily="34" charset="0"/>
                <a:ea typeface="Calibri" pitchFamily="34" charset="-122"/>
                <a:cs typeface="Calibri" pitchFamily="34" charset="-120"/>
              </a:rPr>
              <a:t>🗺</a:t>
            </a:r>
            <a:endParaRPr lang="en-US" sz="5500" dirty="0"/>
          </a:p>
        </p:txBody>
      </p:sp>
      <p:sp>
        <p:nvSpPr>
          <p:cNvPr id="20" name="Shape 18"/>
          <p:cNvSpPr/>
          <p:nvPr/>
        </p:nvSpPr>
        <p:spPr>
          <a:xfrm>
            <a:off x="4389120" y="4206240"/>
            <a:ext cx="1261872" cy="274320"/>
          </a:xfrm>
          <a:prstGeom prst="rect">
            <a:avLst/>
          </a:prstGeom>
          <a:solidFill>
            <a:srgbClr val="1C5B8A"/>
          </a:solidFill>
          <a:ln w="12700">
            <a:solidFill>
              <a:srgbClr val="1C5B8A"/>
            </a:solidFill>
            <a:prstDash val="solid"/>
          </a:ln>
        </p:spPr>
        <p:txBody>
          <a:bodyPr/>
          <a:lstStyle/>
          <a:p>
            <a:endParaRPr lang="tr-TR"/>
          </a:p>
        </p:txBody>
      </p:sp>
      <p:sp>
        <p:nvSpPr>
          <p:cNvPr id="21" name="Text 19"/>
          <p:cNvSpPr/>
          <p:nvPr/>
        </p:nvSpPr>
        <p:spPr>
          <a:xfrm>
            <a:off x="4389120" y="4206240"/>
            <a:ext cx="1261872" cy="274320"/>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 ALLIA</a:t>
            </a:r>
            <a:endParaRPr lang="en-US" sz="800" dirty="0"/>
          </a:p>
        </p:txBody>
      </p:sp>
      <p:sp>
        <p:nvSpPr>
          <p:cNvPr id="22" name="Shape 20"/>
          <p:cNvSpPr/>
          <p:nvPr/>
        </p:nvSpPr>
        <p:spPr>
          <a:xfrm>
            <a:off x="1097280" y="1874520"/>
            <a:ext cx="320040" cy="320040"/>
          </a:xfrm>
          <a:prstGeom prst="ellipse">
            <a:avLst/>
          </a:prstGeom>
          <a:solidFill>
            <a:srgbClr val="1A2A4A"/>
          </a:solidFill>
          <a:ln w="12700">
            <a:solidFill>
              <a:srgbClr val="C9A84C"/>
            </a:solidFill>
            <a:prstDash val="solid"/>
          </a:ln>
        </p:spPr>
        <p:txBody>
          <a:bodyPr/>
          <a:lstStyle/>
          <a:p>
            <a:endParaRPr lang="tr-TR"/>
          </a:p>
        </p:txBody>
      </p:sp>
      <p:sp>
        <p:nvSpPr>
          <p:cNvPr id="23" name="Text 21"/>
          <p:cNvSpPr/>
          <p:nvPr/>
        </p:nvSpPr>
        <p:spPr>
          <a:xfrm>
            <a:off x="1097280" y="1874520"/>
            <a:ext cx="320040" cy="320040"/>
          </a:xfrm>
          <a:prstGeom prst="rect">
            <a:avLst/>
          </a:prstGeom>
          <a:noFill/>
          <a:ln/>
        </p:spPr>
        <p:txBody>
          <a:bodyPr wrap="square" lIns="0" tIns="0" rIns="0" bIns="0" rtlCol="0" anchor="ctr"/>
          <a:lstStyle/>
          <a:p>
            <a:pPr marL="0" indent="0" algn="ctr">
              <a:buNone/>
            </a:pPr>
            <a:r>
              <a:rPr lang="en-US" sz="1100" b="1" dirty="0">
                <a:solidFill>
                  <a:srgbClr val="FFFFFF"/>
                </a:solidFill>
                <a:latin typeface="Georgia" pitchFamily="34" charset="0"/>
                <a:ea typeface="Georgia" pitchFamily="34" charset="-122"/>
                <a:cs typeface="Georgia" pitchFamily="34" charset="-120"/>
              </a:rPr>
              <a:t>1</a:t>
            </a:r>
            <a:endParaRPr lang="en-US" sz="1100" dirty="0"/>
          </a:p>
        </p:txBody>
      </p:sp>
      <p:sp>
        <p:nvSpPr>
          <p:cNvPr id="24" name="Text 22"/>
          <p:cNvSpPr/>
          <p:nvPr/>
        </p:nvSpPr>
        <p:spPr>
          <a:xfrm>
            <a:off x="1444752" y="1892808"/>
            <a:ext cx="1097280" cy="292608"/>
          </a:xfrm>
          <a:prstGeom prst="rect">
            <a:avLst/>
          </a:prstGeom>
          <a:noFill/>
          <a:ln/>
        </p:spPr>
        <p:txBody>
          <a:bodyPr wrap="square" lIns="0" tIns="0" rIns="0" bIns="0" rtlCol="0" anchor="ctr"/>
          <a:lstStyle/>
          <a:p>
            <a:pPr marL="0" indent="0">
              <a:buNone/>
            </a:pPr>
            <a:r>
              <a:rPr lang="en-US" sz="750" dirty="0">
                <a:solidFill>
                  <a:srgbClr val="1A2A4A"/>
                </a:solidFill>
                <a:latin typeface="Calibri" pitchFamily="34" charset="0"/>
                <a:ea typeface="Calibri" pitchFamily="34" charset="-122"/>
                <a:cs typeface="Calibri" pitchFamily="34" charset="-120"/>
              </a:rPr>
              <a:t>Troya</a:t>
            </a:r>
            <a:endParaRPr lang="en-US" sz="750" dirty="0"/>
          </a:p>
          <a:p>
            <a:pPr marL="0" indent="0">
              <a:buNone/>
            </a:pPr>
            <a:r>
              <a:rPr lang="en-US" sz="750" dirty="0">
                <a:solidFill>
                  <a:srgbClr val="1A2A4A"/>
                </a:solidFill>
                <a:latin typeface="Calibri" pitchFamily="34" charset="0"/>
                <a:ea typeface="Calibri" pitchFamily="34" charset="-122"/>
                <a:cs typeface="Calibri" pitchFamily="34" charset="-120"/>
              </a:rPr>
              <a:t>Müzesi</a:t>
            </a:r>
            <a:endParaRPr lang="en-US" sz="750" dirty="0"/>
          </a:p>
        </p:txBody>
      </p:sp>
      <p:sp>
        <p:nvSpPr>
          <p:cNvPr id="25" name="Shape 23"/>
          <p:cNvSpPr/>
          <p:nvPr/>
        </p:nvSpPr>
        <p:spPr>
          <a:xfrm>
            <a:off x="914400" y="2450592"/>
            <a:ext cx="320040" cy="320040"/>
          </a:xfrm>
          <a:prstGeom prst="ellipse">
            <a:avLst/>
          </a:prstGeom>
          <a:solidFill>
            <a:srgbClr val="3D5A8A"/>
          </a:solidFill>
          <a:ln w="12700">
            <a:solidFill>
              <a:srgbClr val="C9A84C"/>
            </a:solidFill>
            <a:prstDash val="solid"/>
          </a:ln>
        </p:spPr>
        <p:txBody>
          <a:bodyPr/>
          <a:lstStyle/>
          <a:p>
            <a:endParaRPr lang="tr-TR"/>
          </a:p>
        </p:txBody>
      </p:sp>
      <p:sp>
        <p:nvSpPr>
          <p:cNvPr id="26" name="Text 24"/>
          <p:cNvSpPr/>
          <p:nvPr/>
        </p:nvSpPr>
        <p:spPr>
          <a:xfrm>
            <a:off x="914400" y="2450592"/>
            <a:ext cx="320040" cy="320040"/>
          </a:xfrm>
          <a:prstGeom prst="rect">
            <a:avLst/>
          </a:prstGeom>
          <a:noFill/>
          <a:ln/>
        </p:spPr>
        <p:txBody>
          <a:bodyPr wrap="square" lIns="0" tIns="0" rIns="0" bIns="0" rtlCol="0" anchor="ctr"/>
          <a:lstStyle/>
          <a:p>
            <a:pPr marL="0" indent="0" algn="ctr">
              <a:buNone/>
            </a:pPr>
            <a:r>
              <a:rPr lang="en-US" sz="1100" b="1" dirty="0">
                <a:solidFill>
                  <a:srgbClr val="FFFFFF"/>
                </a:solidFill>
                <a:latin typeface="Georgia" pitchFamily="34" charset="0"/>
                <a:ea typeface="Georgia" pitchFamily="34" charset="-122"/>
                <a:cs typeface="Georgia" pitchFamily="34" charset="-120"/>
              </a:rPr>
              <a:t>2</a:t>
            </a:r>
            <a:endParaRPr lang="en-US" sz="1100" dirty="0"/>
          </a:p>
        </p:txBody>
      </p:sp>
      <p:sp>
        <p:nvSpPr>
          <p:cNvPr id="27" name="Text 25"/>
          <p:cNvSpPr/>
          <p:nvPr/>
        </p:nvSpPr>
        <p:spPr>
          <a:xfrm>
            <a:off x="1261872" y="2468880"/>
            <a:ext cx="1097280" cy="292608"/>
          </a:xfrm>
          <a:prstGeom prst="rect">
            <a:avLst/>
          </a:prstGeom>
          <a:noFill/>
          <a:ln/>
        </p:spPr>
        <p:txBody>
          <a:bodyPr wrap="square" lIns="0" tIns="0" rIns="0" bIns="0" rtlCol="0" anchor="ctr"/>
          <a:lstStyle/>
          <a:p>
            <a:pPr marL="0" indent="0">
              <a:buNone/>
            </a:pPr>
            <a:r>
              <a:rPr lang="en-US" sz="750" dirty="0">
                <a:solidFill>
                  <a:srgbClr val="1A2A4A"/>
                </a:solidFill>
                <a:latin typeface="Calibri" pitchFamily="34" charset="0"/>
                <a:ea typeface="Calibri" pitchFamily="34" charset="-122"/>
                <a:cs typeface="Calibri" pitchFamily="34" charset="-120"/>
              </a:rPr>
              <a:t>Troya</a:t>
            </a:r>
            <a:endParaRPr lang="en-US" sz="750" dirty="0"/>
          </a:p>
          <a:p>
            <a:pPr marL="0" indent="0">
              <a:buNone/>
            </a:pPr>
            <a:r>
              <a:rPr lang="en-US" sz="750" dirty="0">
                <a:solidFill>
                  <a:srgbClr val="1A2A4A"/>
                </a:solidFill>
                <a:latin typeface="Calibri" pitchFamily="34" charset="0"/>
                <a:ea typeface="Calibri" pitchFamily="34" charset="-122"/>
                <a:cs typeface="Calibri" pitchFamily="34" charset="-120"/>
              </a:rPr>
              <a:t>Antik</a:t>
            </a:r>
            <a:endParaRPr lang="en-US" sz="750" dirty="0"/>
          </a:p>
        </p:txBody>
      </p:sp>
      <p:sp>
        <p:nvSpPr>
          <p:cNvPr id="28" name="Shape 26"/>
          <p:cNvSpPr/>
          <p:nvPr/>
        </p:nvSpPr>
        <p:spPr>
          <a:xfrm>
            <a:off x="3383280" y="3291840"/>
            <a:ext cx="320040" cy="320040"/>
          </a:xfrm>
          <a:prstGeom prst="ellipse">
            <a:avLst/>
          </a:prstGeom>
          <a:solidFill>
            <a:srgbClr val="8B5E3C"/>
          </a:solidFill>
          <a:ln w="12700">
            <a:solidFill>
              <a:srgbClr val="C9A84C"/>
            </a:solidFill>
            <a:prstDash val="solid"/>
          </a:ln>
        </p:spPr>
        <p:txBody>
          <a:bodyPr/>
          <a:lstStyle/>
          <a:p>
            <a:endParaRPr lang="tr-TR"/>
          </a:p>
        </p:txBody>
      </p:sp>
      <p:sp>
        <p:nvSpPr>
          <p:cNvPr id="29" name="Text 27"/>
          <p:cNvSpPr/>
          <p:nvPr/>
        </p:nvSpPr>
        <p:spPr>
          <a:xfrm>
            <a:off x="3383280" y="3291840"/>
            <a:ext cx="320040" cy="320040"/>
          </a:xfrm>
          <a:prstGeom prst="rect">
            <a:avLst/>
          </a:prstGeom>
          <a:noFill/>
          <a:ln/>
        </p:spPr>
        <p:txBody>
          <a:bodyPr wrap="square" lIns="0" tIns="0" rIns="0" bIns="0" rtlCol="0" anchor="ctr"/>
          <a:lstStyle/>
          <a:p>
            <a:pPr marL="0" indent="0" algn="ctr">
              <a:buNone/>
            </a:pPr>
            <a:r>
              <a:rPr lang="en-US" sz="1100" b="1" dirty="0">
                <a:solidFill>
                  <a:srgbClr val="FFFFFF"/>
                </a:solidFill>
                <a:latin typeface="Georgia" pitchFamily="34" charset="0"/>
                <a:ea typeface="Georgia" pitchFamily="34" charset="-122"/>
                <a:cs typeface="Georgia" pitchFamily="34" charset="-120"/>
              </a:rPr>
              <a:t>3</a:t>
            </a:r>
            <a:endParaRPr lang="en-US" sz="1100" dirty="0"/>
          </a:p>
        </p:txBody>
      </p:sp>
      <p:sp>
        <p:nvSpPr>
          <p:cNvPr id="30" name="Text 28"/>
          <p:cNvSpPr/>
          <p:nvPr/>
        </p:nvSpPr>
        <p:spPr>
          <a:xfrm>
            <a:off x="3730752" y="3310128"/>
            <a:ext cx="1097280" cy="292608"/>
          </a:xfrm>
          <a:prstGeom prst="rect">
            <a:avLst/>
          </a:prstGeom>
          <a:noFill/>
          <a:ln/>
        </p:spPr>
        <p:txBody>
          <a:bodyPr wrap="square" lIns="0" tIns="0" rIns="0" bIns="0" rtlCol="0" anchor="ctr"/>
          <a:lstStyle/>
          <a:p>
            <a:pPr marL="0" indent="0">
              <a:buNone/>
            </a:pPr>
            <a:r>
              <a:rPr lang="en-US" sz="750" dirty="0">
                <a:solidFill>
                  <a:srgbClr val="1A2A4A"/>
                </a:solidFill>
                <a:latin typeface="Calibri" pitchFamily="34" charset="0"/>
                <a:ea typeface="Calibri" pitchFamily="34" charset="-122"/>
                <a:cs typeface="Calibri" pitchFamily="34" charset="-120"/>
              </a:rPr>
              <a:t>Asos</a:t>
            </a:r>
            <a:endParaRPr lang="en-US" sz="750" dirty="0"/>
          </a:p>
          <a:p>
            <a:pPr marL="0" indent="0">
              <a:buNone/>
            </a:pPr>
            <a:r>
              <a:rPr lang="en-US" sz="750" dirty="0">
                <a:solidFill>
                  <a:srgbClr val="1A2A4A"/>
                </a:solidFill>
                <a:latin typeface="Calibri" pitchFamily="34" charset="0"/>
                <a:ea typeface="Calibri" pitchFamily="34" charset="-122"/>
                <a:cs typeface="Calibri" pitchFamily="34" charset="-120"/>
              </a:rPr>
              <a:t>Antik</a:t>
            </a:r>
            <a:endParaRPr lang="en-US" sz="750" dirty="0"/>
          </a:p>
        </p:txBody>
      </p:sp>
      <p:sp>
        <p:nvSpPr>
          <p:cNvPr id="31" name="Shape 29"/>
          <p:cNvSpPr/>
          <p:nvPr/>
        </p:nvSpPr>
        <p:spPr>
          <a:xfrm>
            <a:off x="3566160" y="3931920"/>
            <a:ext cx="320040" cy="320040"/>
          </a:xfrm>
          <a:prstGeom prst="ellipse">
            <a:avLst/>
          </a:prstGeom>
          <a:solidFill>
            <a:srgbClr val="9C8B6A"/>
          </a:solidFill>
          <a:ln w="12700">
            <a:solidFill>
              <a:srgbClr val="C9A84C"/>
            </a:solidFill>
            <a:prstDash val="solid"/>
          </a:ln>
        </p:spPr>
        <p:txBody>
          <a:bodyPr/>
          <a:lstStyle/>
          <a:p>
            <a:endParaRPr lang="tr-TR"/>
          </a:p>
        </p:txBody>
      </p:sp>
      <p:sp>
        <p:nvSpPr>
          <p:cNvPr id="32" name="Text 30"/>
          <p:cNvSpPr/>
          <p:nvPr/>
        </p:nvSpPr>
        <p:spPr>
          <a:xfrm>
            <a:off x="3566160" y="3931920"/>
            <a:ext cx="320040" cy="320040"/>
          </a:xfrm>
          <a:prstGeom prst="rect">
            <a:avLst/>
          </a:prstGeom>
          <a:noFill/>
          <a:ln/>
        </p:spPr>
        <p:txBody>
          <a:bodyPr wrap="square" lIns="0" tIns="0" rIns="0" bIns="0" rtlCol="0" anchor="ctr"/>
          <a:lstStyle/>
          <a:p>
            <a:pPr marL="0" indent="0" algn="ctr">
              <a:buNone/>
            </a:pPr>
            <a:r>
              <a:rPr lang="en-US" sz="1100" b="1" dirty="0">
                <a:solidFill>
                  <a:srgbClr val="FFFFFF"/>
                </a:solidFill>
                <a:latin typeface="Georgia" pitchFamily="34" charset="0"/>
                <a:ea typeface="Georgia" pitchFamily="34" charset="-122"/>
                <a:cs typeface="Georgia" pitchFamily="34" charset="-120"/>
              </a:rPr>
              <a:t>4</a:t>
            </a:r>
            <a:endParaRPr lang="en-US" sz="1100" dirty="0"/>
          </a:p>
        </p:txBody>
      </p:sp>
      <p:sp>
        <p:nvSpPr>
          <p:cNvPr id="33" name="Text 31"/>
          <p:cNvSpPr/>
          <p:nvPr/>
        </p:nvSpPr>
        <p:spPr>
          <a:xfrm>
            <a:off x="3913632" y="3950208"/>
            <a:ext cx="1097280" cy="292608"/>
          </a:xfrm>
          <a:prstGeom prst="rect">
            <a:avLst/>
          </a:prstGeom>
          <a:noFill/>
          <a:ln/>
        </p:spPr>
        <p:txBody>
          <a:bodyPr wrap="square" lIns="0" tIns="0" rIns="0" bIns="0" rtlCol="0" anchor="ctr"/>
          <a:lstStyle/>
          <a:p>
            <a:pPr marL="0" indent="0">
              <a:buNone/>
            </a:pPr>
            <a:r>
              <a:rPr lang="en-US" sz="750" dirty="0">
                <a:solidFill>
                  <a:srgbClr val="1A2A4A"/>
                </a:solidFill>
                <a:latin typeface="Calibri" pitchFamily="34" charset="0"/>
                <a:ea typeface="Calibri" pitchFamily="34" charset="-122"/>
                <a:cs typeface="Calibri" pitchFamily="34" charset="-120"/>
              </a:rPr>
              <a:t>Behramkale</a:t>
            </a:r>
            <a:endParaRPr lang="en-US" sz="750" dirty="0"/>
          </a:p>
          <a:p>
            <a:pPr marL="0" indent="0">
              <a:buNone/>
            </a:pPr>
            <a:r>
              <a:rPr lang="en-US" sz="750" dirty="0">
                <a:solidFill>
                  <a:srgbClr val="1A2A4A"/>
                </a:solidFill>
                <a:latin typeface="Calibri" pitchFamily="34" charset="0"/>
                <a:ea typeface="Calibri" pitchFamily="34" charset="-122"/>
                <a:cs typeface="Calibri" pitchFamily="34" charset="-120"/>
              </a:rPr>
              <a:t>Köyü</a:t>
            </a:r>
            <a:endParaRPr lang="en-US" sz="750" dirty="0"/>
          </a:p>
        </p:txBody>
      </p:sp>
      <p:sp>
        <p:nvSpPr>
          <p:cNvPr id="34" name="Shape 32"/>
          <p:cNvSpPr/>
          <p:nvPr/>
        </p:nvSpPr>
        <p:spPr>
          <a:xfrm>
            <a:off x="6446520" y="1508760"/>
            <a:ext cx="2395728" cy="3310128"/>
          </a:xfrm>
          <a:prstGeom prst="rect">
            <a:avLst/>
          </a:prstGeom>
          <a:solidFill>
            <a:srgbClr val="FFFFFF"/>
          </a:solidFill>
          <a:ln w="12700">
            <a:solidFill>
              <a:srgbClr val="4A7FA5"/>
            </a:solidFill>
            <a:prstDash val="solid"/>
          </a:ln>
          <a:effectLst>
            <a:outerShdw blurRad="127000" dist="38100" dir="8100000" algn="bl" rotWithShape="0">
              <a:srgbClr val="000000">
                <a:alpha val="10000"/>
              </a:srgbClr>
            </a:outerShdw>
          </a:effectLst>
        </p:spPr>
        <p:txBody>
          <a:bodyPr/>
          <a:lstStyle/>
          <a:p>
            <a:endParaRPr lang="tr-TR"/>
          </a:p>
        </p:txBody>
      </p:sp>
      <p:sp>
        <p:nvSpPr>
          <p:cNvPr id="35" name="Shape 33"/>
          <p:cNvSpPr/>
          <p:nvPr/>
        </p:nvSpPr>
        <p:spPr>
          <a:xfrm>
            <a:off x="6446520" y="1508760"/>
            <a:ext cx="2395728" cy="301752"/>
          </a:xfrm>
          <a:prstGeom prst="rect">
            <a:avLst/>
          </a:prstGeom>
          <a:solidFill>
            <a:srgbClr val="2B4270"/>
          </a:solidFill>
          <a:ln w="12700">
            <a:solidFill>
              <a:srgbClr val="2B4270"/>
            </a:solidFill>
            <a:prstDash val="solid"/>
          </a:ln>
        </p:spPr>
        <p:txBody>
          <a:bodyPr/>
          <a:lstStyle/>
          <a:p>
            <a:endParaRPr lang="tr-TR"/>
          </a:p>
        </p:txBody>
      </p:sp>
      <p:sp>
        <p:nvSpPr>
          <p:cNvPr id="36" name="Text 34"/>
          <p:cNvSpPr/>
          <p:nvPr/>
        </p:nvSpPr>
        <p:spPr>
          <a:xfrm>
            <a:off x="6492240" y="1508760"/>
            <a:ext cx="2304288" cy="301752"/>
          </a:xfrm>
          <a:prstGeom prst="rect">
            <a:avLst/>
          </a:prstGeom>
          <a:noFill/>
          <a:ln/>
        </p:spPr>
        <p:txBody>
          <a:bodyPr wrap="square" lIns="0" tIns="0" rIns="0" bIns="0" rtlCol="0" anchor="ctr"/>
          <a:lstStyle/>
          <a:p>
            <a:pPr marL="0" indent="0">
              <a:buNone/>
            </a:pPr>
            <a:r>
              <a:rPr lang="en-US" sz="950" b="1" kern="0" spc="200" dirty="0">
                <a:solidFill>
                  <a:srgbClr val="C9A84C"/>
                </a:solidFill>
                <a:latin typeface="Calibri" pitchFamily="34" charset="0"/>
                <a:ea typeface="Calibri" pitchFamily="34" charset="-122"/>
                <a:cs typeface="Calibri" pitchFamily="34" charset="-120"/>
              </a:rPr>
              <a:t>4 DURAK</a:t>
            </a:r>
            <a:endParaRPr lang="en-US" sz="950" dirty="0"/>
          </a:p>
        </p:txBody>
      </p:sp>
      <p:sp>
        <p:nvSpPr>
          <p:cNvPr id="37" name="Shape 35"/>
          <p:cNvSpPr/>
          <p:nvPr/>
        </p:nvSpPr>
        <p:spPr>
          <a:xfrm>
            <a:off x="6492240" y="1874520"/>
            <a:ext cx="2267712" cy="329184"/>
          </a:xfrm>
          <a:prstGeom prst="rect">
            <a:avLst/>
          </a:prstGeom>
          <a:solidFill>
            <a:srgbClr val="1C5B8A"/>
          </a:solidFill>
          <a:ln w="12700">
            <a:solidFill>
              <a:srgbClr val="1C5B8A"/>
            </a:solidFill>
            <a:prstDash val="solid"/>
          </a:ln>
        </p:spPr>
        <p:txBody>
          <a:bodyPr/>
          <a:lstStyle/>
          <a:p>
            <a:endParaRPr lang="tr-TR"/>
          </a:p>
        </p:txBody>
      </p:sp>
      <p:sp>
        <p:nvSpPr>
          <p:cNvPr id="38" name="Text 36"/>
          <p:cNvSpPr/>
          <p:nvPr/>
        </p:nvSpPr>
        <p:spPr>
          <a:xfrm>
            <a:off x="6528816" y="1874520"/>
            <a:ext cx="2194560" cy="329184"/>
          </a:xfrm>
          <a:prstGeom prst="rect">
            <a:avLst/>
          </a:prstGeom>
          <a:noFill/>
          <a:ln/>
        </p:spPr>
        <p:txBody>
          <a:bodyPr wrap="square" lIns="0" tIns="0" rIns="0" bIns="0" rtlCol="0" anchor="ctr"/>
          <a:lstStyle/>
          <a:p>
            <a:pPr marL="0" indent="0">
              <a:buNone/>
            </a:pPr>
            <a:r>
              <a:rPr lang="en-US" sz="800" b="1" dirty="0">
                <a:solidFill>
                  <a:srgbClr val="FFFFFF"/>
                </a:solidFill>
                <a:latin typeface="Calibri" pitchFamily="34" charset="0"/>
                <a:ea typeface="Calibri" pitchFamily="34" charset="-122"/>
                <a:cs typeface="Calibri" pitchFamily="34" charset="-120"/>
              </a:rPr>
              <a:t>🏨 ALLIA THERMAL — Başlangıç</a:t>
            </a:r>
            <a:endParaRPr lang="en-US" sz="800" dirty="0"/>
          </a:p>
        </p:txBody>
      </p:sp>
      <p:sp>
        <p:nvSpPr>
          <p:cNvPr id="39" name="Shape 37"/>
          <p:cNvSpPr/>
          <p:nvPr/>
        </p:nvSpPr>
        <p:spPr>
          <a:xfrm>
            <a:off x="6510528" y="2340864"/>
            <a:ext cx="237744" cy="237744"/>
          </a:xfrm>
          <a:prstGeom prst="ellipse">
            <a:avLst/>
          </a:prstGeom>
          <a:solidFill>
            <a:srgbClr val="1A2A4A"/>
          </a:solidFill>
          <a:ln w="12700">
            <a:solidFill>
              <a:srgbClr val="1A2A4A"/>
            </a:solidFill>
            <a:prstDash val="solid"/>
          </a:ln>
        </p:spPr>
        <p:txBody>
          <a:bodyPr/>
          <a:lstStyle/>
          <a:p>
            <a:endParaRPr lang="tr-TR"/>
          </a:p>
        </p:txBody>
      </p:sp>
      <p:sp>
        <p:nvSpPr>
          <p:cNvPr id="40" name="Text 38"/>
          <p:cNvSpPr/>
          <p:nvPr/>
        </p:nvSpPr>
        <p:spPr>
          <a:xfrm>
            <a:off x="6510528" y="2340864"/>
            <a:ext cx="237744" cy="237744"/>
          </a:xfrm>
          <a:prstGeom prst="rect">
            <a:avLst/>
          </a:prstGeom>
          <a:noFill/>
          <a:ln/>
        </p:spPr>
        <p:txBody>
          <a:bodyPr wrap="square" lIns="0" tIns="0" rIns="0" bIns="0" rtlCol="0" anchor="ctr"/>
          <a:lstStyle/>
          <a:p>
            <a:pPr marL="0" indent="0" algn="ctr">
              <a:buNone/>
            </a:pPr>
            <a:r>
              <a:rPr lang="en-US" sz="900" b="1" dirty="0">
                <a:solidFill>
                  <a:srgbClr val="FFFFFF"/>
                </a:solidFill>
                <a:latin typeface="Georgia" pitchFamily="34" charset="0"/>
                <a:ea typeface="Georgia" pitchFamily="34" charset="-122"/>
                <a:cs typeface="Georgia" pitchFamily="34" charset="-120"/>
              </a:rPr>
              <a:t>1</a:t>
            </a:r>
            <a:endParaRPr lang="en-US" sz="900" dirty="0"/>
          </a:p>
        </p:txBody>
      </p:sp>
      <p:sp>
        <p:nvSpPr>
          <p:cNvPr id="41" name="Text 39"/>
          <p:cNvSpPr/>
          <p:nvPr/>
        </p:nvSpPr>
        <p:spPr>
          <a:xfrm>
            <a:off x="6803136" y="2313432"/>
            <a:ext cx="1554480" cy="256032"/>
          </a:xfrm>
          <a:prstGeom prst="rect">
            <a:avLst/>
          </a:prstGeom>
          <a:noFill/>
          <a:ln/>
        </p:spPr>
        <p:txBody>
          <a:bodyPr wrap="square" lIns="0" tIns="0" rIns="0" bIns="0" rtlCol="0" anchor="ctr"/>
          <a:lstStyle/>
          <a:p>
            <a:pPr marL="0" indent="0">
              <a:buNone/>
            </a:pPr>
            <a:r>
              <a:rPr lang="en-US" sz="850" b="1" dirty="0">
                <a:solidFill>
                  <a:srgbClr val="2C2C2C"/>
                </a:solidFill>
                <a:latin typeface="Calibri" pitchFamily="34" charset="0"/>
                <a:ea typeface="Calibri" pitchFamily="34" charset="-122"/>
                <a:cs typeface="Calibri" pitchFamily="34" charset="-120"/>
              </a:rPr>
              <a:t>🏛 Troya Müzesi</a:t>
            </a:r>
            <a:endParaRPr lang="en-US" sz="850" dirty="0"/>
          </a:p>
        </p:txBody>
      </p:sp>
      <p:sp>
        <p:nvSpPr>
          <p:cNvPr id="42" name="Text 40"/>
          <p:cNvSpPr/>
          <p:nvPr/>
        </p:nvSpPr>
        <p:spPr>
          <a:xfrm>
            <a:off x="6803136" y="2560320"/>
            <a:ext cx="1554480" cy="146304"/>
          </a:xfrm>
          <a:prstGeom prst="rect">
            <a:avLst/>
          </a:prstGeom>
          <a:noFill/>
          <a:ln/>
        </p:spPr>
        <p:txBody>
          <a:bodyPr wrap="square" lIns="0" tIns="0" rIns="0" bIns="0" rtlCol="0" anchor="ctr"/>
          <a:lstStyle/>
          <a:p>
            <a:pPr marL="0" indent="0">
              <a:buNone/>
            </a:pPr>
            <a:r>
              <a:rPr lang="en-US" sz="700" dirty="0">
                <a:solidFill>
                  <a:srgbClr val="6B7A82"/>
                </a:solidFill>
                <a:latin typeface="Calibri" pitchFamily="34" charset="0"/>
                <a:ea typeface="Calibri" pitchFamily="34" charset="-122"/>
                <a:cs typeface="Calibri" pitchFamily="34" charset="-120"/>
              </a:rPr>
              <a:t>~92 km  ·  ~75 dk</a:t>
            </a:r>
            <a:endParaRPr lang="en-US" sz="700" dirty="0"/>
          </a:p>
        </p:txBody>
      </p:sp>
      <p:sp>
        <p:nvSpPr>
          <p:cNvPr id="43" name="Shape 41"/>
          <p:cNvSpPr/>
          <p:nvPr/>
        </p:nvSpPr>
        <p:spPr>
          <a:xfrm>
            <a:off x="6510528" y="2907792"/>
            <a:ext cx="237744" cy="237744"/>
          </a:xfrm>
          <a:prstGeom prst="ellipse">
            <a:avLst/>
          </a:prstGeom>
          <a:solidFill>
            <a:srgbClr val="3D5A8A"/>
          </a:solidFill>
          <a:ln w="12700">
            <a:solidFill>
              <a:srgbClr val="3D5A8A"/>
            </a:solidFill>
            <a:prstDash val="solid"/>
          </a:ln>
        </p:spPr>
        <p:txBody>
          <a:bodyPr/>
          <a:lstStyle/>
          <a:p>
            <a:endParaRPr lang="tr-TR"/>
          </a:p>
        </p:txBody>
      </p:sp>
      <p:sp>
        <p:nvSpPr>
          <p:cNvPr id="44" name="Text 42"/>
          <p:cNvSpPr/>
          <p:nvPr/>
        </p:nvSpPr>
        <p:spPr>
          <a:xfrm>
            <a:off x="6510528" y="2907792"/>
            <a:ext cx="237744" cy="237744"/>
          </a:xfrm>
          <a:prstGeom prst="rect">
            <a:avLst/>
          </a:prstGeom>
          <a:noFill/>
          <a:ln/>
        </p:spPr>
        <p:txBody>
          <a:bodyPr wrap="square" lIns="0" tIns="0" rIns="0" bIns="0" rtlCol="0" anchor="ctr"/>
          <a:lstStyle/>
          <a:p>
            <a:pPr marL="0" indent="0" algn="ctr">
              <a:buNone/>
            </a:pPr>
            <a:r>
              <a:rPr lang="en-US" sz="900" b="1" dirty="0">
                <a:solidFill>
                  <a:srgbClr val="FFFFFF"/>
                </a:solidFill>
                <a:latin typeface="Georgia" pitchFamily="34" charset="0"/>
                <a:ea typeface="Georgia" pitchFamily="34" charset="-122"/>
                <a:cs typeface="Georgia" pitchFamily="34" charset="-120"/>
              </a:rPr>
              <a:t>2</a:t>
            </a:r>
            <a:endParaRPr lang="en-US" sz="900" dirty="0"/>
          </a:p>
        </p:txBody>
      </p:sp>
      <p:sp>
        <p:nvSpPr>
          <p:cNvPr id="45" name="Text 43"/>
          <p:cNvSpPr/>
          <p:nvPr/>
        </p:nvSpPr>
        <p:spPr>
          <a:xfrm>
            <a:off x="6803136" y="2880360"/>
            <a:ext cx="1554480" cy="256032"/>
          </a:xfrm>
          <a:prstGeom prst="rect">
            <a:avLst/>
          </a:prstGeom>
          <a:noFill/>
          <a:ln/>
        </p:spPr>
        <p:txBody>
          <a:bodyPr wrap="square" lIns="0" tIns="0" rIns="0" bIns="0" rtlCol="0" anchor="ctr"/>
          <a:lstStyle/>
          <a:p>
            <a:pPr marL="0" indent="0">
              <a:buNone/>
            </a:pPr>
            <a:r>
              <a:rPr lang="en-US" sz="850" b="1" dirty="0">
                <a:solidFill>
                  <a:srgbClr val="2C2C2C"/>
                </a:solidFill>
                <a:latin typeface="Calibri" pitchFamily="34" charset="0"/>
                <a:ea typeface="Calibri" pitchFamily="34" charset="-122"/>
                <a:cs typeface="Calibri" pitchFamily="34" charset="-120"/>
              </a:rPr>
              <a:t>⚔️ Troya Antik Kenti</a:t>
            </a:r>
            <a:endParaRPr lang="en-US" sz="850" dirty="0"/>
          </a:p>
        </p:txBody>
      </p:sp>
      <p:sp>
        <p:nvSpPr>
          <p:cNvPr id="46" name="Text 44"/>
          <p:cNvSpPr/>
          <p:nvPr/>
        </p:nvSpPr>
        <p:spPr>
          <a:xfrm>
            <a:off x="6803136" y="3127248"/>
            <a:ext cx="1554480" cy="146304"/>
          </a:xfrm>
          <a:prstGeom prst="rect">
            <a:avLst/>
          </a:prstGeom>
          <a:noFill/>
          <a:ln/>
        </p:spPr>
        <p:txBody>
          <a:bodyPr wrap="square" lIns="0" tIns="0" rIns="0" bIns="0" rtlCol="0" anchor="ctr"/>
          <a:lstStyle/>
          <a:p>
            <a:pPr marL="0" indent="0">
              <a:buNone/>
            </a:pPr>
            <a:r>
              <a:rPr lang="en-US" sz="700" dirty="0">
                <a:solidFill>
                  <a:srgbClr val="6B7A82"/>
                </a:solidFill>
                <a:latin typeface="Calibri" pitchFamily="34" charset="0"/>
                <a:ea typeface="Calibri" pitchFamily="34" charset="-122"/>
                <a:cs typeface="Calibri" pitchFamily="34" charset="-120"/>
              </a:rPr>
              <a:t>~1.5 km  ·  ~5 dk</a:t>
            </a:r>
            <a:endParaRPr lang="en-US" sz="700" dirty="0"/>
          </a:p>
        </p:txBody>
      </p:sp>
      <p:sp>
        <p:nvSpPr>
          <p:cNvPr id="47" name="Shape 45"/>
          <p:cNvSpPr/>
          <p:nvPr/>
        </p:nvSpPr>
        <p:spPr>
          <a:xfrm>
            <a:off x="6510528" y="3474720"/>
            <a:ext cx="237744" cy="237744"/>
          </a:xfrm>
          <a:prstGeom prst="ellipse">
            <a:avLst/>
          </a:prstGeom>
          <a:solidFill>
            <a:srgbClr val="8B5E3C"/>
          </a:solidFill>
          <a:ln w="12700">
            <a:solidFill>
              <a:srgbClr val="8B5E3C"/>
            </a:solidFill>
            <a:prstDash val="solid"/>
          </a:ln>
        </p:spPr>
        <p:txBody>
          <a:bodyPr/>
          <a:lstStyle/>
          <a:p>
            <a:endParaRPr lang="tr-TR"/>
          </a:p>
        </p:txBody>
      </p:sp>
      <p:sp>
        <p:nvSpPr>
          <p:cNvPr id="48" name="Text 46"/>
          <p:cNvSpPr/>
          <p:nvPr/>
        </p:nvSpPr>
        <p:spPr>
          <a:xfrm>
            <a:off x="6510528" y="3474720"/>
            <a:ext cx="237744" cy="237744"/>
          </a:xfrm>
          <a:prstGeom prst="rect">
            <a:avLst/>
          </a:prstGeom>
          <a:noFill/>
          <a:ln/>
        </p:spPr>
        <p:txBody>
          <a:bodyPr wrap="square" lIns="0" tIns="0" rIns="0" bIns="0" rtlCol="0" anchor="ctr"/>
          <a:lstStyle/>
          <a:p>
            <a:pPr marL="0" indent="0" algn="ctr">
              <a:buNone/>
            </a:pPr>
            <a:r>
              <a:rPr lang="en-US" sz="900" b="1" dirty="0">
                <a:solidFill>
                  <a:srgbClr val="FFFFFF"/>
                </a:solidFill>
                <a:latin typeface="Georgia" pitchFamily="34" charset="0"/>
                <a:ea typeface="Georgia" pitchFamily="34" charset="-122"/>
                <a:cs typeface="Georgia" pitchFamily="34" charset="-120"/>
              </a:rPr>
              <a:t>3</a:t>
            </a:r>
            <a:endParaRPr lang="en-US" sz="900" dirty="0"/>
          </a:p>
        </p:txBody>
      </p:sp>
      <p:sp>
        <p:nvSpPr>
          <p:cNvPr id="49" name="Text 47"/>
          <p:cNvSpPr/>
          <p:nvPr/>
        </p:nvSpPr>
        <p:spPr>
          <a:xfrm>
            <a:off x="6803136" y="3447288"/>
            <a:ext cx="1554480" cy="256032"/>
          </a:xfrm>
          <a:prstGeom prst="rect">
            <a:avLst/>
          </a:prstGeom>
          <a:noFill/>
          <a:ln/>
        </p:spPr>
        <p:txBody>
          <a:bodyPr wrap="square" lIns="0" tIns="0" rIns="0" bIns="0" rtlCol="0" anchor="ctr"/>
          <a:lstStyle/>
          <a:p>
            <a:pPr marL="0" indent="0">
              <a:buNone/>
            </a:pPr>
            <a:r>
              <a:rPr lang="en-US" sz="850" b="1" dirty="0">
                <a:solidFill>
                  <a:srgbClr val="2C2C2C"/>
                </a:solidFill>
                <a:latin typeface="Calibri" pitchFamily="34" charset="0"/>
                <a:ea typeface="Calibri" pitchFamily="34" charset="-122"/>
                <a:cs typeface="Calibri" pitchFamily="34" charset="-120"/>
              </a:rPr>
              <a:t>🏺 Asos Antik Kenti</a:t>
            </a:r>
            <a:endParaRPr lang="en-US" sz="850" dirty="0"/>
          </a:p>
        </p:txBody>
      </p:sp>
      <p:sp>
        <p:nvSpPr>
          <p:cNvPr id="50" name="Text 48"/>
          <p:cNvSpPr/>
          <p:nvPr/>
        </p:nvSpPr>
        <p:spPr>
          <a:xfrm>
            <a:off x="6803136" y="3694176"/>
            <a:ext cx="1554480" cy="146304"/>
          </a:xfrm>
          <a:prstGeom prst="rect">
            <a:avLst/>
          </a:prstGeom>
          <a:noFill/>
          <a:ln/>
        </p:spPr>
        <p:txBody>
          <a:bodyPr wrap="square" lIns="0" tIns="0" rIns="0" bIns="0" rtlCol="0" anchor="ctr"/>
          <a:lstStyle/>
          <a:p>
            <a:pPr marL="0" indent="0">
              <a:buNone/>
            </a:pPr>
            <a:r>
              <a:rPr lang="en-US" sz="700" dirty="0">
                <a:solidFill>
                  <a:srgbClr val="6B7A82"/>
                </a:solidFill>
                <a:latin typeface="Calibri" pitchFamily="34" charset="0"/>
                <a:ea typeface="Calibri" pitchFamily="34" charset="-122"/>
                <a:cs typeface="Calibri" pitchFamily="34" charset="-120"/>
              </a:rPr>
              <a:t>~72 km  ·  ~65 dk</a:t>
            </a:r>
            <a:endParaRPr lang="en-US" sz="700" dirty="0"/>
          </a:p>
        </p:txBody>
      </p:sp>
      <p:sp>
        <p:nvSpPr>
          <p:cNvPr id="51" name="Shape 49"/>
          <p:cNvSpPr/>
          <p:nvPr/>
        </p:nvSpPr>
        <p:spPr>
          <a:xfrm>
            <a:off x="6510528" y="4041648"/>
            <a:ext cx="237744" cy="237744"/>
          </a:xfrm>
          <a:prstGeom prst="ellipse">
            <a:avLst/>
          </a:prstGeom>
          <a:solidFill>
            <a:srgbClr val="9C8B6A"/>
          </a:solidFill>
          <a:ln w="12700">
            <a:solidFill>
              <a:srgbClr val="9C8B6A"/>
            </a:solidFill>
            <a:prstDash val="solid"/>
          </a:ln>
        </p:spPr>
        <p:txBody>
          <a:bodyPr/>
          <a:lstStyle/>
          <a:p>
            <a:endParaRPr lang="tr-TR"/>
          </a:p>
        </p:txBody>
      </p:sp>
      <p:sp>
        <p:nvSpPr>
          <p:cNvPr id="52" name="Text 50"/>
          <p:cNvSpPr/>
          <p:nvPr/>
        </p:nvSpPr>
        <p:spPr>
          <a:xfrm>
            <a:off x="6510528" y="4041648"/>
            <a:ext cx="237744" cy="237744"/>
          </a:xfrm>
          <a:prstGeom prst="rect">
            <a:avLst/>
          </a:prstGeom>
          <a:noFill/>
          <a:ln/>
        </p:spPr>
        <p:txBody>
          <a:bodyPr wrap="square" lIns="0" tIns="0" rIns="0" bIns="0" rtlCol="0" anchor="ctr"/>
          <a:lstStyle/>
          <a:p>
            <a:pPr marL="0" indent="0" algn="ctr">
              <a:buNone/>
            </a:pPr>
            <a:r>
              <a:rPr lang="en-US" sz="900" b="1" dirty="0">
                <a:solidFill>
                  <a:srgbClr val="FFFFFF"/>
                </a:solidFill>
                <a:latin typeface="Georgia" pitchFamily="34" charset="0"/>
                <a:ea typeface="Georgia" pitchFamily="34" charset="-122"/>
                <a:cs typeface="Georgia" pitchFamily="34" charset="-120"/>
              </a:rPr>
              <a:t>4</a:t>
            </a:r>
            <a:endParaRPr lang="en-US" sz="900" dirty="0"/>
          </a:p>
        </p:txBody>
      </p:sp>
      <p:sp>
        <p:nvSpPr>
          <p:cNvPr id="53" name="Text 51"/>
          <p:cNvSpPr/>
          <p:nvPr/>
        </p:nvSpPr>
        <p:spPr>
          <a:xfrm>
            <a:off x="6803136" y="4014216"/>
            <a:ext cx="1554480" cy="256032"/>
          </a:xfrm>
          <a:prstGeom prst="rect">
            <a:avLst/>
          </a:prstGeom>
          <a:noFill/>
          <a:ln/>
        </p:spPr>
        <p:txBody>
          <a:bodyPr wrap="square" lIns="0" tIns="0" rIns="0" bIns="0" rtlCol="0" anchor="ctr"/>
          <a:lstStyle/>
          <a:p>
            <a:pPr marL="0" indent="0">
              <a:buNone/>
            </a:pPr>
            <a:r>
              <a:rPr lang="en-US" sz="850" b="1" dirty="0">
                <a:solidFill>
                  <a:srgbClr val="2C2C2C"/>
                </a:solidFill>
                <a:latin typeface="Calibri" pitchFamily="34" charset="0"/>
                <a:ea typeface="Calibri" pitchFamily="34" charset="-122"/>
                <a:cs typeface="Calibri" pitchFamily="34" charset="-120"/>
              </a:rPr>
              <a:t>🪨 Behramkale Köyü</a:t>
            </a:r>
            <a:endParaRPr lang="en-US" sz="850" dirty="0"/>
          </a:p>
        </p:txBody>
      </p:sp>
      <p:sp>
        <p:nvSpPr>
          <p:cNvPr id="54" name="Text 52"/>
          <p:cNvSpPr/>
          <p:nvPr/>
        </p:nvSpPr>
        <p:spPr>
          <a:xfrm>
            <a:off x="6803136" y="4261104"/>
            <a:ext cx="1554480" cy="146304"/>
          </a:xfrm>
          <a:prstGeom prst="rect">
            <a:avLst/>
          </a:prstGeom>
          <a:noFill/>
          <a:ln/>
        </p:spPr>
        <p:txBody>
          <a:bodyPr wrap="square" lIns="0" tIns="0" rIns="0" bIns="0" rtlCol="0" anchor="ctr"/>
          <a:lstStyle/>
          <a:p>
            <a:pPr marL="0" indent="0">
              <a:buNone/>
            </a:pPr>
            <a:r>
              <a:rPr lang="en-US" sz="700" dirty="0">
                <a:solidFill>
                  <a:srgbClr val="6B7A82"/>
                </a:solidFill>
                <a:latin typeface="Calibri" pitchFamily="34" charset="0"/>
                <a:ea typeface="Calibri" pitchFamily="34" charset="-122"/>
                <a:cs typeface="Calibri" pitchFamily="34" charset="-120"/>
              </a:rPr>
              <a:t>Yürüme mesafesi</a:t>
            </a:r>
            <a:endParaRPr lang="en-US" sz="7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1A2A4A"/>
        </a:solidFill>
        <a:effectLst/>
      </p:bgPr>
    </p:bg>
    <p:spTree>
      <p:nvGrpSpPr>
        <p:cNvPr id="1" name=""/>
        <p:cNvGrpSpPr/>
        <p:nvPr/>
      </p:nvGrpSpPr>
      <p:grpSpPr>
        <a:xfrm>
          <a:off x="0" y="0"/>
          <a:ext cx="0" cy="0"/>
          <a:chOff x="0" y="0"/>
          <a:chExt cx="0" cy="0"/>
        </a:xfrm>
      </p:grpSpPr>
      <p:sp>
        <p:nvSpPr>
          <p:cNvPr id="2" name="Shape 0"/>
          <p:cNvSpPr/>
          <p:nvPr/>
        </p:nvSpPr>
        <p:spPr>
          <a:xfrm>
            <a:off x="0" y="0"/>
            <a:ext cx="201168" cy="5143500"/>
          </a:xfrm>
          <a:prstGeom prst="rect">
            <a:avLst/>
          </a:prstGeom>
          <a:solidFill>
            <a:srgbClr val="C9A84C"/>
          </a:solidFill>
          <a:ln w="12700">
            <a:solidFill>
              <a:srgbClr val="C9A84C"/>
            </a:solidFill>
            <a:prstDash val="solid"/>
          </a:ln>
        </p:spPr>
        <p:txBody>
          <a:bodyPr/>
          <a:lstStyle/>
          <a:p>
            <a:endParaRPr lang="tr-TR"/>
          </a:p>
        </p:txBody>
      </p:sp>
      <p:sp>
        <p:nvSpPr>
          <p:cNvPr id="3" name="Shape 1"/>
          <p:cNvSpPr/>
          <p:nvPr/>
        </p:nvSpPr>
        <p:spPr>
          <a:xfrm>
            <a:off x="0" y="4937760"/>
            <a:ext cx="9144000" cy="205740"/>
          </a:xfrm>
          <a:prstGeom prst="rect">
            <a:avLst/>
          </a:prstGeom>
          <a:solidFill>
            <a:srgbClr val="2B4270"/>
          </a:solidFill>
          <a:ln w="12700">
            <a:solidFill>
              <a:srgbClr val="2B4270"/>
            </a:solidFill>
            <a:prstDash val="solid"/>
          </a:ln>
        </p:spPr>
        <p:txBody>
          <a:bodyPr/>
          <a:lstStyle/>
          <a:p>
            <a:endParaRPr lang="tr-TR"/>
          </a:p>
        </p:txBody>
      </p:sp>
      <p:sp>
        <p:nvSpPr>
          <p:cNvPr id="4" name="Shape 2"/>
          <p:cNvSpPr/>
          <p:nvPr/>
        </p:nvSpPr>
        <p:spPr>
          <a:xfrm>
            <a:off x="347472" y="182880"/>
            <a:ext cx="640080" cy="640080"/>
          </a:xfrm>
          <a:prstGeom prst="ellipse">
            <a:avLst/>
          </a:prstGeom>
          <a:solidFill>
            <a:srgbClr val="C9A84C"/>
          </a:solidFill>
          <a:ln w="12700">
            <a:solidFill>
              <a:srgbClr val="C9A84C"/>
            </a:solidFill>
            <a:prstDash val="solid"/>
          </a:ln>
        </p:spPr>
        <p:txBody>
          <a:bodyPr/>
          <a:lstStyle/>
          <a:p>
            <a:endParaRPr lang="tr-TR"/>
          </a:p>
        </p:txBody>
      </p:sp>
      <p:sp>
        <p:nvSpPr>
          <p:cNvPr id="5" name="Text 3"/>
          <p:cNvSpPr/>
          <p:nvPr/>
        </p:nvSpPr>
        <p:spPr>
          <a:xfrm>
            <a:off x="347472" y="182880"/>
            <a:ext cx="640080" cy="640080"/>
          </a:xfrm>
          <a:prstGeom prst="rect">
            <a:avLst/>
          </a:prstGeom>
          <a:noFill/>
          <a:ln/>
        </p:spPr>
        <p:txBody>
          <a:bodyPr wrap="square" lIns="0" tIns="0" rIns="0" bIns="0" rtlCol="0" anchor="ctr"/>
          <a:lstStyle/>
          <a:p>
            <a:pPr marL="0" indent="0" algn="ctr">
              <a:buNone/>
            </a:pPr>
            <a:r>
              <a:rPr lang="en-US" sz="2200" b="1" dirty="0">
                <a:solidFill>
                  <a:srgbClr val="1A2A4A"/>
                </a:solidFill>
                <a:latin typeface="Georgia" pitchFamily="34" charset="0"/>
                <a:ea typeface="Georgia" pitchFamily="34" charset="-122"/>
                <a:cs typeface="Georgia" pitchFamily="34" charset="-120"/>
              </a:rPr>
              <a:t>1</a:t>
            </a:r>
            <a:endParaRPr lang="en-US" sz="2200" dirty="0"/>
          </a:p>
        </p:txBody>
      </p:sp>
      <p:sp>
        <p:nvSpPr>
          <p:cNvPr id="6" name="Text 4"/>
          <p:cNvSpPr/>
          <p:nvPr/>
        </p:nvSpPr>
        <p:spPr>
          <a:xfrm>
            <a:off x="1115568" y="201168"/>
            <a:ext cx="7680960" cy="256032"/>
          </a:xfrm>
          <a:prstGeom prst="rect">
            <a:avLst/>
          </a:prstGeom>
          <a:noFill/>
          <a:ln/>
        </p:spPr>
        <p:txBody>
          <a:bodyPr wrap="square" lIns="0" tIns="0" rIns="0" bIns="0" rtlCol="0" anchor="ctr"/>
          <a:lstStyle/>
          <a:p>
            <a:pPr marL="0" indent="0">
              <a:buNone/>
            </a:pPr>
            <a:r>
              <a:rPr lang="en-US" sz="900" b="1" kern="0" spc="300" dirty="0">
                <a:solidFill>
                  <a:srgbClr val="C9A84C"/>
                </a:solidFill>
                <a:latin typeface="Calibri" pitchFamily="34" charset="0"/>
                <a:ea typeface="Calibri" pitchFamily="34" charset="-122"/>
                <a:cs typeface="Calibri" pitchFamily="34" charset="-120"/>
              </a:rPr>
              <a:t>TROYA MÜZESİ</a:t>
            </a:r>
            <a:endParaRPr lang="en-US" sz="900" dirty="0"/>
          </a:p>
        </p:txBody>
      </p:sp>
      <p:sp>
        <p:nvSpPr>
          <p:cNvPr id="7" name="Text 5"/>
          <p:cNvSpPr/>
          <p:nvPr/>
        </p:nvSpPr>
        <p:spPr>
          <a:xfrm>
            <a:off x="1115568" y="493776"/>
            <a:ext cx="7680960" cy="384048"/>
          </a:xfrm>
          <a:prstGeom prst="rect">
            <a:avLst/>
          </a:prstGeom>
          <a:noFill/>
          <a:ln/>
        </p:spPr>
        <p:txBody>
          <a:bodyPr wrap="square" lIns="0" tIns="0" rIns="0" bIns="0" rtlCol="0" anchor="ctr"/>
          <a:lstStyle/>
          <a:p>
            <a:pPr marL="0" indent="0">
              <a:buNone/>
            </a:pPr>
            <a:r>
              <a:rPr lang="en-US" sz="1800" b="1" dirty="0">
                <a:solidFill>
                  <a:srgbClr val="FFFFFF"/>
                </a:solidFill>
                <a:latin typeface="Georgia" pitchFamily="34" charset="0"/>
                <a:ea typeface="Georgia" pitchFamily="34" charset="-122"/>
                <a:cs typeface="Georgia" pitchFamily="34" charset="-120"/>
              </a:rPr>
              <a:t>🏛  Dünyanın En Büyük Troya Koleksiyonu</a:t>
            </a:r>
            <a:endParaRPr lang="en-US" sz="1800" dirty="0"/>
          </a:p>
        </p:txBody>
      </p:sp>
      <p:sp>
        <p:nvSpPr>
          <p:cNvPr id="8" name="Shape 6"/>
          <p:cNvSpPr/>
          <p:nvPr/>
        </p:nvSpPr>
        <p:spPr>
          <a:xfrm>
            <a:off x="274320" y="987552"/>
            <a:ext cx="8595360" cy="347472"/>
          </a:xfrm>
          <a:prstGeom prst="rect">
            <a:avLst/>
          </a:prstGeom>
          <a:solidFill>
            <a:srgbClr val="2B4270"/>
          </a:solidFill>
          <a:ln w="12700">
            <a:solidFill>
              <a:srgbClr val="2B4270"/>
            </a:solidFill>
            <a:prstDash val="solid"/>
          </a:ln>
        </p:spPr>
        <p:txBody>
          <a:bodyPr/>
          <a:lstStyle/>
          <a:p>
            <a:endParaRPr lang="tr-TR"/>
          </a:p>
        </p:txBody>
      </p:sp>
      <p:sp>
        <p:nvSpPr>
          <p:cNvPr id="9" name="Text 7"/>
          <p:cNvSpPr/>
          <p:nvPr/>
        </p:nvSpPr>
        <p:spPr>
          <a:xfrm>
            <a:off x="438912" y="987552"/>
            <a:ext cx="2103120" cy="347472"/>
          </a:xfrm>
          <a:prstGeom prst="rect">
            <a:avLst/>
          </a:prstGeom>
          <a:noFill/>
          <a:ln/>
        </p:spPr>
        <p:txBody>
          <a:bodyPr wrap="square" lIns="0" tIns="0" rIns="0" bIns="0" rtlCol="0" anchor="ctr"/>
          <a:lstStyle/>
          <a:p>
            <a:pPr marL="0" indent="0">
              <a:buNone/>
            </a:pPr>
            <a:r>
              <a:rPr lang="en-US" sz="850" dirty="0">
                <a:solidFill>
                  <a:srgbClr val="F7F2E8"/>
                </a:solidFill>
                <a:latin typeface="Calibri" pitchFamily="34" charset="0"/>
                <a:ea typeface="Calibri" pitchFamily="34" charset="-122"/>
                <a:cs typeface="Calibri" pitchFamily="34" charset="-120"/>
              </a:rPr>
              <a:t>⭐ 4.7  10.258+ yorum</a:t>
            </a:r>
            <a:endParaRPr lang="en-US" sz="850" dirty="0"/>
          </a:p>
        </p:txBody>
      </p:sp>
      <p:sp>
        <p:nvSpPr>
          <p:cNvPr id="10" name="Text 8"/>
          <p:cNvSpPr/>
          <p:nvPr/>
        </p:nvSpPr>
        <p:spPr>
          <a:xfrm>
            <a:off x="2633472" y="987552"/>
            <a:ext cx="2103120" cy="347472"/>
          </a:xfrm>
          <a:prstGeom prst="rect">
            <a:avLst/>
          </a:prstGeom>
          <a:noFill/>
          <a:ln/>
        </p:spPr>
        <p:txBody>
          <a:bodyPr wrap="square" lIns="0" tIns="0" rIns="0" bIns="0" rtlCol="0" anchor="ctr"/>
          <a:lstStyle/>
          <a:p>
            <a:pPr marL="0" indent="0">
              <a:buNone/>
            </a:pPr>
            <a:r>
              <a:rPr lang="en-US" sz="850" dirty="0">
                <a:solidFill>
                  <a:srgbClr val="F7F2E8"/>
                </a:solidFill>
                <a:latin typeface="Calibri" pitchFamily="34" charset="0"/>
                <a:ea typeface="Calibri" pitchFamily="34" charset="-122"/>
                <a:cs typeface="Calibri" pitchFamily="34" charset="-120"/>
              </a:rPr>
              <a:t>⏰  08:30-17:30 (Hergün)</a:t>
            </a:r>
            <a:endParaRPr lang="en-US" sz="850" dirty="0"/>
          </a:p>
        </p:txBody>
      </p:sp>
      <p:sp>
        <p:nvSpPr>
          <p:cNvPr id="11" name="Text 9"/>
          <p:cNvSpPr/>
          <p:nvPr/>
        </p:nvSpPr>
        <p:spPr>
          <a:xfrm>
            <a:off x="4828032" y="987552"/>
            <a:ext cx="2103120" cy="347472"/>
          </a:xfrm>
          <a:prstGeom prst="rect">
            <a:avLst/>
          </a:prstGeom>
          <a:noFill/>
          <a:ln/>
        </p:spPr>
        <p:txBody>
          <a:bodyPr wrap="square" lIns="0" tIns="0" rIns="0" bIns="0" rtlCol="0" anchor="ctr"/>
          <a:lstStyle/>
          <a:p>
            <a:pPr marL="0" indent="0">
              <a:buNone/>
            </a:pPr>
            <a:r>
              <a:rPr lang="en-US" sz="850" dirty="0">
                <a:solidFill>
                  <a:srgbClr val="F7F2E8"/>
                </a:solidFill>
                <a:latin typeface="Calibri" pitchFamily="34" charset="0"/>
                <a:ea typeface="Calibri" pitchFamily="34" charset="-122"/>
                <a:cs typeface="Calibri" pitchFamily="34" charset="-120"/>
              </a:rPr>
              <a:t>🚗 Allia'dan  ~92 km  ·  ~75 dk</a:t>
            </a:r>
            <a:endParaRPr lang="en-US" sz="850" dirty="0"/>
          </a:p>
        </p:txBody>
      </p:sp>
      <p:sp>
        <p:nvSpPr>
          <p:cNvPr id="12" name="Text 10"/>
          <p:cNvSpPr/>
          <p:nvPr/>
        </p:nvSpPr>
        <p:spPr>
          <a:xfrm>
            <a:off x="7022592" y="987552"/>
            <a:ext cx="2103120" cy="347472"/>
          </a:xfrm>
          <a:prstGeom prst="rect">
            <a:avLst/>
          </a:prstGeom>
          <a:noFill/>
          <a:ln/>
        </p:spPr>
        <p:txBody>
          <a:bodyPr wrap="square" lIns="0" tIns="0" rIns="0" bIns="0" rtlCol="0" anchor="ctr"/>
          <a:lstStyle/>
          <a:p>
            <a:pPr marL="0" indent="0">
              <a:buNone/>
            </a:pPr>
            <a:r>
              <a:rPr lang="en-US" sz="850" dirty="0">
                <a:solidFill>
                  <a:srgbClr val="F7F2E8"/>
                </a:solidFill>
                <a:latin typeface="Calibri" pitchFamily="34" charset="0"/>
                <a:ea typeface="Calibri" pitchFamily="34" charset="-122"/>
                <a:cs typeface="Calibri" pitchFamily="34" charset="-120"/>
              </a:rPr>
              <a:t>📞  +90 286 217 67 40</a:t>
            </a:r>
            <a:endParaRPr lang="en-US" sz="850" dirty="0"/>
          </a:p>
        </p:txBody>
      </p:sp>
      <p:sp>
        <p:nvSpPr>
          <p:cNvPr id="13" name="Shape 11"/>
          <p:cNvSpPr/>
          <p:nvPr/>
        </p:nvSpPr>
        <p:spPr>
          <a:xfrm>
            <a:off x="274320" y="1426464"/>
            <a:ext cx="4114800" cy="3419856"/>
          </a:xfrm>
          <a:prstGeom prst="rect">
            <a:avLst/>
          </a:prstGeom>
          <a:solidFill>
            <a:srgbClr val="2B4270"/>
          </a:solidFill>
          <a:ln w="12700">
            <a:solidFill>
              <a:srgbClr val="2B4270"/>
            </a:solidFill>
            <a:prstDash val="solid"/>
          </a:ln>
          <a:effectLst>
            <a:outerShdw blurRad="127000" dist="38100" dir="8100000" algn="bl" rotWithShape="0">
              <a:srgbClr val="000000">
                <a:alpha val="10000"/>
              </a:srgbClr>
            </a:outerShdw>
          </a:effectLst>
        </p:spPr>
        <p:txBody>
          <a:bodyPr/>
          <a:lstStyle/>
          <a:p>
            <a:endParaRPr lang="tr-TR"/>
          </a:p>
        </p:txBody>
      </p:sp>
      <p:sp>
        <p:nvSpPr>
          <p:cNvPr id="14" name="Shape 12"/>
          <p:cNvSpPr/>
          <p:nvPr/>
        </p:nvSpPr>
        <p:spPr>
          <a:xfrm>
            <a:off x="274320" y="1426464"/>
            <a:ext cx="91440" cy="3419856"/>
          </a:xfrm>
          <a:prstGeom prst="rect">
            <a:avLst/>
          </a:prstGeom>
          <a:solidFill>
            <a:srgbClr val="C9A84C"/>
          </a:solidFill>
          <a:ln w="12700">
            <a:solidFill>
              <a:srgbClr val="C9A84C"/>
            </a:solidFill>
            <a:prstDash val="solid"/>
          </a:ln>
        </p:spPr>
        <p:txBody>
          <a:bodyPr/>
          <a:lstStyle/>
          <a:p>
            <a:endParaRPr lang="tr-TR"/>
          </a:p>
        </p:txBody>
      </p:sp>
      <p:sp>
        <p:nvSpPr>
          <p:cNvPr id="15" name="Text 13"/>
          <p:cNvSpPr/>
          <p:nvPr/>
        </p:nvSpPr>
        <p:spPr>
          <a:xfrm>
            <a:off x="457200" y="1490472"/>
            <a:ext cx="3822192" cy="274320"/>
          </a:xfrm>
          <a:prstGeom prst="rect">
            <a:avLst/>
          </a:prstGeom>
          <a:noFill/>
          <a:ln/>
        </p:spPr>
        <p:txBody>
          <a:bodyPr wrap="square" lIns="0" tIns="0" rIns="0" bIns="0" rtlCol="0" anchor="ctr"/>
          <a:lstStyle/>
          <a:p>
            <a:pPr marL="0" indent="0">
              <a:buNone/>
            </a:pPr>
            <a:r>
              <a:rPr lang="en-US" sz="1100" b="1" dirty="0">
                <a:solidFill>
                  <a:srgbClr val="C9A84C"/>
                </a:solidFill>
                <a:latin typeface="Calibri" pitchFamily="34" charset="0"/>
                <a:ea typeface="Calibri" pitchFamily="34" charset="-122"/>
                <a:cs typeface="Calibri" pitchFamily="34" charset="-120"/>
              </a:rPr>
              <a:t>🏛  Müze Hakkında</a:t>
            </a:r>
            <a:endParaRPr lang="en-US" sz="1100" dirty="0"/>
          </a:p>
        </p:txBody>
      </p:sp>
      <p:sp>
        <p:nvSpPr>
          <p:cNvPr id="16" name="Shape 14"/>
          <p:cNvSpPr/>
          <p:nvPr/>
        </p:nvSpPr>
        <p:spPr>
          <a:xfrm>
            <a:off x="457200" y="1874520"/>
            <a:ext cx="118872" cy="118872"/>
          </a:xfrm>
          <a:prstGeom prst="ellipse">
            <a:avLst/>
          </a:prstGeom>
          <a:solidFill>
            <a:srgbClr val="C9A84C"/>
          </a:solidFill>
          <a:ln w="12700">
            <a:solidFill>
              <a:srgbClr val="C9A84C"/>
            </a:solidFill>
            <a:prstDash val="solid"/>
          </a:ln>
        </p:spPr>
        <p:txBody>
          <a:bodyPr/>
          <a:lstStyle/>
          <a:p>
            <a:endParaRPr lang="tr-TR"/>
          </a:p>
        </p:txBody>
      </p:sp>
      <p:sp>
        <p:nvSpPr>
          <p:cNvPr id="17" name="Text 15"/>
          <p:cNvSpPr/>
          <p:nvPr/>
        </p:nvSpPr>
        <p:spPr>
          <a:xfrm>
            <a:off x="640080" y="1847088"/>
            <a:ext cx="3621024" cy="347472"/>
          </a:xfrm>
          <a:prstGeom prst="rect">
            <a:avLst/>
          </a:prstGeom>
          <a:noFill/>
          <a:ln/>
        </p:spPr>
        <p:txBody>
          <a:bodyPr wrap="square" lIns="0" tIns="0" rIns="0" bIns="0" rtlCol="0" anchor="ctr"/>
          <a:lstStyle/>
          <a:p>
            <a:pPr marL="0" indent="0">
              <a:buNone/>
            </a:pPr>
            <a:r>
              <a:rPr lang="en-US" sz="850" dirty="0">
                <a:solidFill>
                  <a:srgbClr val="F7F2E8"/>
                </a:solidFill>
                <a:latin typeface="Calibri" pitchFamily="34" charset="0"/>
                <a:ea typeface="Calibri" pitchFamily="34" charset="-122"/>
                <a:cs typeface="Calibri" pitchFamily="34" charset="-120"/>
              </a:rPr>
              <a:t>2018 yılında açılan modern mimari şaheser — 7 katlı rampalar</a:t>
            </a:r>
            <a:endParaRPr lang="en-US" sz="850" dirty="0"/>
          </a:p>
        </p:txBody>
      </p:sp>
      <p:sp>
        <p:nvSpPr>
          <p:cNvPr id="18" name="Shape 16"/>
          <p:cNvSpPr/>
          <p:nvPr/>
        </p:nvSpPr>
        <p:spPr>
          <a:xfrm>
            <a:off x="457200" y="2258568"/>
            <a:ext cx="118872" cy="118872"/>
          </a:xfrm>
          <a:prstGeom prst="ellipse">
            <a:avLst/>
          </a:prstGeom>
          <a:solidFill>
            <a:srgbClr val="C9A84C"/>
          </a:solidFill>
          <a:ln w="12700">
            <a:solidFill>
              <a:srgbClr val="C9A84C"/>
            </a:solidFill>
            <a:prstDash val="solid"/>
          </a:ln>
        </p:spPr>
        <p:txBody>
          <a:bodyPr/>
          <a:lstStyle/>
          <a:p>
            <a:endParaRPr lang="tr-TR"/>
          </a:p>
        </p:txBody>
      </p:sp>
      <p:sp>
        <p:nvSpPr>
          <p:cNvPr id="19" name="Text 17"/>
          <p:cNvSpPr/>
          <p:nvPr/>
        </p:nvSpPr>
        <p:spPr>
          <a:xfrm>
            <a:off x="640080" y="2231136"/>
            <a:ext cx="3621024" cy="347472"/>
          </a:xfrm>
          <a:prstGeom prst="rect">
            <a:avLst/>
          </a:prstGeom>
          <a:noFill/>
          <a:ln/>
        </p:spPr>
        <p:txBody>
          <a:bodyPr wrap="square" lIns="0" tIns="0" rIns="0" bIns="0" rtlCol="0" anchor="ctr"/>
          <a:lstStyle/>
          <a:p>
            <a:pPr marL="0" indent="0">
              <a:buNone/>
            </a:pPr>
            <a:r>
              <a:rPr lang="en-US" sz="850" dirty="0">
                <a:solidFill>
                  <a:srgbClr val="F7F2E8"/>
                </a:solidFill>
                <a:latin typeface="Calibri" pitchFamily="34" charset="0"/>
                <a:ea typeface="Calibri" pitchFamily="34" charset="-122"/>
                <a:cs typeface="Calibri" pitchFamily="34" charset="-120"/>
              </a:rPr>
              <a:t>Bronz Çağı'ndan Roma dönemine kadar 3.000+ eser sergileniyor</a:t>
            </a:r>
            <a:endParaRPr lang="en-US" sz="850" dirty="0"/>
          </a:p>
        </p:txBody>
      </p:sp>
      <p:sp>
        <p:nvSpPr>
          <p:cNvPr id="20" name="Shape 18"/>
          <p:cNvSpPr/>
          <p:nvPr/>
        </p:nvSpPr>
        <p:spPr>
          <a:xfrm>
            <a:off x="457200" y="2642616"/>
            <a:ext cx="118872" cy="118872"/>
          </a:xfrm>
          <a:prstGeom prst="ellipse">
            <a:avLst/>
          </a:prstGeom>
          <a:solidFill>
            <a:srgbClr val="C9A84C"/>
          </a:solidFill>
          <a:ln w="12700">
            <a:solidFill>
              <a:srgbClr val="C9A84C"/>
            </a:solidFill>
            <a:prstDash val="solid"/>
          </a:ln>
        </p:spPr>
        <p:txBody>
          <a:bodyPr/>
          <a:lstStyle/>
          <a:p>
            <a:endParaRPr lang="tr-TR"/>
          </a:p>
        </p:txBody>
      </p:sp>
      <p:sp>
        <p:nvSpPr>
          <p:cNvPr id="21" name="Text 19"/>
          <p:cNvSpPr/>
          <p:nvPr/>
        </p:nvSpPr>
        <p:spPr>
          <a:xfrm>
            <a:off x="640080" y="2615184"/>
            <a:ext cx="3621024" cy="347472"/>
          </a:xfrm>
          <a:prstGeom prst="rect">
            <a:avLst/>
          </a:prstGeom>
          <a:noFill/>
          <a:ln/>
        </p:spPr>
        <p:txBody>
          <a:bodyPr wrap="square" lIns="0" tIns="0" rIns="0" bIns="0" rtlCol="0" anchor="ctr"/>
          <a:lstStyle/>
          <a:p>
            <a:pPr marL="0" indent="0">
              <a:buNone/>
            </a:pPr>
            <a:r>
              <a:rPr lang="en-US" sz="850" dirty="0">
                <a:solidFill>
                  <a:srgbClr val="F7F2E8"/>
                </a:solidFill>
                <a:latin typeface="Calibri" pitchFamily="34" charset="0"/>
                <a:ea typeface="Calibri" pitchFamily="34" charset="-122"/>
                <a:cs typeface="Calibri" pitchFamily="34" charset="-120"/>
              </a:rPr>
              <a:t>Troya savaşına ait silahlar, takılar, seramikler ve heykeller</a:t>
            </a:r>
            <a:endParaRPr lang="en-US" sz="850" dirty="0"/>
          </a:p>
        </p:txBody>
      </p:sp>
      <p:sp>
        <p:nvSpPr>
          <p:cNvPr id="22" name="Shape 20"/>
          <p:cNvSpPr/>
          <p:nvPr/>
        </p:nvSpPr>
        <p:spPr>
          <a:xfrm>
            <a:off x="457200" y="3026664"/>
            <a:ext cx="118872" cy="118872"/>
          </a:xfrm>
          <a:prstGeom prst="ellipse">
            <a:avLst/>
          </a:prstGeom>
          <a:solidFill>
            <a:srgbClr val="C9A84C"/>
          </a:solidFill>
          <a:ln w="12700">
            <a:solidFill>
              <a:srgbClr val="C9A84C"/>
            </a:solidFill>
            <a:prstDash val="solid"/>
          </a:ln>
        </p:spPr>
        <p:txBody>
          <a:bodyPr/>
          <a:lstStyle/>
          <a:p>
            <a:endParaRPr lang="tr-TR"/>
          </a:p>
        </p:txBody>
      </p:sp>
      <p:sp>
        <p:nvSpPr>
          <p:cNvPr id="23" name="Text 21"/>
          <p:cNvSpPr/>
          <p:nvPr/>
        </p:nvSpPr>
        <p:spPr>
          <a:xfrm>
            <a:off x="640080" y="2999232"/>
            <a:ext cx="3621024" cy="347472"/>
          </a:xfrm>
          <a:prstGeom prst="rect">
            <a:avLst/>
          </a:prstGeom>
          <a:noFill/>
          <a:ln/>
        </p:spPr>
        <p:txBody>
          <a:bodyPr wrap="square" lIns="0" tIns="0" rIns="0" bIns="0" rtlCol="0" anchor="ctr"/>
          <a:lstStyle/>
          <a:p>
            <a:pPr marL="0" indent="0">
              <a:buNone/>
            </a:pPr>
            <a:r>
              <a:rPr lang="en-US" sz="850" dirty="0">
                <a:solidFill>
                  <a:srgbClr val="F7F2E8"/>
                </a:solidFill>
                <a:latin typeface="Calibri" pitchFamily="34" charset="0"/>
                <a:ea typeface="Calibri" pitchFamily="34" charset="-122"/>
                <a:cs typeface="Calibri" pitchFamily="34" charset="-120"/>
              </a:rPr>
              <a:t>Schliemann'ın kazı günlükleri ve orijinal buluntular</a:t>
            </a:r>
            <a:endParaRPr lang="en-US" sz="850" dirty="0"/>
          </a:p>
        </p:txBody>
      </p:sp>
      <p:sp>
        <p:nvSpPr>
          <p:cNvPr id="24" name="Shape 22"/>
          <p:cNvSpPr/>
          <p:nvPr/>
        </p:nvSpPr>
        <p:spPr>
          <a:xfrm>
            <a:off x="457200" y="3410712"/>
            <a:ext cx="118872" cy="118872"/>
          </a:xfrm>
          <a:prstGeom prst="ellipse">
            <a:avLst/>
          </a:prstGeom>
          <a:solidFill>
            <a:srgbClr val="C9A84C"/>
          </a:solidFill>
          <a:ln w="12700">
            <a:solidFill>
              <a:srgbClr val="C9A84C"/>
            </a:solidFill>
            <a:prstDash val="solid"/>
          </a:ln>
        </p:spPr>
        <p:txBody>
          <a:bodyPr/>
          <a:lstStyle/>
          <a:p>
            <a:endParaRPr lang="tr-TR"/>
          </a:p>
        </p:txBody>
      </p:sp>
      <p:sp>
        <p:nvSpPr>
          <p:cNvPr id="25" name="Text 23"/>
          <p:cNvSpPr/>
          <p:nvPr/>
        </p:nvSpPr>
        <p:spPr>
          <a:xfrm>
            <a:off x="640080" y="3383280"/>
            <a:ext cx="3621024" cy="347472"/>
          </a:xfrm>
          <a:prstGeom prst="rect">
            <a:avLst/>
          </a:prstGeom>
          <a:noFill/>
          <a:ln/>
        </p:spPr>
        <p:txBody>
          <a:bodyPr wrap="square" lIns="0" tIns="0" rIns="0" bIns="0" rtlCol="0" anchor="ctr"/>
          <a:lstStyle/>
          <a:p>
            <a:pPr marL="0" indent="0">
              <a:buNone/>
            </a:pPr>
            <a:r>
              <a:rPr lang="en-US" sz="850" dirty="0">
                <a:solidFill>
                  <a:srgbClr val="F7F2E8"/>
                </a:solidFill>
                <a:latin typeface="Calibri" pitchFamily="34" charset="0"/>
                <a:ea typeface="Calibri" pitchFamily="34" charset="-122"/>
                <a:cs typeface="Calibri" pitchFamily="34" charset="-120"/>
              </a:rPr>
              <a:t>İnteraktif dijital sergi — çocuklar için İliad animasyonu</a:t>
            </a:r>
            <a:endParaRPr lang="en-US" sz="850" dirty="0"/>
          </a:p>
        </p:txBody>
      </p:sp>
      <p:sp>
        <p:nvSpPr>
          <p:cNvPr id="26" name="Shape 24"/>
          <p:cNvSpPr/>
          <p:nvPr/>
        </p:nvSpPr>
        <p:spPr>
          <a:xfrm>
            <a:off x="457200" y="3794760"/>
            <a:ext cx="118872" cy="118872"/>
          </a:xfrm>
          <a:prstGeom prst="ellipse">
            <a:avLst/>
          </a:prstGeom>
          <a:solidFill>
            <a:srgbClr val="C9A84C"/>
          </a:solidFill>
          <a:ln w="12700">
            <a:solidFill>
              <a:srgbClr val="C9A84C"/>
            </a:solidFill>
            <a:prstDash val="solid"/>
          </a:ln>
        </p:spPr>
        <p:txBody>
          <a:bodyPr/>
          <a:lstStyle/>
          <a:p>
            <a:endParaRPr lang="tr-TR"/>
          </a:p>
        </p:txBody>
      </p:sp>
      <p:sp>
        <p:nvSpPr>
          <p:cNvPr id="27" name="Text 25"/>
          <p:cNvSpPr/>
          <p:nvPr/>
        </p:nvSpPr>
        <p:spPr>
          <a:xfrm>
            <a:off x="640080" y="3767328"/>
            <a:ext cx="3621024" cy="347472"/>
          </a:xfrm>
          <a:prstGeom prst="rect">
            <a:avLst/>
          </a:prstGeom>
          <a:noFill/>
          <a:ln/>
        </p:spPr>
        <p:txBody>
          <a:bodyPr wrap="square" lIns="0" tIns="0" rIns="0" bIns="0" rtlCol="0" anchor="ctr"/>
          <a:lstStyle/>
          <a:p>
            <a:pPr marL="0" indent="0">
              <a:buNone/>
            </a:pPr>
            <a:r>
              <a:rPr lang="en-US" sz="850" dirty="0">
                <a:solidFill>
                  <a:srgbClr val="F7F2E8"/>
                </a:solidFill>
                <a:latin typeface="Calibri" pitchFamily="34" charset="0"/>
                <a:ea typeface="Calibri" pitchFamily="34" charset="-122"/>
                <a:cs typeface="Calibri" pitchFamily="34" charset="-120"/>
              </a:rPr>
              <a:t>Çanakkale Boğazı manzaralı teras — müze üstü panorama</a:t>
            </a:r>
            <a:endParaRPr lang="en-US" sz="850" dirty="0"/>
          </a:p>
        </p:txBody>
      </p:sp>
      <p:sp>
        <p:nvSpPr>
          <p:cNvPr id="28" name="Shape 26"/>
          <p:cNvSpPr/>
          <p:nvPr/>
        </p:nvSpPr>
        <p:spPr>
          <a:xfrm>
            <a:off x="457200" y="4178808"/>
            <a:ext cx="118872" cy="118872"/>
          </a:xfrm>
          <a:prstGeom prst="ellipse">
            <a:avLst/>
          </a:prstGeom>
          <a:solidFill>
            <a:srgbClr val="C9A84C"/>
          </a:solidFill>
          <a:ln w="12700">
            <a:solidFill>
              <a:srgbClr val="C9A84C"/>
            </a:solidFill>
            <a:prstDash val="solid"/>
          </a:ln>
        </p:spPr>
        <p:txBody>
          <a:bodyPr/>
          <a:lstStyle/>
          <a:p>
            <a:endParaRPr lang="tr-TR"/>
          </a:p>
        </p:txBody>
      </p:sp>
      <p:sp>
        <p:nvSpPr>
          <p:cNvPr id="29" name="Text 27"/>
          <p:cNvSpPr/>
          <p:nvPr/>
        </p:nvSpPr>
        <p:spPr>
          <a:xfrm>
            <a:off x="640080" y="4151376"/>
            <a:ext cx="3621024" cy="347472"/>
          </a:xfrm>
          <a:prstGeom prst="rect">
            <a:avLst/>
          </a:prstGeom>
          <a:noFill/>
          <a:ln/>
        </p:spPr>
        <p:txBody>
          <a:bodyPr wrap="square" lIns="0" tIns="0" rIns="0" bIns="0" rtlCol="0" anchor="ctr"/>
          <a:lstStyle/>
          <a:p>
            <a:pPr marL="0" indent="0">
              <a:buNone/>
            </a:pPr>
            <a:r>
              <a:rPr lang="en-US" sz="850" dirty="0">
                <a:solidFill>
                  <a:srgbClr val="F7F2E8"/>
                </a:solidFill>
                <a:latin typeface="Calibri" pitchFamily="34" charset="0"/>
                <a:ea typeface="Calibri" pitchFamily="34" charset="-122"/>
                <a:cs typeface="Calibri" pitchFamily="34" charset="-120"/>
              </a:rPr>
              <a:t>Türkçe &amp; İngilizce rehber · Müze kartı kabul edilir</a:t>
            </a:r>
            <a:endParaRPr lang="en-US" sz="850" dirty="0"/>
          </a:p>
        </p:txBody>
      </p:sp>
      <p:sp>
        <p:nvSpPr>
          <p:cNvPr id="30" name="Shape 28"/>
          <p:cNvSpPr/>
          <p:nvPr/>
        </p:nvSpPr>
        <p:spPr>
          <a:xfrm>
            <a:off x="4617720" y="1426464"/>
            <a:ext cx="4206240" cy="1207008"/>
          </a:xfrm>
          <a:prstGeom prst="rect">
            <a:avLst/>
          </a:prstGeom>
          <a:solidFill>
            <a:srgbClr val="FFFFFF"/>
          </a:solidFill>
          <a:ln w="12700">
            <a:solidFill>
              <a:srgbClr val="4A7FA5"/>
            </a:solidFill>
            <a:prstDash val="solid"/>
          </a:ln>
          <a:effectLst>
            <a:outerShdw blurRad="127000" dist="38100" dir="8100000" algn="bl" rotWithShape="0">
              <a:srgbClr val="000000">
                <a:alpha val="10000"/>
              </a:srgbClr>
            </a:outerShdw>
          </a:effectLst>
        </p:spPr>
        <p:txBody>
          <a:bodyPr/>
          <a:lstStyle/>
          <a:p>
            <a:endParaRPr lang="tr-TR"/>
          </a:p>
        </p:txBody>
      </p:sp>
      <p:sp>
        <p:nvSpPr>
          <p:cNvPr id="31" name="Shape 29"/>
          <p:cNvSpPr/>
          <p:nvPr/>
        </p:nvSpPr>
        <p:spPr>
          <a:xfrm>
            <a:off x="4617720" y="1426464"/>
            <a:ext cx="4206240" cy="64008"/>
          </a:xfrm>
          <a:prstGeom prst="rect">
            <a:avLst/>
          </a:prstGeom>
          <a:solidFill>
            <a:srgbClr val="4A7FA5"/>
          </a:solidFill>
          <a:ln w="12700">
            <a:solidFill>
              <a:srgbClr val="4A7FA5"/>
            </a:solidFill>
            <a:prstDash val="solid"/>
          </a:ln>
        </p:spPr>
        <p:txBody>
          <a:bodyPr/>
          <a:lstStyle/>
          <a:p>
            <a:endParaRPr lang="tr-TR"/>
          </a:p>
        </p:txBody>
      </p:sp>
      <p:sp>
        <p:nvSpPr>
          <p:cNvPr id="32" name="Text 30"/>
          <p:cNvSpPr/>
          <p:nvPr/>
        </p:nvSpPr>
        <p:spPr>
          <a:xfrm>
            <a:off x="4709160" y="1517904"/>
            <a:ext cx="4023360" cy="256032"/>
          </a:xfrm>
          <a:prstGeom prst="rect">
            <a:avLst/>
          </a:prstGeom>
          <a:noFill/>
          <a:ln/>
        </p:spPr>
        <p:txBody>
          <a:bodyPr wrap="square" lIns="0" tIns="0" rIns="0" bIns="0" rtlCol="0" anchor="ctr"/>
          <a:lstStyle/>
          <a:p>
            <a:pPr marL="0" indent="0">
              <a:buNone/>
            </a:pPr>
            <a:r>
              <a:rPr lang="en-US" sz="1100" b="1" dirty="0">
                <a:solidFill>
                  <a:srgbClr val="1A2A4A"/>
                </a:solidFill>
                <a:latin typeface="Calibri" pitchFamily="34" charset="0"/>
                <a:ea typeface="Calibri" pitchFamily="34" charset="-122"/>
                <a:cs typeface="Calibri" pitchFamily="34" charset="-120"/>
              </a:rPr>
              <a:t>🎯  Yapılacaklar</a:t>
            </a:r>
            <a:endParaRPr lang="en-US" sz="1100" dirty="0"/>
          </a:p>
        </p:txBody>
      </p:sp>
      <p:sp>
        <p:nvSpPr>
          <p:cNvPr id="33" name="Shape 31"/>
          <p:cNvSpPr/>
          <p:nvPr/>
        </p:nvSpPr>
        <p:spPr>
          <a:xfrm>
            <a:off x="4709160" y="1847088"/>
            <a:ext cx="91440" cy="91440"/>
          </a:xfrm>
          <a:prstGeom prst="ellipse">
            <a:avLst/>
          </a:prstGeom>
          <a:solidFill>
            <a:srgbClr val="4A7FA5"/>
          </a:solidFill>
          <a:ln w="12700">
            <a:solidFill>
              <a:srgbClr val="4A7FA5"/>
            </a:solidFill>
            <a:prstDash val="solid"/>
          </a:ln>
        </p:spPr>
        <p:txBody>
          <a:bodyPr/>
          <a:lstStyle/>
          <a:p>
            <a:endParaRPr lang="tr-TR"/>
          </a:p>
        </p:txBody>
      </p:sp>
      <p:sp>
        <p:nvSpPr>
          <p:cNvPr id="34" name="Text 32"/>
          <p:cNvSpPr/>
          <p:nvPr/>
        </p:nvSpPr>
        <p:spPr>
          <a:xfrm>
            <a:off x="4837176" y="1828800"/>
            <a:ext cx="3895344" cy="146304"/>
          </a:xfrm>
          <a:prstGeom prst="rect">
            <a:avLst/>
          </a:prstGeom>
          <a:noFill/>
          <a:ln/>
        </p:spPr>
        <p:txBody>
          <a:bodyPr wrap="square" lIns="0" tIns="0" rIns="0" bIns="0" rtlCol="0" anchor="ctr"/>
          <a:lstStyle/>
          <a:p>
            <a:pPr marL="0" indent="0">
              <a:buNone/>
            </a:pPr>
            <a:r>
              <a:rPr lang="tr-TR" sz="800" dirty="0">
                <a:solidFill>
                  <a:srgbClr val="2C2C2C"/>
                </a:solidFill>
                <a:latin typeface="Calibri" pitchFamily="34" charset="0"/>
                <a:ea typeface="Calibri" pitchFamily="34" charset="-122"/>
                <a:cs typeface="Calibri" pitchFamily="34" charset="-120"/>
              </a:rPr>
              <a:t>5</a:t>
            </a:r>
            <a:r>
              <a:rPr lang="en-US" sz="800" dirty="0">
                <a:solidFill>
                  <a:srgbClr val="2C2C2C"/>
                </a:solidFill>
                <a:latin typeface="Calibri" pitchFamily="34" charset="0"/>
                <a:ea typeface="Calibri" pitchFamily="34" charset="-122"/>
                <a:cs typeface="Calibri" pitchFamily="34" charset="-120"/>
              </a:rPr>
              <a:t> katlı müzeyi rampalarla keşfetme</a:t>
            </a:r>
            <a:endParaRPr lang="en-US" sz="800" dirty="0"/>
          </a:p>
        </p:txBody>
      </p:sp>
      <p:sp>
        <p:nvSpPr>
          <p:cNvPr id="35" name="Shape 33"/>
          <p:cNvSpPr/>
          <p:nvPr/>
        </p:nvSpPr>
        <p:spPr>
          <a:xfrm>
            <a:off x="4709160" y="1993392"/>
            <a:ext cx="91440" cy="91440"/>
          </a:xfrm>
          <a:prstGeom prst="ellipse">
            <a:avLst/>
          </a:prstGeom>
          <a:solidFill>
            <a:srgbClr val="4A7FA5"/>
          </a:solidFill>
          <a:ln w="12700">
            <a:solidFill>
              <a:srgbClr val="4A7FA5"/>
            </a:solidFill>
            <a:prstDash val="solid"/>
          </a:ln>
        </p:spPr>
        <p:txBody>
          <a:bodyPr/>
          <a:lstStyle/>
          <a:p>
            <a:endParaRPr lang="tr-TR"/>
          </a:p>
        </p:txBody>
      </p:sp>
      <p:sp>
        <p:nvSpPr>
          <p:cNvPr id="36" name="Text 34"/>
          <p:cNvSpPr/>
          <p:nvPr/>
        </p:nvSpPr>
        <p:spPr>
          <a:xfrm>
            <a:off x="4837176" y="1975104"/>
            <a:ext cx="3895344" cy="146304"/>
          </a:xfrm>
          <a:prstGeom prst="rect">
            <a:avLst/>
          </a:prstGeom>
          <a:noFill/>
          <a:ln/>
        </p:spPr>
        <p:txBody>
          <a:bodyPr wrap="square" lIns="0" tIns="0" rIns="0" bIns="0" rtlCol="0" anchor="ctr"/>
          <a:lstStyle/>
          <a:p>
            <a:pPr marL="0" indent="0">
              <a:buNone/>
            </a:pPr>
            <a:r>
              <a:rPr lang="en-US" sz="800" dirty="0">
                <a:solidFill>
                  <a:srgbClr val="2C2C2C"/>
                </a:solidFill>
                <a:latin typeface="Calibri" pitchFamily="34" charset="0"/>
                <a:ea typeface="Calibri" pitchFamily="34" charset="-122"/>
                <a:cs typeface="Calibri" pitchFamily="34" charset="-120"/>
              </a:rPr>
              <a:t>Bronz Çağı silah ve takı koleksiyonu</a:t>
            </a:r>
            <a:endParaRPr lang="en-US" sz="800" dirty="0"/>
          </a:p>
        </p:txBody>
      </p:sp>
      <p:sp>
        <p:nvSpPr>
          <p:cNvPr id="37" name="Shape 35"/>
          <p:cNvSpPr/>
          <p:nvPr/>
        </p:nvSpPr>
        <p:spPr>
          <a:xfrm>
            <a:off x="4709160" y="2139696"/>
            <a:ext cx="91440" cy="91440"/>
          </a:xfrm>
          <a:prstGeom prst="ellipse">
            <a:avLst/>
          </a:prstGeom>
          <a:solidFill>
            <a:srgbClr val="4A7FA5"/>
          </a:solidFill>
          <a:ln w="12700">
            <a:solidFill>
              <a:srgbClr val="4A7FA5"/>
            </a:solidFill>
            <a:prstDash val="solid"/>
          </a:ln>
        </p:spPr>
        <p:txBody>
          <a:bodyPr/>
          <a:lstStyle/>
          <a:p>
            <a:endParaRPr lang="tr-TR"/>
          </a:p>
        </p:txBody>
      </p:sp>
      <p:sp>
        <p:nvSpPr>
          <p:cNvPr id="38" name="Text 36"/>
          <p:cNvSpPr/>
          <p:nvPr/>
        </p:nvSpPr>
        <p:spPr>
          <a:xfrm>
            <a:off x="4837176" y="2121408"/>
            <a:ext cx="3895344" cy="146304"/>
          </a:xfrm>
          <a:prstGeom prst="rect">
            <a:avLst/>
          </a:prstGeom>
          <a:noFill/>
          <a:ln/>
        </p:spPr>
        <p:txBody>
          <a:bodyPr wrap="square" lIns="0" tIns="0" rIns="0" bIns="0" rtlCol="0" anchor="ctr"/>
          <a:lstStyle/>
          <a:p>
            <a:pPr marL="0" indent="0">
              <a:buNone/>
            </a:pPr>
            <a:r>
              <a:rPr lang="en-US" sz="800" dirty="0">
                <a:solidFill>
                  <a:srgbClr val="2C2C2C"/>
                </a:solidFill>
                <a:latin typeface="Calibri" pitchFamily="34" charset="0"/>
                <a:ea typeface="Calibri" pitchFamily="34" charset="-122"/>
                <a:cs typeface="Calibri" pitchFamily="34" charset="-120"/>
              </a:rPr>
              <a:t>Troya'nın farklı dönemlerini öğrenme</a:t>
            </a:r>
            <a:endParaRPr lang="en-US" sz="800" dirty="0"/>
          </a:p>
        </p:txBody>
      </p:sp>
      <p:sp>
        <p:nvSpPr>
          <p:cNvPr id="39" name="Shape 37"/>
          <p:cNvSpPr/>
          <p:nvPr/>
        </p:nvSpPr>
        <p:spPr>
          <a:xfrm>
            <a:off x="4709160" y="2286000"/>
            <a:ext cx="91440" cy="91440"/>
          </a:xfrm>
          <a:prstGeom prst="ellipse">
            <a:avLst/>
          </a:prstGeom>
          <a:solidFill>
            <a:srgbClr val="4A7FA5"/>
          </a:solidFill>
          <a:ln w="12700">
            <a:solidFill>
              <a:srgbClr val="4A7FA5"/>
            </a:solidFill>
            <a:prstDash val="solid"/>
          </a:ln>
        </p:spPr>
        <p:txBody>
          <a:bodyPr/>
          <a:lstStyle/>
          <a:p>
            <a:endParaRPr lang="tr-TR"/>
          </a:p>
        </p:txBody>
      </p:sp>
      <p:sp>
        <p:nvSpPr>
          <p:cNvPr id="40" name="Text 38"/>
          <p:cNvSpPr/>
          <p:nvPr/>
        </p:nvSpPr>
        <p:spPr>
          <a:xfrm>
            <a:off x="4837176" y="2267712"/>
            <a:ext cx="3895344" cy="146304"/>
          </a:xfrm>
          <a:prstGeom prst="rect">
            <a:avLst/>
          </a:prstGeom>
          <a:noFill/>
          <a:ln/>
        </p:spPr>
        <p:txBody>
          <a:bodyPr wrap="square" lIns="0" tIns="0" rIns="0" bIns="0" rtlCol="0" anchor="ctr"/>
          <a:lstStyle/>
          <a:p>
            <a:pPr marL="0" indent="0">
              <a:buNone/>
            </a:pPr>
            <a:r>
              <a:rPr lang="en-US" sz="800" dirty="0">
                <a:solidFill>
                  <a:srgbClr val="2C2C2C"/>
                </a:solidFill>
                <a:latin typeface="Calibri" pitchFamily="34" charset="0"/>
                <a:ea typeface="Calibri" pitchFamily="34" charset="-122"/>
                <a:cs typeface="Calibri" pitchFamily="34" charset="-120"/>
              </a:rPr>
              <a:t>Schliemann buluntularını inceleme</a:t>
            </a:r>
            <a:endParaRPr lang="en-US" sz="800" dirty="0"/>
          </a:p>
        </p:txBody>
      </p:sp>
      <p:sp>
        <p:nvSpPr>
          <p:cNvPr id="41" name="Shape 39"/>
          <p:cNvSpPr/>
          <p:nvPr/>
        </p:nvSpPr>
        <p:spPr>
          <a:xfrm>
            <a:off x="4709160" y="2432304"/>
            <a:ext cx="91440" cy="91440"/>
          </a:xfrm>
          <a:prstGeom prst="ellipse">
            <a:avLst/>
          </a:prstGeom>
          <a:solidFill>
            <a:srgbClr val="4A7FA5"/>
          </a:solidFill>
          <a:ln w="12700">
            <a:solidFill>
              <a:srgbClr val="4A7FA5"/>
            </a:solidFill>
            <a:prstDash val="solid"/>
          </a:ln>
        </p:spPr>
        <p:txBody>
          <a:bodyPr/>
          <a:lstStyle/>
          <a:p>
            <a:endParaRPr lang="tr-TR"/>
          </a:p>
        </p:txBody>
      </p:sp>
      <p:sp>
        <p:nvSpPr>
          <p:cNvPr id="42" name="Text 40"/>
          <p:cNvSpPr/>
          <p:nvPr/>
        </p:nvSpPr>
        <p:spPr>
          <a:xfrm>
            <a:off x="4837176" y="2414016"/>
            <a:ext cx="3895344" cy="146304"/>
          </a:xfrm>
          <a:prstGeom prst="rect">
            <a:avLst/>
          </a:prstGeom>
          <a:noFill/>
          <a:ln/>
        </p:spPr>
        <p:txBody>
          <a:bodyPr wrap="square" lIns="0" tIns="0" rIns="0" bIns="0" rtlCol="0" anchor="ctr"/>
          <a:lstStyle/>
          <a:p>
            <a:pPr marL="0" indent="0">
              <a:buNone/>
            </a:pPr>
            <a:r>
              <a:rPr lang="en-US" sz="800" dirty="0">
                <a:solidFill>
                  <a:srgbClr val="2C2C2C"/>
                </a:solidFill>
                <a:latin typeface="Calibri" pitchFamily="34" charset="0"/>
                <a:ea typeface="Calibri" pitchFamily="34" charset="-122"/>
                <a:cs typeface="Calibri" pitchFamily="34" charset="-120"/>
              </a:rPr>
              <a:t>Çanakkale manzaralı terastan fotoğraf</a:t>
            </a:r>
            <a:endParaRPr lang="en-US" sz="800" dirty="0"/>
          </a:p>
        </p:txBody>
      </p:sp>
      <p:sp>
        <p:nvSpPr>
          <p:cNvPr id="43" name="Shape 41"/>
          <p:cNvSpPr/>
          <p:nvPr/>
        </p:nvSpPr>
        <p:spPr>
          <a:xfrm>
            <a:off x="4617720" y="2743200"/>
            <a:ext cx="4206240" cy="1207008"/>
          </a:xfrm>
          <a:prstGeom prst="rect">
            <a:avLst/>
          </a:prstGeom>
          <a:solidFill>
            <a:srgbClr val="FFFFFF"/>
          </a:solidFill>
          <a:ln w="12700">
            <a:solidFill>
              <a:srgbClr val="8B5E3C"/>
            </a:solidFill>
            <a:prstDash val="solid"/>
          </a:ln>
          <a:effectLst>
            <a:outerShdw blurRad="127000" dist="38100" dir="8100000" algn="bl" rotWithShape="0">
              <a:srgbClr val="000000">
                <a:alpha val="10000"/>
              </a:srgbClr>
            </a:outerShdw>
          </a:effectLst>
        </p:spPr>
        <p:txBody>
          <a:bodyPr/>
          <a:lstStyle/>
          <a:p>
            <a:endParaRPr lang="tr-TR"/>
          </a:p>
        </p:txBody>
      </p:sp>
      <p:sp>
        <p:nvSpPr>
          <p:cNvPr id="44" name="Shape 42"/>
          <p:cNvSpPr/>
          <p:nvPr/>
        </p:nvSpPr>
        <p:spPr>
          <a:xfrm>
            <a:off x="4617720" y="2743200"/>
            <a:ext cx="4206240" cy="64008"/>
          </a:xfrm>
          <a:prstGeom prst="rect">
            <a:avLst/>
          </a:prstGeom>
          <a:solidFill>
            <a:srgbClr val="8B5E3C"/>
          </a:solidFill>
          <a:ln w="12700">
            <a:solidFill>
              <a:srgbClr val="8B5E3C"/>
            </a:solidFill>
            <a:prstDash val="solid"/>
          </a:ln>
        </p:spPr>
        <p:txBody>
          <a:bodyPr/>
          <a:lstStyle/>
          <a:p>
            <a:endParaRPr lang="tr-TR"/>
          </a:p>
        </p:txBody>
      </p:sp>
      <p:sp>
        <p:nvSpPr>
          <p:cNvPr id="45" name="Text 43"/>
          <p:cNvSpPr/>
          <p:nvPr/>
        </p:nvSpPr>
        <p:spPr>
          <a:xfrm>
            <a:off x="4709160" y="2834640"/>
            <a:ext cx="4023360" cy="256032"/>
          </a:xfrm>
          <a:prstGeom prst="rect">
            <a:avLst/>
          </a:prstGeom>
          <a:noFill/>
          <a:ln/>
        </p:spPr>
        <p:txBody>
          <a:bodyPr wrap="square" lIns="0" tIns="0" rIns="0" bIns="0" rtlCol="0" anchor="ctr"/>
          <a:lstStyle/>
          <a:p>
            <a:pPr marL="0" indent="0">
              <a:buNone/>
            </a:pPr>
            <a:r>
              <a:rPr lang="en-US" sz="1100" b="1" dirty="0">
                <a:solidFill>
                  <a:srgbClr val="1A2A4A"/>
                </a:solidFill>
                <a:latin typeface="Calibri" pitchFamily="34" charset="0"/>
                <a:ea typeface="Calibri" pitchFamily="34" charset="-122"/>
                <a:cs typeface="Calibri" pitchFamily="34" charset="-120"/>
              </a:rPr>
              <a:t>🍽  Yöresel Lezzetler</a:t>
            </a:r>
            <a:endParaRPr lang="en-US" sz="1100" dirty="0"/>
          </a:p>
        </p:txBody>
      </p:sp>
      <p:sp>
        <p:nvSpPr>
          <p:cNvPr id="46" name="Shape 44"/>
          <p:cNvSpPr/>
          <p:nvPr/>
        </p:nvSpPr>
        <p:spPr>
          <a:xfrm>
            <a:off x="4709160" y="3163824"/>
            <a:ext cx="91440" cy="91440"/>
          </a:xfrm>
          <a:prstGeom prst="ellipse">
            <a:avLst/>
          </a:prstGeom>
          <a:solidFill>
            <a:srgbClr val="8B5E3C"/>
          </a:solidFill>
          <a:ln w="12700">
            <a:solidFill>
              <a:srgbClr val="8B5E3C"/>
            </a:solidFill>
            <a:prstDash val="solid"/>
          </a:ln>
        </p:spPr>
        <p:txBody>
          <a:bodyPr/>
          <a:lstStyle/>
          <a:p>
            <a:endParaRPr lang="tr-TR"/>
          </a:p>
        </p:txBody>
      </p:sp>
      <p:sp>
        <p:nvSpPr>
          <p:cNvPr id="47" name="Text 45"/>
          <p:cNvSpPr/>
          <p:nvPr/>
        </p:nvSpPr>
        <p:spPr>
          <a:xfrm>
            <a:off x="4837176" y="3145536"/>
            <a:ext cx="3895344" cy="146304"/>
          </a:xfrm>
          <a:prstGeom prst="rect">
            <a:avLst/>
          </a:prstGeom>
          <a:noFill/>
          <a:ln/>
        </p:spPr>
        <p:txBody>
          <a:bodyPr wrap="square" lIns="0" tIns="0" rIns="0" bIns="0" rtlCol="0" anchor="ctr"/>
          <a:lstStyle/>
          <a:p>
            <a:pPr marL="0" indent="0">
              <a:buNone/>
            </a:pPr>
            <a:r>
              <a:rPr lang="en-US" sz="800" dirty="0">
                <a:solidFill>
                  <a:srgbClr val="2C2C2C"/>
                </a:solidFill>
                <a:latin typeface="Calibri" pitchFamily="34" charset="0"/>
                <a:ea typeface="Calibri" pitchFamily="34" charset="-122"/>
                <a:cs typeface="Calibri" pitchFamily="34" charset="-120"/>
              </a:rPr>
              <a:t>Çanakkale peyniri ve kuru soğan salatası</a:t>
            </a:r>
            <a:endParaRPr lang="en-US" sz="800" dirty="0"/>
          </a:p>
        </p:txBody>
      </p:sp>
      <p:sp>
        <p:nvSpPr>
          <p:cNvPr id="48" name="Shape 46"/>
          <p:cNvSpPr/>
          <p:nvPr/>
        </p:nvSpPr>
        <p:spPr>
          <a:xfrm>
            <a:off x="4709160" y="3310128"/>
            <a:ext cx="91440" cy="91440"/>
          </a:xfrm>
          <a:prstGeom prst="ellipse">
            <a:avLst/>
          </a:prstGeom>
          <a:solidFill>
            <a:srgbClr val="8B5E3C"/>
          </a:solidFill>
          <a:ln w="12700">
            <a:solidFill>
              <a:srgbClr val="8B5E3C"/>
            </a:solidFill>
            <a:prstDash val="solid"/>
          </a:ln>
        </p:spPr>
        <p:txBody>
          <a:bodyPr/>
          <a:lstStyle/>
          <a:p>
            <a:endParaRPr lang="tr-TR"/>
          </a:p>
        </p:txBody>
      </p:sp>
      <p:sp>
        <p:nvSpPr>
          <p:cNvPr id="49" name="Text 47"/>
          <p:cNvSpPr/>
          <p:nvPr/>
        </p:nvSpPr>
        <p:spPr>
          <a:xfrm>
            <a:off x="4837176" y="3291840"/>
            <a:ext cx="3895344" cy="146304"/>
          </a:xfrm>
          <a:prstGeom prst="rect">
            <a:avLst/>
          </a:prstGeom>
          <a:noFill/>
          <a:ln/>
        </p:spPr>
        <p:txBody>
          <a:bodyPr wrap="square" lIns="0" tIns="0" rIns="0" bIns="0" rtlCol="0" anchor="ctr"/>
          <a:lstStyle/>
          <a:p>
            <a:pPr marL="0" indent="0">
              <a:buNone/>
            </a:pPr>
            <a:r>
              <a:rPr lang="en-US" sz="800" dirty="0">
                <a:solidFill>
                  <a:srgbClr val="2C2C2C"/>
                </a:solidFill>
                <a:latin typeface="Calibri" pitchFamily="34" charset="0"/>
                <a:ea typeface="Calibri" pitchFamily="34" charset="-122"/>
                <a:cs typeface="Calibri" pitchFamily="34" charset="-120"/>
              </a:rPr>
              <a:t>Eceabat veya Tevfikiye'de balık lokantaları</a:t>
            </a:r>
            <a:endParaRPr lang="en-US" sz="800" dirty="0"/>
          </a:p>
        </p:txBody>
      </p:sp>
      <p:sp>
        <p:nvSpPr>
          <p:cNvPr id="50" name="Shape 48"/>
          <p:cNvSpPr/>
          <p:nvPr/>
        </p:nvSpPr>
        <p:spPr>
          <a:xfrm>
            <a:off x="4709160" y="3456432"/>
            <a:ext cx="91440" cy="91440"/>
          </a:xfrm>
          <a:prstGeom prst="ellipse">
            <a:avLst/>
          </a:prstGeom>
          <a:solidFill>
            <a:srgbClr val="8B5E3C"/>
          </a:solidFill>
          <a:ln w="12700">
            <a:solidFill>
              <a:srgbClr val="8B5E3C"/>
            </a:solidFill>
            <a:prstDash val="solid"/>
          </a:ln>
        </p:spPr>
        <p:txBody>
          <a:bodyPr/>
          <a:lstStyle/>
          <a:p>
            <a:endParaRPr lang="tr-TR"/>
          </a:p>
        </p:txBody>
      </p:sp>
      <p:sp>
        <p:nvSpPr>
          <p:cNvPr id="51" name="Text 49"/>
          <p:cNvSpPr/>
          <p:nvPr/>
        </p:nvSpPr>
        <p:spPr>
          <a:xfrm>
            <a:off x="4837176" y="3438144"/>
            <a:ext cx="3895344" cy="146304"/>
          </a:xfrm>
          <a:prstGeom prst="rect">
            <a:avLst/>
          </a:prstGeom>
          <a:noFill/>
          <a:ln/>
        </p:spPr>
        <p:txBody>
          <a:bodyPr wrap="square" lIns="0" tIns="0" rIns="0" bIns="0" rtlCol="0" anchor="ctr"/>
          <a:lstStyle/>
          <a:p>
            <a:pPr marL="0" indent="0">
              <a:buNone/>
            </a:pPr>
            <a:r>
              <a:rPr lang="en-US" sz="800" dirty="0">
                <a:solidFill>
                  <a:srgbClr val="2C2C2C"/>
                </a:solidFill>
                <a:latin typeface="Calibri" pitchFamily="34" charset="0"/>
                <a:ea typeface="Calibri" pitchFamily="34" charset="-122"/>
                <a:cs typeface="Calibri" pitchFamily="34" charset="-120"/>
              </a:rPr>
              <a:t>Çanakkale ezine peynirli gözleme</a:t>
            </a:r>
            <a:endParaRPr lang="en-US" sz="800" dirty="0"/>
          </a:p>
        </p:txBody>
      </p:sp>
      <p:sp>
        <p:nvSpPr>
          <p:cNvPr id="52" name="Shape 50"/>
          <p:cNvSpPr/>
          <p:nvPr/>
        </p:nvSpPr>
        <p:spPr>
          <a:xfrm>
            <a:off x="4709160" y="3602736"/>
            <a:ext cx="91440" cy="91440"/>
          </a:xfrm>
          <a:prstGeom prst="ellipse">
            <a:avLst/>
          </a:prstGeom>
          <a:solidFill>
            <a:srgbClr val="8B5E3C"/>
          </a:solidFill>
          <a:ln w="12700">
            <a:solidFill>
              <a:srgbClr val="8B5E3C"/>
            </a:solidFill>
            <a:prstDash val="solid"/>
          </a:ln>
        </p:spPr>
        <p:txBody>
          <a:bodyPr/>
          <a:lstStyle/>
          <a:p>
            <a:endParaRPr lang="tr-TR"/>
          </a:p>
        </p:txBody>
      </p:sp>
      <p:sp>
        <p:nvSpPr>
          <p:cNvPr id="53" name="Text 51"/>
          <p:cNvSpPr/>
          <p:nvPr/>
        </p:nvSpPr>
        <p:spPr>
          <a:xfrm>
            <a:off x="4837176" y="3584448"/>
            <a:ext cx="3895344" cy="146304"/>
          </a:xfrm>
          <a:prstGeom prst="rect">
            <a:avLst/>
          </a:prstGeom>
          <a:noFill/>
          <a:ln/>
        </p:spPr>
        <p:txBody>
          <a:bodyPr wrap="square" lIns="0" tIns="0" rIns="0" bIns="0" rtlCol="0" anchor="ctr"/>
          <a:lstStyle/>
          <a:p>
            <a:pPr marL="0" indent="0">
              <a:buNone/>
            </a:pPr>
            <a:r>
              <a:rPr lang="en-US" sz="800" dirty="0">
                <a:solidFill>
                  <a:srgbClr val="2C2C2C"/>
                </a:solidFill>
                <a:latin typeface="Calibri" pitchFamily="34" charset="0"/>
                <a:ea typeface="Calibri" pitchFamily="34" charset="-122"/>
                <a:cs typeface="Calibri" pitchFamily="34" charset="-120"/>
              </a:rPr>
              <a:t>Zeytinyağlı Ege meze tabakları</a:t>
            </a:r>
            <a:endParaRPr lang="en-US" sz="800" dirty="0"/>
          </a:p>
        </p:txBody>
      </p:sp>
      <p:sp>
        <p:nvSpPr>
          <p:cNvPr id="54" name="Shape 52"/>
          <p:cNvSpPr/>
          <p:nvPr/>
        </p:nvSpPr>
        <p:spPr>
          <a:xfrm>
            <a:off x="4709160" y="3749040"/>
            <a:ext cx="91440" cy="91440"/>
          </a:xfrm>
          <a:prstGeom prst="ellipse">
            <a:avLst/>
          </a:prstGeom>
          <a:solidFill>
            <a:srgbClr val="8B5E3C"/>
          </a:solidFill>
          <a:ln w="12700">
            <a:solidFill>
              <a:srgbClr val="8B5E3C"/>
            </a:solidFill>
            <a:prstDash val="solid"/>
          </a:ln>
        </p:spPr>
        <p:txBody>
          <a:bodyPr/>
          <a:lstStyle/>
          <a:p>
            <a:endParaRPr lang="tr-TR"/>
          </a:p>
        </p:txBody>
      </p:sp>
      <p:sp>
        <p:nvSpPr>
          <p:cNvPr id="55" name="Text 53"/>
          <p:cNvSpPr/>
          <p:nvPr/>
        </p:nvSpPr>
        <p:spPr>
          <a:xfrm>
            <a:off x="4837176" y="3730752"/>
            <a:ext cx="3895344" cy="146304"/>
          </a:xfrm>
          <a:prstGeom prst="rect">
            <a:avLst/>
          </a:prstGeom>
          <a:noFill/>
          <a:ln/>
        </p:spPr>
        <p:txBody>
          <a:bodyPr wrap="square" lIns="0" tIns="0" rIns="0" bIns="0" rtlCol="0" anchor="ctr"/>
          <a:lstStyle/>
          <a:p>
            <a:pPr marL="0" indent="0">
              <a:buNone/>
            </a:pPr>
            <a:r>
              <a:rPr lang="en-US" sz="800" dirty="0">
                <a:solidFill>
                  <a:srgbClr val="2C2C2C"/>
                </a:solidFill>
                <a:latin typeface="Calibri" pitchFamily="34" charset="0"/>
                <a:ea typeface="Calibri" pitchFamily="34" charset="-122"/>
                <a:cs typeface="Calibri" pitchFamily="34" charset="-120"/>
              </a:rPr>
              <a:t>Çanakkale kavunu — meşhur yöresel lezzet</a:t>
            </a:r>
            <a:endParaRPr lang="en-US" sz="800" dirty="0"/>
          </a:p>
        </p:txBody>
      </p:sp>
      <p:sp>
        <p:nvSpPr>
          <p:cNvPr id="56" name="Shape 54"/>
          <p:cNvSpPr/>
          <p:nvPr/>
        </p:nvSpPr>
        <p:spPr>
          <a:xfrm>
            <a:off x="4617720" y="4059936"/>
            <a:ext cx="4206240" cy="768096"/>
          </a:xfrm>
          <a:prstGeom prst="rect">
            <a:avLst/>
          </a:prstGeom>
          <a:solidFill>
            <a:srgbClr val="FFFFFF"/>
          </a:solidFill>
          <a:ln w="12700">
            <a:solidFill>
              <a:srgbClr val="3D5A8A"/>
            </a:solidFill>
            <a:prstDash val="solid"/>
          </a:ln>
          <a:effectLst>
            <a:outerShdw blurRad="127000" dist="38100" dir="8100000" algn="bl" rotWithShape="0">
              <a:srgbClr val="000000">
                <a:alpha val="10000"/>
              </a:srgbClr>
            </a:outerShdw>
          </a:effectLst>
        </p:spPr>
        <p:txBody>
          <a:bodyPr/>
          <a:lstStyle/>
          <a:p>
            <a:endParaRPr lang="tr-TR"/>
          </a:p>
        </p:txBody>
      </p:sp>
      <p:sp>
        <p:nvSpPr>
          <p:cNvPr id="57" name="Shape 55"/>
          <p:cNvSpPr/>
          <p:nvPr/>
        </p:nvSpPr>
        <p:spPr>
          <a:xfrm>
            <a:off x="4617720" y="4059936"/>
            <a:ext cx="4206240" cy="64008"/>
          </a:xfrm>
          <a:prstGeom prst="rect">
            <a:avLst/>
          </a:prstGeom>
          <a:solidFill>
            <a:srgbClr val="3D5A8A"/>
          </a:solidFill>
          <a:ln w="12700">
            <a:solidFill>
              <a:srgbClr val="3D5A8A"/>
            </a:solidFill>
            <a:prstDash val="solid"/>
          </a:ln>
        </p:spPr>
        <p:txBody>
          <a:bodyPr/>
          <a:lstStyle/>
          <a:p>
            <a:endParaRPr lang="tr-TR"/>
          </a:p>
        </p:txBody>
      </p:sp>
      <p:sp>
        <p:nvSpPr>
          <p:cNvPr id="58" name="Text 56"/>
          <p:cNvSpPr/>
          <p:nvPr/>
        </p:nvSpPr>
        <p:spPr>
          <a:xfrm>
            <a:off x="4709160" y="4151376"/>
            <a:ext cx="4023360" cy="256032"/>
          </a:xfrm>
          <a:prstGeom prst="rect">
            <a:avLst/>
          </a:prstGeom>
          <a:noFill/>
          <a:ln/>
        </p:spPr>
        <p:txBody>
          <a:bodyPr wrap="square" lIns="0" tIns="0" rIns="0" bIns="0" rtlCol="0" anchor="ctr"/>
          <a:lstStyle/>
          <a:p>
            <a:pPr marL="0" indent="0">
              <a:buNone/>
            </a:pPr>
            <a:r>
              <a:rPr lang="en-US" sz="1100" b="1" dirty="0">
                <a:solidFill>
                  <a:srgbClr val="1A2A4A"/>
                </a:solidFill>
                <a:latin typeface="Calibri" pitchFamily="34" charset="0"/>
                <a:ea typeface="Calibri" pitchFamily="34" charset="-122"/>
                <a:cs typeface="Calibri" pitchFamily="34" charset="-120"/>
              </a:rPr>
              <a:t>💡  Pratik Bilgiler</a:t>
            </a:r>
            <a:endParaRPr lang="en-US" sz="1100" dirty="0"/>
          </a:p>
        </p:txBody>
      </p:sp>
      <p:sp>
        <p:nvSpPr>
          <p:cNvPr id="59" name="Shape 57"/>
          <p:cNvSpPr/>
          <p:nvPr/>
        </p:nvSpPr>
        <p:spPr>
          <a:xfrm>
            <a:off x="4709160" y="4480560"/>
            <a:ext cx="91440" cy="91440"/>
          </a:xfrm>
          <a:prstGeom prst="ellipse">
            <a:avLst/>
          </a:prstGeom>
          <a:solidFill>
            <a:srgbClr val="3D5A8A"/>
          </a:solidFill>
          <a:ln w="12700">
            <a:solidFill>
              <a:srgbClr val="3D5A8A"/>
            </a:solidFill>
            <a:prstDash val="solid"/>
          </a:ln>
        </p:spPr>
        <p:txBody>
          <a:bodyPr/>
          <a:lstStyle/>
          <a:p>
            <a:endParaRPr lang="tr-TR"/>
          </a:p>
        </p:txBody>
      </p:sp>
      <p:sp>
        <p:nvSpPr>
          <p:cNvPr id="60" name="Text 58"/>
          <p:cNvSpPr/>
          <p:nvPr/>
        </p:nvSpPr>
        <p:spPr>
          <a:xfrm>
            <a:off x="4837176" y="4462272"/>
            <a:ext cx="3895344" cy="146304"/>
          </a:xfrm>
          <a:prstGeom prst="rect">
            <a:avLst/>
          </a:prstGeom>
          <a:noFill/>
          <a:ln/>
        </p:spPr>
        <p:txBody>
          <a:bodyPr wrap="square" lIns="0" tIns="0" rIns="0" bIns="0" rtlCol="0" anchor="ctr"/>
          <a:lstStyle/>
          <a:p>
            <a:pPr marL="0" indent="0">
              <a:buNone/>
            </a:pPr>
            <a:r>
              <a:rPr lang="en-US" sz="800" dirty="0">
                <a:solidFill>
                  <a:srgbClr val="2C2C2C"/>
                </a:solidFill>
                <a:latin typeface="Calibri" pitchFamily="34" charset="0"/>
                <a:ea typeface="Calibri" pitchFamily="34" charset="-122"/>
                <a:cs typeface="Calibri" pitchFamily="34" charset="-120"/>
              </a:rPr>
              <a:t>Bilet: Troya Antik Kenti ile ortak (€27)</a:t>
            </a:r>
            <a:endParaRPr lang="en-US" sz="800" dirty="0"/>
          </a:p>
        </p:txBody>
      </p:sp>
      <p:sp>
        <p:nvSpPr>
          <p:cNvPr id="61" name="Shape 59"/>
          <p:cNvSpPr/>
          <p:nvPr/>
        </p:nvSpPr>
        <p:spPr>
          <a:xfrm>
            <a:off x="4709160" y="4626864"/>
            <a:ext cx="91440" cy="91440"/>
          </a:xfrm>
          <a:prstGeom prst="ellipse">
            <a:avLst/>
          </a:prstGeom>
          <a:solidFill>
            <a:srgbClr val="3D5A8A"/>
          </a:solidFill>
          <a:ln w="12700">
            <a:solidFill>
              <a:srgbClr val="3D5A8A"/>
            </a:solidFill>
            <a:prstDash val="solid"/>
          </a:ln>
        </p:spPr>
        <p:txBody>
          <a:bodyPr/>
          <a:lstStyle/>
          <a:p>
            <a:endParaRPr lang="tr-TR"/>
          </a:p>
        </p:txBody>
      </p:sp>
      <p:sp>
        <p:nvSpPr>
          <p:cNvPr id="62" name="Text 60"/>
          <p:cNvSpPr/>
          <p:nvPr/>
        </p:nvSpPr>
        <p:spPr>
          <a:xfrm>
            <a:off x="4837176" y="4608576"/>
            <a:ext cx="3895344" cy="146304"/>
          </a:xfrm>
          <a:prstGeom prst="rect">
            <a:avLst/>
          </a:prstGeom>
          <a:noFill/>
          <a:ln/>
        </p:spPr>
        <p:txBody>
          <a:bodyPr wrap="square" lIns="0" tIns="0" rIns="0" bIns="0" rtlCol="0" anchor="ctr"/>
          <a:lstStyle/>
          <a:p>
            <a:pPr marL="0" indent="0">
              <a:buNone/>
            </a:pPr>
            <a:r>
              <a:rPr lang="en-US" sz="800" dirty="0">
                <a:solidFill>
                  <a:srgbClr val="2C2C2C"/>
                </a:solidFill>
                <a:latin typeface="Calibri" pitchFamily="34" charset="0"/>
                <a:ea typeface="Calibri" pitchFamily="34" charset="-122"/>
                <a:cs typeface="Calibri" pitchFamily="34" charset="-120"/>
              </a:rPr>
              <a:t>Müzeden antik kente ~1.5 km / araç önerilir</a:t>
            </a:r>
            <a:endParaRPr lang="en-US" sz="800" dirty="0"/>
          </a:p>
        </p:txBody>
      </p:sp>
      <p:sp>
        <p:nvSpPr>
          <p:cNvPr id="63" name="Shape 61"/>
          <p:cNvSpPr/>
          <p:nvPr/>
        </p:nvSpPr>
        <p:spPr>
          <a:xfrm>
            <a:off x="0" y="4937760"/>
            <a:ext cx="9144000" cy="205740"/>
          </a:xfrm>
          <a:prstGeom prst="rect">
            <a:avLst/>
          </a:prstGeom>
          <a:solidFill>
            <a:srgbClr val="1A2A4A"/>
          </a:solidFill>
          <a:ln w="12700">
            <a:solidFill>
              <a:srgbClr val="1A2A4A"/>
            </a:solidFill>
            <a:prstDash val="solid"/>
          </a:ln>
        </p:spPr>
        <p:txBody>
          <a:bodyPr/>
          <a:lstStyle/>
          <a:p>
            <a:endParaRPr lang="tr-TR"/>
          </a:p>
        </p:txBody>
      </p:sp>
      <p:sp>
        <p:nvSpPr>
          <p:cNvPr id="64" name="Text 62"/>
          <p:cNvSpPr/>
          <p:nvPr/>
        </p:nvSpPr>
        <p:spPr>
          <a:xfrm>
            <a:off x="365760" y="4937760"/>
            <a:ext cx="8412480" cy="205740"/>
          </a:xfrm>
          <a:prstGeom prst="rect">
            <a:avLst/>
          </a:prstGeom>
          <a:noFill/>
          <a:ln/>
        </p:spPr>
        <p:txBody>
          <a:bodyPr wrap="square" lIns="0" tIns="0" rIns="0" bIns="0" rtlCol="0" anchor="ctr"/>
          <a:lstStyle/>
          <a:p>
            <a:pPr marL="0" indent="0">
              <a:buNone/>
            </a:pPr>
            <a:r>
              <a:rPr lang="en-US" sz="750" dirty="0">
                <a:solidFill>
                  <a:srgbClr val="E8C96A"/>
                </a:solidFill>
                <a:latin typeface="Calibri" pitchFamily="34" charset="0"/>
                <a:ea typeface="Calibri" pitchFamily="34" charset="-122"/>
                <a:cs typeface="Calibri" pitchFamily="34" charset="-120"/>
              </a:rPr>
              <a:t>Kazdağları Gezi Rehberi 2  ·  Allia Thermal çıkışlı  ·  Durak 1 / 4</a:t>
            </a:r>
            <a:endParaRPr lang="en-US" sz="7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AFAF6"/>
        </a:solidFill>
        <a:effectLst/>
      </p:bgPr>
    </p:bg>
    <p:spTree>
      <p:nvGrpSpPr>
        <p:cNvPr id="1" name=""/>
        <p:cNvGrpSpPr/>
        <p:nvPr/>
      </p:nvGrpSpPr>
      <p:grpSpPr>
        <a:xfrm>
          <a:off x="0" y="0"/>
          <a:ext cx="0" cy="0"/>
          <a:chOff x="0" y="0"/>
          <a:chExt cx="0" cy="0"/>
        </a:xfrm>
      </p:grpSpPr>
      <p:sp>
        <p:nvSpPr>
          <p:cNvPr id="2" name="Shape 0"/>
          <p:cNvSpPr/>
          <p:nvPr/>
        </p:nvSpPr>
        <p:spPr>
          <a:xfrm>
            <a:off x="0" y="0"/>
            <a:ext cx="9144000" cy="530352"/>
          </a:xfrm>
          <a:prstGeom prst="rect">
            <a:avLst/>
          </a:prstGeom>
          <a:solidFill>
            <a:srgbClr val="3D5A8A"/>
          </a:solidFill>
          <a:ln w="12700">
            <a:solidFill>
              <a:srgbClr val="3D5A8A"/>
            </a:solidFill>
            <a:prstDash val="solid"/>
          </a:ln>
        </p:spPr>
        <p:txBody>
          <a:bodyPr/>
          <a:lstStyle/>
          <a:p>
            <a:endParaRPr lang="tr-TR"/>
          </a:p>
        </p:txBody>
      </p:sp>
      <p:sp>
        <p:nvSpPr>
          <p:cNvPr id="3" name="Shape 1"/>
          <p:cNvSpPr/>
          <p:nvPr/>
        </p:nvSpPr>
        <p:spPr>
          <a:xfrm>
            <a:off x="0" y="0"/>
            <a:ext cx="201168" cy="530352"/>
          </a:xfrm>
          <a:prstGeom prst="rect">
            <a:avLst/>
          </a:prstGeom>
          <a:solidFill>
            <a:srgbClr val="C9A84C"/>
          </a:solidFill>
          <a:ln w="12700">
            <a:solidFill>
              <a:srgbClr val="C9A84C"/>
            </a:solidFill>
            <a:prstDash val="solid"/>
          </a:ln>
        </p:spPr>
        <p:txBody>
          <a:bodyPr/>
          <a:lstStyle/>
          <a:p>
            <a:endParaRPr lang="tr-TR"/>
          </a:p>
        </p:txBody>
      </p:sp>
      <p:sp>
        <p:nvSpPr>
          <p:cNvPr id="4" name="Shape 2"/>
          <p:cNvSpPr/>
          <p:nvPr/>
        </p:nvSpPr>
        <p:spPr>
          <a:xfrm>
            <a:off x="256032" y="73152"/>
            <a:ext cx="438912" cy="438912"/>
          </a:xfrm>
          <a:prstGeom prst="ellipse">
            <a:avLst/>
          </a:prstGeom>
          <a:solidFill>
            <a:srgbClr val="C9A84C"/>
          </a:solidFill>
          <a:ln w="12700">
            <a:solidFill>
              <a:srgbClr val="C9A84C"/>
            </a:solidFill>
            <a:prstDash val="solid"/>
          </a:ln>
        </p:spPr>
        <p:txBody>
          <a:bodyPr/>
          <a:lstStyle/>
          <a:p>
            <a:endParaRPr lang="tr-TR"/>
          </a:p>
        </p:txBody>
      </p:sp>
      <p:sp>
        <p:nvSpPr>
          <p:cNvPr id="5" name="Text 3"/>
          <p:cNvSpPr/>
          <p:nvPr/>
        </p:nvSpPr>
        <p:spPr>
          <a:xfrm>
            <a:off x="256032" y="73152"/>
            <a:ext cx="438912" cy="438912"/>
          </a:xfrm>
          <a:prstGeom prst="rect">
            <a:avLst/>
          </a:prstGeom>
          <a:noFill/>
          <a:ln/>
        </p:spPr>
        <p:txBody>
          <a:bodyPr wrap="square" lIns="0" tIns="0" rIns="0" bIns="0" rtlCol="0" anchor="ctr"/>
          <a:lstStyle/>
          <a:p>
            <a:pPr marL="0" indent="0" algn="ctr">
              <a:buNone/>
            </a:pPr>
            <a:r>
              <a:rPr lang="en-US" sz="1600" b="1" dirty="0">
                <a:solidFill>
                  <a:srgbClr val="3D5A8A"/>
                </a:solidFill>
                <a:latin typeface="Georgia" pitchFamily="34" charset="0"/>
                <a:ea typeface="Georgia" pitchFamily="34" charset="-122"/>
                <a:cs typeface="Georgia" pitchFamily="34" charset="-120"/>
              </a:rPr>
              <a:t>2</a:t>
            </a:r>
            <a:endParaRPr lang="en-US" sz="1600" dirty="0"/>
          </a:p>
        </p:txBody>
      </p:sp>
      <p:sp>
        <p:nvSpPr>
          <p:cNvPr id="6" name="Text 4"/>
          <p:cNvSpPr/>
          <p:nvPr/>
        </p:nvSpPr>
        <p:spPr>
          <a:xfrm>
            <a:off x="786384" y="54864"/>
            <a:ext cx="8046720" cy="228600"/>
          </a:xfrm>
          <a:prstGeom prst="rect">
            <a:avLst/>
          </a:prstGeom>
          <a:noFill/>
          <a:ln/>
        </p:spPr>
        <p:txBody>
          <a:bodyPr wrap="square" lIns="0" tIns="0" rIns="0" bIns="0" rtlCol="0" anchor="ctr"/>
          <a:lstStyle/>
          <a:p>
            <a:pPr marL="0" indent="0">
              <a:buNone/>
            </a:pPr>
            <a:r>
              <a:rPr lang="en-US" sz="850" b="1" kern="0" spc="300" dirty="0">
                <a:solidFill>
                  <a:srgbClr val="E8C96A"/>
                </a:solidFill>
                <a:latin typeface="Calibri" pitchFamily="34" charset="0"/>
                <a:ea typeface="Calibri" pitchFamily="34" charset="-122"/>
                <a:cs typeface="Calibri" pitchFamily="34" charset="-120"/>
              </a:rPr>
              <a:t>TROYA ANTİK KENTİ</a:t>
            </a:r>
            <a:endParaRPr lang="en-US" sz="850" dirty="0"/>
          </a:p>
        </p:txBody>
      </p:sp>
      <p:sp>
        <p:nvSpPr>
          <p:cNvPr id="7" name="Text 5"/>
          <p:cNvSpPr/>
          <p:nvPr/>
        </p:nvSpPr>
        <p:spPr>
          <a:xfrm>
            <a:off x="786384" y="274320"/>
            <a:ext cx="8046720" cy="274320"/>
          </a:xfrm>
          <a:prstGeom prst="rect">
            <a:avLst/>
          </a:prstGeom>
          <a:noFill/>
          <a:ln/>
        </p:spPr>
        <p:txBody>
          <a:bodyPr wrap="square" lIns="0" tIns="0" rIns="0" bIns="0" rtlCol="0" anchor="ctr"/>
          <a:lstStyle/>
          <a:p>
            <a:pPr marL="0" indent="0">
              <a:buNone/>
            </a:pPr>
            <a:r>
              <a:rPr lang="en-US" sz="1300" b="1" dirty="0">
                <a:solidFill>
                  <a:srgbClr val="FFFFFF"/>
                </a:solidFill>
                <a:latin typeface="Georgia" pitchFamily="34" charset="0"/>
                <a:ea typeface="Georgia" pitchFamily="34" charset="-122"/>
                <a:cs typeface="Georgia" pitchFamily="34" charset="-120"/>
              </a:rPr>
              <a:t>⚔️  İliad'ın Sahnesinde Adım Atmak</a:t>
            </a:r>
            <a:endParaRPr lang="en-US" sz="1300" dirty="0"/>
          </a:p>
        </p:txBody>
      </p:sp>
      <p:sp>
        <p:nvSpPr>
          <p:cNvPr id="8" name="Shape 6"/>
          <p:cNvSpPr/>
          <p:nvPr/>
        </p:nvSpPr>
        <p:spPr>
          <a:xfrm>
            <a:off x="274320" y="640080"/>
            <a:ext cx="8595360" cy="347472"/>
          </a:xfrm>
          <a:prstGeom prst="rect">
            <a:avLst/>
          </a:prstGeom>
          <a:solidFill>
            <a:srgbClr val="1A2A4A"/>
          </a:solidFill>
          <a:ln w="12700">
            <a:solidFill>
              <a:srgbClr val="1A2A4A"/>
            </a:solidFill>
            <a:prstDash val="solid"/>
          </a:ln>
        </p:spPr>
        <p:txBody>
          <a:bodyPr/>
          <a:lstStyle/>
          <a:p>
            <a:endParaRPr lang="tr-TR"/>
          </a:p>
        </p:txBody>
      </p:sp>
      <p:sp>
        <p:nvSpPr>
          <p:cNvPr id="9" name="Text 7"/>
          <p:cNvSpPr/>
          <p:nvPr/>
        </p:nvSpPr>
        <p:spPr>
          <a:xfrm>
            <a:off x="438912" y="640080"/>
            <a:ext cx="2103120" cy="347472"/>
          </a:xfrm>
          <a:prstGeom prst="rect">
            <a:avLst/>
          </a:prstGeom>
          <a:noFill/>
          <a:ln/>
        </p:spPr>
        <p:txBody>
          <a:bodyPr wrap="square" lIns="0" tIns="0" rIns="0" bIns="0" rtlCol="0" anchor="ctr"/>
          <a:lstStyle/>
          <a:p>
            <a:pPr marL="0" indent="0">
              <a:buNone/>
            </a:pPr>
            <a:r>
              <a:rPr lang="en-US" sz="850" dirty="0">
                <a:solidFill>
                  <a:srgbClr val="F7F2E8"/>
                </a:solidFill>
                <a:latin typeface="Calibri" pitchFamily="34" charset="0"/>
                <a:ea typeface="Calibri" pitchFamily="34" charset="-122"/>
                <a:cs typeface="Calibri" pitchFamily="34" charset="-120"/>
              </a:rPr>
              <a:t>⭐ 4.5  14.965+ yorum</a:t>
            </a:r>
            <a:endParaRPr lang="en-US" sz="850" dirty="0"/>
          </a:p>
        </p:txBody>
      </p:sp>
      <p:sp>
        <p:nvSpPr>
          <p:cNvPr id="10" name="Text 8"/>
          <p:cNvSpPr/>
          <p:nvPr/>
        </p:nvSpPr>
        <p:spPr>
          <a:xfrm>
            <a:off x="2633472" y="640080"/>
            <a:ext cx="2103120" cy="347472"/>
          </a:xfrm>
          <a:prstGeom prst="rect">
            <a:avLst/>
          </a:prstGeom>
          <a:noFill/>
          <a:ln/>
        </p:spPr>
        <p:txBody>
          <a:bodyPr wrap="square" lIns="0" tIns="0" rIns="0" bIns="0" rtlCol="0" anchor="ctr"/>
          <a:lstStyle/>
          <a:p>
            <a:pPr marL="0" indent="0">
              <a:buNone/>
            </a:pPr>
            <a:r>
              <a:rPr lang="en-US" sz="850" dirty="0">
                <a:solidFill>
                  <a:srgbClr val="F7F2E8"/>
                </a:solidFill>
                <a:latin typeface="Calibri" pitchFamily="34" charset="0"/>
                <a:ea typeface="Calibri" pitchFamily="34" charset="-122"/>
                <a:cs typeface="Calibri" pitchFamily="34" charset="-120"/>
              </a:rPr>
              <a:t>⏰  08:30-17:00 (Hergün)</a:t>
            </a:r>
            <a:endParaRPr lang="en-US" sz="850" dirty="0"/>
          </a:p>
        </p:txBody>
      </p:sp>
      <p:sp>
        <p:nvSpPr>
          <p:cNvPr id="11" name="Text 9"/>
          <p:cNvSpPr/>
          <p:nvPr/>
        </p:nvSpPr>
        <p:spPr>
          <a:xfrm>
            <a:off x="4828032" y="640080"/>
            <a:ext cx="2103120" cy="347472"/>
          </a:xfrm>
          <a:prstGeom prst="rect">
            <a:avLst/>
          </a:prstGeom>
          <a:noFill/>
          <a:ln/>
        </p:spPr>
        <p:txBody>
          <a:bodyPr wrap="square" lIns="0" tIns="0" rIns="0" bIns="0" rtlCol="0" anchor="ctr"/>
          <a:lstStyle/>
          <a:p>
            <a:pPr marL="0" indent="0">
              <a:buNone/>
            </a:pPr>
            <a:r>
              <a:rPr lang="en-US" sz="850" dirty="0">
                <a:solidFill>
                  <a:srgbClr val="F7F2E8"/>
                </a:solidFill>
                <a:latin typeface="Calibri" pitchFamily="34" charset="0"/>
                <a:ea typeface="Calibri" pitchFamily="34" charset="-122"/>
                <a:cs typeface="Calibri" pitchFamily="34" charset="-120"/>
              </a:rPr>
              <a:t>🚗 Allia'dan  ~92 km  ·  ~75 dk (Müze ile ortak)</a:t>
            </a:r>
            <a:endParaRPr lang="en-US" sz="850" dirty="0"/>
          </a:p>
        </p:txBody>
      </p:sp>
      <p:sp>
        <p:nvSpPr>
          <p:cNvPr id="12" name="Text 10"/>
          <p:cNvSpPr/>
          <p:nvPr/>
        </p:nvSpPr>
        <p:spPr>
          <a:xfrm>
            <a:off x="7022592" y="640080"/>
            <a:ext cx="2103120" cy="347472"/>
          </a:xfrm>
          <a:prstGeom prst="rect">
            <a:avLst/>
          </a:prstGeom>
          <a:noFill/>
          <a:ln/>
        </p:spPr>
        <p:txBody>
          <a:bodyPr wrap="square" lIns="0" tIns="0" rIns="0" bIns="0" rtlCol="0" anchor="ctr"/>
          <a:lstStyle/>
          <a:p>
            <a:pPr marL="0" indent="0">
              <a:buNone/>
            </a:pPr>
            <a:r>
              <a:rPr lang="en-US" sz="850" dirty="0">
                <a:solidFill>
                  <a:srgbClr val="F7F2E8"/>
                </a:solidFill>
                <a:latin typeface="Calibri" pitchFamily="34" charset="0"/>
                <a:ea typeface="Calibri" pitchFamily="34" charset="-122"/>
                <a:cs typeface="Calibri" pitchFamily="34" charset="-120"/>
              </a:rPr>
              <a:t>🌐  kulturportali.gov.tr</a:t>
            </a:r>
            <a:endParaRPr lang="en-US" sz="850" dirty="0"/>
          </a:p>
        </p:txBody>
      </p:sp>
      <p:sp>
        <p:nvSpPr>
          <p:cNvPr id="13" name="Shape 11"/>
          <p:cNvSpPr/>
          <p:nvPr/>
        </p:nvSpPr>
        <p:spPr>
          <a:xfrm>
            <a:off x="274320" y="1078992"/>
            <a:ext cx="4069080" cy="3730752"/>
          </a:xfrm>
          <a:prstGeom prst="rect">
            <a:avLst/>
          </a:prstGeom>
          <a:solidFill>
            <a:srgbClr val="FFFFFF"/>
          </a:solidFill>
          <a:ln w="12700">
            <a:solidFill>
              <a:srgbClr val="3D5A8A"/>
            </a:solidFill>
            <a:prstDash val="solid"/>
          </a:ln>
          <a:effectLst>
            <a:outerShdw blurRad="127000" dist="38100" dir="8100000" algn="bl" rotWithShape="0">
              <a:srgbClr val="000000">
                <a:alpha val="10000"/>
              </a:srgbClr>
            </a:outerShdw>
          </a:effectLst>
        </p:spPr>
        <p:txBody>
          <a:bodyPr/>
          <a:lstStyle/>
          <a:p>
            <a:endParaRPr lang="tr-TR"/>
          </a:p>
        </p:txBody>
      </p:sp>
      <p:sp>
        <p:nvSpPr>
          <p:cNvPr id="14" name="Shape 12"/>
          <p:cNvSpPr/>
          <p:nvPr/>
        </p:nvSpPr>
        <p:spPr>
          <a:xfrm>
            <a:off x="274320" y="1078992"/>
            <a:ext cx="4069080" cy="320040"/>
          </a:xfrm>
          <a:prstGeom prst="rect">
            <a:avLst/>
          </a:prstGeom>
          <a:solidFill>
            <a:srgbClr val="1A2A4A"/>
          </a:solidFill>
          <a:ln w="12700">
            <a:solidFill>
              <a:srgbClr val="1A2A4A"/>
            </a:solidFill>
            <a:prstDash val="solid"/>
          </a:ln>
        </p:spPr>
        <p:txBody>
          <a:bodyPr/>
          <a:lstStyle/>
          <a:p>
            <a:endParaRPr lang="tr-TR"/>
          </a:p>
        </p:txBody>
      </p:sp>
      <p:sp>
        <p:nvSpPr>
          <p:cNvPr id="15" name="Text 13"/>
          <p:cNvSpPr/>
          <p:nvPr/>
        </p:nvSpPr>
        <p:spPr>
          <a:xfrm>
            <a:off x="384048" y="1078992"/>
            <a:ext cx="3840480" cy="320040"/>
          </a:xfrm>
          <a:prstGeom prst="rect">
            <a:avLst/>
          </a:prstGeom>
          <a:noFill/>
          <a:ln/>
        </p:spPr>
        <p:txBody>
          <a:bodyPr wrap="square" lIns="0" tIns="0" rIns="0" bIns="0" rtlCol="0" anchor="ctr"/>
          <a:lstStyle/>
          <a:p>
            <a:pPr marL="0" indent="0">
              <a:buNone/>
            </a:pPr>
            <a:r>
              <a:rPr lang="en-US" sz="1100" b="1" dirty="0">
                <a:solidFill>
                  <a:srgbClr val="C9A84C"/>
                </a:solidFill>
                <a:latin typeface="Calibri" pitchFamily="34" charset="0"/>
                <a:ea typeface="Calibri" pitchFamily="34" charset="-122"/>
                <a:cs typeface="Calibri" pitchFamily="34" charset="-120"/>
              </a:rPr>
              <a:t>⚔️  Troya'nın Katmanları</a:t>
            </a:r>
            <a:endParaRPr lang="en-US" sz="1100" dirty="0"/>
          </a:p>
        </p:txBody>
      </p:sp>
      <p:sp>
        <p:nvSpPr>
          <p:cNvPr id="16" name="Shape 14"/>
          <p:cNvSpPr/>
          <p:nvPr/>
        </p:nvSpPr>
        <p:spPr>
          <a:xfrm>
            <a:off x="384048" y="1499616"/>
            <a:ext cx="960120" cy="237744"/>
          </a:xfrm>
          <a:prstGeom prst="rect">
            <a:avLst/>
          </a:prstGeom>
          <a:solidFill>
            <a:srgbClr val="3D5A8A"/>
          </a:solidFill>
          <a:ln w="12700">
            <a:solidFill>
              <a:srgbClr val="3D5A8A"/>
            </a:solidFill>
            <a:prstDash val="solid"/>
          </a:ln>
        </p:spPr>
        <p:txBody>
          <a:bodyPr/>
          <a:lstStyle/>
          <a:p>
            <a:endParaRPr lang="tr-TR"/>
          </a:p>
        </p:txBody>
      </p:sp>
      <p:sp>
        <p:nvSpPr>
          <p:cNvPr id="17" name="Text 15"/>
          <p:cNvSpPr/>
          <p:nvPr/>
        </p:nvSpPr>
        <p:spPr>
          <a:xfrm>
            <a:off x="384048" y="1499616"/>
            <a:ext cx="960120" cy="237744"/>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Troy I-II</a:t>
            </a:r>
            <a:endParaRPr lang="en-US" sz="800" dirty="0"/>
          </a:p>
        </p:txBody>
      </p:sp>
      <p:sp>
        <p:nvSpPr>
          <p:cNvPr id="18" name="Text 16"/>
          <p:cNvSpPr/>
          <p:nvPr/>
        </p:nvSpPr>
        <p:spPr>
          <a:xfrm>
            <a:off x="1408176" y="1508760"/>
            <a:ext cx="2834640" cy="384048"/>
          </a:xfrm>
          <a:prstGeom prst="rect">
            <a:avLst/>
          </a:prstGeom>
          <a:noFill/>
          <a:ln/>
        </p:spPr>
        <p:txBody>
          <a:bodyPr wrap="square" lIns="0" tIns="0" rIns="0" bIns="0" rtlCol="0" anchor="ctr"/>
          <a:lstStyle/>
          <a:p>
            <a:pPr marL="0" indent="0">
              <a:buNone/>
            </a:pPr>
            <a:r>
              <a:rPr lang="en-US" sz="850" dirty="0">
                <a:solidFill>
                  <a:srgbClr val="2C2C2C"/>
                </a:solidFill>
                <a:latin typeface="Calibri" pitchFamily="34" charset="0"/>
                <a:ea typeface="Calibri" pitchFamily="34" charset="-122"/>
                <a:cs typeface="Calibri" pitchFamily="34" charset="-120"/>
              </a:rPr>
              <a:t>M.Ö. 3000-2300 · Erken Bronz Çağı yerleşimi</a:t>
            </a:r>
            <a:endParaRPr lang="en-US" sz="850" dirty="0"/>
          </a:p>
        </p:txBody>
      </p:sp>
      <p:sp>
        <p:nvSpPr>
          <p:cNvPr id="19" name="Shape 17"/>
          <p:cNvSpPr/>
          <p:nvPr/>
        </p:nvSpPr>
        <p:spPr>
          <a:xfrm>
            <a:off x="384048" y="1975104"/>
            <a:ext cx="960120" cy="237744"/>
          </a:xfrm>
          <a:prstGeom prst="rect">
            <a:avLst/>
          </a:prstGeom>
          <a:solidFill>
            <a:srgbClr val="3D5A8A"/>
          </a:solidFill>
          <a:ln w="12700">
            <a:solidFill>
              <a:srgbClr val="3D5A8A"/>
            </a:solidFill>
            <a:prstDash val="solid"/>
          </a:ln>
        </p:spPr>
        <p:txBody>
          <a:bodyPr/>
          <a:lstStyle/>
          <a:p>
            <a:endParaRPr lang="tr-TR"/>
          </a:p>
        </p:txBody>
      </p:sp>
      <p:sp>
        <p:nvSpPr>
          <p:cNvPr id="20" name="Text 18"/>
          <p:cNvSpPr/>
          <p:nvPr/>
        </p:nvSpPr>
        <p:spPr>
          <a:xfrm>
            <a:off x="384048" y="1975104"/>
            <a:ext cx="960120" cy="237744"/>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Troy VI</a:t>
            </a:r>
            <a:endParaRPr lang="en-US" sz="800" dirty="0"/>
          </a:p>
        </p:txBody>
      </p:sp>
      <p:sp>
        <p:nvSpPr>
          <p:cNvPr id="21" name="Text 19"/>
          <p:cNvSpPr/>
          <p:nvPr/>
        </p:nvSpPr>
        <p:spPr>
          <a:xfrm>
            <a:off x="1408176" y="1984248"/>
            <a:ext cx="2834640" cy="384048"/>
          </a:xfrm>
          <a:prstGeom prst="rect">
            <a:avLst/>
          </a:prstGeom>
          <a:noFill/>
          <a:ln/>
        </p:spPr>
        <p:txBody>
          <a:bodyPr wrap="square" lIns="0" tIns="0" rIns="0" bIns="0" rtlCol="0" anchor="ctr"/>
          <a:lstStyle/>
          <a:p>
            <a:pPr marL="0" indent="0">
              <a:buNone/>
            </a:pPr>
            <a:r>
              <a:rPr lang="en-US" sz="850" dirty="0">
                <a:solidFill>
                  <a:srgbClr val="2C2C2C"/>
                </a:solidFill>
                <a:latin typeface="Calibri" pitchFamily="34" charset="0"/>
                <a:ea typeface="Calibri" pitchFamily="34" charset="-122"/>
                <a:cs typeface="Calibri" pitchFamily="34" charset="-120"/>
              </a:rPr>
              <a:t>M.Ö. 1700-1250 · En ihtişamlı dönem — surlar</a:t>
            </a:r>
            <a:endParaRPr lang="en-US" sz="850" dirty="0"/>
          </a:p>
        </p:txBody>
      </p:sp>
      <p:sp>
        <p:nvSpPr>
          <p:cNvPr id="22" name="Shape 20"/>
          <p:cNvSpPr/>
          <p:nvPr/>
        </p:nvSpPr>
        <p:spPr>
          <a:xfrm>
            <a:off x="384048" y="2450592"/>
            <a:ext cx="960120" cy="237744"/>
          </a:xfrm>
          <a:prstGeom prst="rect">
            <a:avLst/>
          </a:prstGeom>
          <a:solidFill>
            <a:srgbClr val="3D5A8A"/>
          </a:solidFill>
          <a:ln w="12700">
            <a:solidFill>
              <a:srgbClr val="3D5A8A"/>
            </a:solidFill>
            <a:prstDash val="solid"/>
          </a:ln>
        </p:spPr>
        <p:txBody>
          <a:bodyPr/>
          <a:lstStyle/>
          <a:p>
            <a:endParaRPr lang="tr-TR"/>
          </a:p>
        </p:txBody>
      </p:sp>
      <p:sp>
        <p:nvSpPr>
          <p:cNvPr id="23" name="Text 21"/>
          <p:cNvSpPr/>
          <p:nvPr/>
        </p:nvSpPr>
        <p:spPr>
          <a:xfrm>
            <a:off x="384048" y="2450592"/>
            <a:ext cx="960120" cy="237744"/>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Troy VII</a:t>
            </a:r>
            <a:endParaRPr lang="en-US" sz="800" dirty="0"/>
          </a:p>
        </p:txBody>
      </p:sp>
      <p:sp>
        <p:nvSpPr>
          <p:cNvPr id="24" name="Text 22"/>
          <p:cNvSpPr/>
          <p:nvPr/>
        </p:nvSpPr>
        <p:spPr>
          <a:xfrm>
            <a:off x="1408176" y="2459736"/>
            <a:ext cx="2834640" cy="384048"/>
          </a:xfrm>
          <a:prstGeom prst="rect">
            <a:avLst/>
          </a:prstGeom>
          <a:noFill/>
          <a:ln/>
        </p:spPr>
        <p:txBody>
          <a:bodyPr wrap="square" lIns="0" tIns="0" rIns="0" bIns="0" rtlCol="0" anchor="ctr"/>
          <a:lstStyle/>
          <a:p>
            <a:pPr marL="0" indent="0">
              <a:buNone/>
            </a:pPr>
            <a:r>
              <a:rPr lang="en-US" sz="850" dirty="0">
                <a:solidFill>
                  <a:srgbClr val="2C2C2C"/>
                </a:solidFill>
                <a:latin typeface="Calibri" pitchFamily="34" charset="0"/>
                <a:ea typeface="Calibri" pitchFamily="34" charset="-122"/>
                <a:cs typeface="Calibri" pitchFamily="34" charset="-120"/>
              </a:rPr>
              <a:t>M.Ö. 1250-1180 · Muhtemel Troya Savaşı dönemi</a:t>
            </a:r>
            <a:endParaRPr lang="en-US" sz="850" dirty="0"/>
          </a:p>
        </p:txBody>
      </p:sp>
      <p:sp>
        <p:nvSpPr>
          <p:cNvPr id="25" name="Shape 23"/>
          <p:cNvSpPr/>
          <p:nvPr/>
        </p:nvSpPr>
        <p:spPr>
          <a:xfrm>
            <a:off x="384048" y="2926080"/>
            <a:ext cx="960120" cy="237744"/>
          </a:xfrm>
          <a:prstGeom prst="rect">
            <a:avLst/>
          </a:prstGeom>
          <a:solidFill>
            <a:srgbClr val="3D5A8A"/>
          </a:solidFill>
          <a:ln w="12700">
            <a:solidFill>
              <a:srgbClr val="3D5A8A"/>
            </a:solidFill>
            <a:prstDash val="solid"/>
          </a:ln>
        </p:spPr>
        <p:txBody>
          <a:bodyPr/>
          <a:lstStyle/>
          <a:p>
            <a:endParaRPr lang="tr-TR"/>
          </a:p>
        </p:txBody>
      </p:sp>
      <p:sp>
        <p:nvSpPr>
          <p:cNvPr id="26" name="Text 24"/>
          <p:cNvSpPr/>
          <p:nvPr/>
        </p:nvSpPr>
        <p:spPr>
          <a:xfrm>
            <a:off x="384048" y="2926080"/>
            <a:ext cx="960120" cy="237744"/>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Troy IX</a:t>
            </a:r>
            <a:endParaRPr lang="en-US" sz="800" dirty="0"/>
          </a:p>
        </p:txBody>
      </p:sp>
      <p:sp>
        <p:nvSpPr>
          <p:cNvPr id="27" name="Text 25"/>
          <p:cNvSpPr/>
          <p:nvPr/>
        </p:nvSpPr>
        <p:spPr>
          <a:xfrm>
            <a:off x="1408176" y="2935224"/>
            <a:ext cx="2834640" cy="384048"/>
          </a:xfrm>
          <a:prstGeom prst="rect">
            <a:avLst/>
          </a:prstGeom>
          <a:noFill/>
          <a:ln/>
        </p:spPr>
        <p:txBody>
          <a:bodyPr wrap="square" lIns="0" tIns="0" rIns="0" bIns="0" rtlCol="0" anchor="ctr"/>
          <a:lstStyle/>
          <a:p>
            <a:pPr marL="0" indent="0">
              <a:buNone/>
            </a:pPr>
            <a:r>
              <a:rPr lang="en-US" sz="850" dirty="0">
                <a:solidFill>
                  <a:srgbClr val="2C2C2C"/>
                </a:solidFill>
                <a:latin typeface="Calibri" pitchFamily="34" charset="0"/>
                <a:ea typeface="Calibri" pitchFamily="34" charset="-122"/>
                <a:cs typeface="Calibri" pitchFamily="34" charset="-120"/>
              </a:rPr>
              <a:t>Romalılar dönemi · İlium Nova · Augustus tapınağı</a:t>
            </a:r>
            <a:endParaRPr lang="en-US" sz="850" dirty="0"/>
          </a:p>
        </p:txBody>
      </p:sp>
      <p:sp>
        <p:nvSpPr>
          <p:cNvPr id="28" name="Shape 26"/>
          <p:cNvSpPr/>
          <p:nvPr/>
        </p:nvSpPr>
        <p:spPr>
          <a:xfrm>
            <a:off x="384048" y="3401568"/>
            <a:ext cx="960120" cy="237744"/>
          </a:xfrm>
          <a:prstGeom prst="rect">
            <a:avLst/>
          </a:prstGeom>
          <a:solidFill>
            <a:srgbClr val="3D5A8A"/>
          </a:solidFill>
          <a:ln w="12700">
            <a:solidFill>
              <a:srgbClr val="3D5A8A"/>
            </a:solidFill>
            <a:prstDash val="solid"/>
          </a:ln>
        </p:spPr>
        <p:txBody>
          <a:bodyPr/>
          <a:lstStyle/>
          <a:p>
            <a:endParaRPr lang="tr-TR"/>
          </a:p>
        </p:txBody>
      </p:sp>
      <p:sp>
        <p:nvSpPr>
          <p:cNvPr id="29" name="Text 27"/>
          <p:cNvSpPr/>
          <p:nvPr/>
        </p:nvSpPr>
        <p:spPr>
          <a:xfrm>
            <a:off x="384048" y="3401568"/>
            <a:ext cx="960120" cy="237744"/>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Schliemann</a:t>
            </a:r>
            <a:endParaRPr lang="en-US" sz="800" dirty="0"/>
          </a:p>
        </p:txBody>
      </p:sp>
      <p:sp>
        <p:nvSpPr>
          <p:cNvPr id="30" name="Text 28"/>
          <p:cNvSpPr/>
          <p:nvPr/>
        </p:nvSpPr>
        <p:spPr>
          <a:xfrm>
            <a:off x="1408176" y="3410712"/>
            <a:ext cx="2834640" cy="384048"/>
          </a:xfrm>
          <a:prstGeom prst="rect">
            <a:avLst/>
          </a:prstGeom>
          <a:noFill/>
          <a:ln/>
        </p:spPr>
        <p:txBody>
          <a:bodyPr wrap="square" lIns="0" tIns="0" rIns="0" bIns="0" rtlCol="0" anchor="ctr"/>
          <a:lstStyle/>
          <a:p>
            <a:pPr marL="0" indent="0">
              <a:buNone/>
            </a:pPr>
            <a:r>
              <a:rPr lang="en-US" sz="850" dirty="0">
                <a:solidFill>
                  <a:srgbClr val="2C2C2C"/>
                </a:solidFill>
                <a:latin typeface="Calibri" pitchFamily="34" charset="0"/>
                <a:ea typeface="Calibri" pitchFamily="34" charset="-122"/>
                <a:cs typeface="Calibri" pitchFamily="34" charset="-120"/>
              </a:rPr>
              <a:t>1870'lerde Alman arkeolog ilk kazıları yaptı</a:t>
            </a:r>
            <a:endParaRPr lang="en-US" sz="850" dirty="0"/>
          </a:p>
        </p:txBody>
      </p:sp>
      <p:sp>
        <p:nvSpPr>
          <p:cNvPr id="31" name="Shape 29"/>
          <p:cNvSpPr/>
          <p:nvPr/>
        </p:nvSpPr>
        <p:spPr>
          <a:xfrm>
            <a:off x="384048" y="3877056"/>
            <a:ext cx="960120" cy="237744"/>
          </a:xfrm>
          <a:prstGeom prst="rect">
            <a:avLst/>
          </a:prstGeom>
          <a:solidFill>
            <a:srgbClr val="3D5A8A"/>
          </a:solidFill>
          <a:ln w="12700">
            <a:solidFill>
              <a:srgbClr val="3D5A8A"/>
            </a:solidFill>
            <a:prstDash val="solid"/>
          </a:ln>
        </p:spPr>
        <p:txBody>
          <a:bodyPr/>
          <a:lstStyle/>
          <a:p>
            <a:endParaRPr lang="tr-TR"/>
          </a:p>
        </p:txBody>
      </p:sp>
      <p:sp>
        <p:nvSpPr>
          <p:cNvPr id="32" name="Text 30"/>
          <p:cNvSpPr/>
          <p:nvPr/>
        </p:nvSpPr>
        <p:spPr>
          <a:xfrm>
            <a:off x="384048" y="3877056"/>
            <a:ext cx="960120" cy="237744"/>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Tahta At</a:t>
            </a:r>
            <a:endParaRPr lang="en-US" sz="800" dirty="0"/>
          </a:p>
        </p:txBody>
      </p:sp>
      <p:sp>
        <p:nvSpPr>
          <p:cNvPr id="33" name="Text 31"/>
          <p:cNvSpPr/>
          <p:nvPr/>
        </p:nvSpPr>
        <p:spPr>
          <a:xfrm>
            <a:off x="1408176" y="3886200"/>
            <a:ext cx="2834640" cy="384048"/>
          </a:xfrm>
          <a:prstGeom prst="rect">
            <a:avLst/>
          </a:prstGeom>
          <a:noFill/>
          <a:ln/>
        </p:spPr>
        <p:txBody>
          <a:bodyPr wrap="square" lIns="0" tIns="0" rIns="0" bIns="0" rtlCol="0" anchor="ctr"/>
          <a:lstStyle/>
          <a:p>
            <a:pPr marL="0" indent="0">
              <a:buNone/>
            </a:pPr>
            <a:r>
              <a:rPr lang="en-US" sz="850" dirty="0">
                <a:solidFill>
                  <a:srgbClr val="2C2C2C"/>
                </a:solidFill>
                <a:latin typeface="Calibri" pitchFamily="34" charset="0"/>
                <a:ea typeface="Calibri" pitchFamily="34" charset="-122"/>
                <a:cs typeface="Calibri" pitchFamily="34" charset="-120"/>
              </a:rPr>
              <a:t>Güney girişte dev tahta at heykeli — ikon</a:t>
            </a:r>
            <a:endParaRPr lang="en-US" sz="850" dirty="0"/>
          </a:p>
        </p:txBody>
      </p:sp>
      <p:sp>
        <p:nvSpPr>
          <p:cNvPr id="34" name="Shape 32"/>
          <p:cNvSpPr/>
          <p:nvPr/>
        </p:nvSpPr>
        <p:spPr>
          <a:xfrm>
            <a:off x="4526280" y="1078992"/>
            <a:ext cx="4343400" cy="1207008"/>
          </a:xfrm>
          <a:prstGeom prst="rect">
            <a:avLst/>
          </a:prstGeom>
          <a:solidFill>
            <a:srgbClr val="FFFFFF"/>
          </a:solidFill>
          <a:ln w="12700">
            <a:solidFill>
              <a:srgbClr val="3D5A8A"/>
            </a:solidFill>
            <a:prstDash val="solid"/>
          </a:ln>
          <a:effectLst>
            <a:outerShdw blurRad="127000" dist="38100" dir="8100000" algn="bl" rotWithShape="0">
              <a:srgbClr val="000000">
                <a:alpha val="10000"/>
              </a:srgbClr>
            </a:outerShdw>
          </a:effectLst>
        </p:spPr>
        <p:txBody>
          <a:bodyPr/>
          <a:lstStyle/>
          <a:p>
            <a:endParaRPr lang="tr-TR"/>
          </a:p>
        </p:txBody>
      </p:sp>
      <p:sp>
        <p:nvSpPr>
          <p:cNvPr id="35" name="Shape 33"/>
          <p:cNvSpPr/>
          <p:nvPr/>
        </p:nvSpPr>
        <p:spPr>
          <a:xfrm>
            <a:off x="4526280" y="1078992"/>
            <a:ext cx="4343400" cy="64008"/>
          </a:xfrm>
          <a:prstGeom prst="rect">
            <a:avLst/>
          </a:prstGeom>
          <a:solidFill>
            <a:srgbClr val="3D5A8A"/>
          </a:solidFill>
          <a:ln w="12700">
            <a:solidFill>
              <a:srgbClr val="3D5A8A"/>
            </a:solidFill>
            <a:prstDash val="solid"/>
          </a:ln>
        </p:spPr>
        <p:txBody>
          <a:bodyPr/>
          <a:lstStyle/>
          <a:p>
            <a:endParaRPr lang="tr-TR"/>
          </a:p>
        </p:txBody>
      </p:sp>
      <p:sp>
        <p:nvSpPr>
          <p:cNvPr id="36" name="Text 34"/>
          <p:cNvSpPr/>
          <p:nvPr/>
        </p:nvSpPr>
        <p:spPr>
          <a:xfrm>
            <a:off x="4617720" y="1170432"/>
            <a:ext cx="4160520" cy="256032"/>
          </a:xfrm>
          <a:prstGeom prst="rect">
            <a:avLst/>
          </a:prstGeom>
          <a:noFill/>
          <a:ln/>
        </p:spPr>
        <p:txBody>
          <a:bodyPr wrap="square" lIns="0" tIns="0" rIns="0" bIns="0" rtlCol="0" anchor="ctr"/>
          <a:lstStyle/>
          <a:p>
            <a:pPr marL="0" indent="0">
              <a:buNone/>
            </a:pPr>
            <a:r>
              <a:rPr lang="en-US" sz="1100" b="1" dirty="0">
                <a:solidFill>
                  <a:srgbClr val="1A2A4A"/>
                </a:solidFill>
                <a:latin typeface="Calibri" pitchFamily="34" charset="0"/>
                <a:ea typeface="Calibri" pitchFamily="34" charset="-122"/>
                <a:cs typeface="Calibri" pitchFamily="34" charset="-120"/>
              </a:rPr>
              <a:t>🥾  Yapılacaklar</a:t>
            </a:r>
            <a:endParaRPr lang="en-US" sz="1100" dirty="0"/>
          </a:p>
        </p:txBody>
      </p:sp>
      <p:sp>
        <p:nvSpPr>
          <p:cNvPr id="37" name="Shape 35"/>
          <p:cNvSpPr/>
          <p:nvPr/>
        </p:nvSpPr>
        <p:spPr>
          <a:xfrm>
            <a:off x="4617720" y="1499616"/>
            <a:ext cx="91440" cy="91440"/>
          </a:xfrm>
          <a:prstGeom prst="ellipse">
            <a:avLst/>
          </a:prstGeom>
          <a:solidFill>
            <a:srgbClr val="3D5A8A"/>
          </a:solidFill>
          <a:ln w="12700">
            <a:solidFill>
              <a:srgbClr val="3D5A8A"/>
            </a:solidFill>
            <a:prstDash val="solid"/>
          </a:ln>
        </p:spPr>
        <p:txBody>
          <a:bodyPr/>
          <a:lstStyle/>
          <a:p>
            <a:endParaRPr lang="tr-TR"/>
          </a:p>
        </p:txBody>
      </p:sp>
      <p:sp>
        <p:nvSpPr>
          <p:cNvPr id="38" name="Text 36"/>
          <p:cNvSpPr/>
          <p:nvPr/>
        </p:nvSpPr>
        <p:spPr>
          <a:xfrm>
            <a:off x="4745736" y="1481328"/>
            <a:ext cx="4032504" cy="146304"/>
          </a:xfrm>
          <a:prstGeom prst="rect">
            <a:avLst/>
          </a:prstGeom>
          <a:noFill/>
          <a:ln/>
        </p:spPr>
        <p:txBody>
          <a:bodyPr wrap="square" lIns="0" tIns="0" rIns="0" bIns="0" rtlCol="0" anchor="ctr"/>
          <a:lstStyle/>
          <a:p>
            <a:pPr marL="0" indent="0">
              <a:buNone/>
            </a:pPr>
            <a:r>
              <a:rPr lang="en-US" sz="800" dirty="0">
                <a:solidFill>
                  <a:srgbClr val="2C2C2C"/>
                </a:solidFill>
                <a:latin typeface="Calibri" pitchFamily="34" charset="0"/>
                <a:ea typeface="Calibri" pitchFamily="34" charset="-122"/>
                <a:cs typeface="Calibri" pitchFamily="34" charset="-120"/>
              </a:rPr>
              <a:t>Tahta at heykeli önünde fotoğraf</a:t>
            </a:r>
            <a:endParaRPr lang="en-US" sz="800" dirty="0"/>
          </a:p>
        </p:txBody>
      </p:sp>
      <p:sp>
        <p:nvSpPr>
          <p:cNvPr id="39" name="Shape 37"/>
          <p:cNvSpPr/>
          <p:nvPr/>
        </p:nvSpPr>
        <p:spPr>
          <a:xfrm>
            <a:off x="4617720" y="1645920"/>
            <a:ext cx="91440" cy="91440"/>
          </a:xfrm>
          <a:prstGeom prst="ellipse">
            <a:avLst/>
          </a:prstGeom>
          <a:solidFill>
            <a:srgbClr val="3D5A8A"/>
          </a:solidFill>
          <a:ln w="12700">
            <a:solidFill>
              <a:srgbClr val="3D5A8A"/>
            </a:solidFill>
            <a:prstDash val="solid"/>
          </a:ln>
        </p:spPr>
        <p:txBody>
          <a:bodyPr/>
          <a:lstStyle/>
          <a:p>
            <a:endParaRPr lang="tr-TR"/>
          </a:p>
        </p:txBody>
      </p:sp>
      <p:sp>
        <p:nvSpPr>
          <p:cNvPr id="40" name="Text 38"/>
          <p:cNvSpPr/>
          <p:nvPr/>
        </p:nvSpPr>
        <p:spPr>
          <a:xfrm>
            <a:off x="4745736" y="1627632"/>
            <a:ext cx="4032504" cy="146304"/>
          </a:xfrm>
          <a:prstGeom prst="rect">
            <a:avLst/>
          </a:prstGeom>
          <a:noFill/>
          <a:ln/>
        </p:spPr>
        <p:txBody>
          <a:bodyPr wrap="square" lIns="0" tIns="0" rIns="0" bIns="0" rtlCol="0" anchor="ctr"/>
          <a:lstStyle/>
          <a:p>
            <a:pPr marL="0" indent="0">
              <a:buNone/>
            </a:pPr>
            <a:r>
              <a:rPr lang="en-US" sz="800" dirty="0">
                <a:solidFill>
                  <a:srgbClr val="2C2C2C"/>
                </a:solidFill>
                <a:latin typeface="Calibri" pitchFamily="34" charset="0"/>
                <a:ea typeface="Calibri" pitchFamily="34" charset="-122"/>
                <a:cs typeface="Calibri" pitchFamily="34" charset="-120"/>
              </a:rPr>
              <a:t>Schliemann'ın kazı hendeğini görme</a:t>
            </a:r>
            <a:endParaRPr lang="en-US" sz="800" dirty="0"/>
          </a:p>
        </p:txBody>
      </p:sp>
      <p:sp>
        <p:nvSpPr>
          <p:cNvPr id="41" name="Shape 39"/>
          <p:cNvSpPr/>
          <p:nvPr/>
        </p:nvSpPr>
        <p:spPr>
          <a:xfrm>
            <a:off x="4617720" y="1792224"/>
            <a:ext cx="91440" cy="91440"/>
          </a:xfrm>
          <a:prstGeom prst="ellipse">
            <a:avLst/>
          </a:prstGeom>
          <a:solidFill>
            <a:srgbClr val="3D5A8A"/>
          </a:solidFill>
          <a:ln w="12700">
            <a:solidFill>
              <a:srgbClr val="3D5A8A"/>
            </a:solidFill>
            <a:prstDash val="solid"/>
          </a:ln>
        </p:spPr>
        <p:txBody>
          <a:bodyPr/>
          <a:lstStyle/>
          <a:p>
            <a:endParaRPr lang="tr-TR"/>
          </a:p>
        </p:txBody>
      </p:sp>
      <p:sp>
        <p:nvSpPr>
          <p:cNvPr id="42" name="Text 40"/>
          <p:cNvSpPr/>
          <p:nvPr/>
        </p:nvSpPr>
        <p:spPr>
          <a:xfrm>
            <a:off x="4745736" y="1773936"/>
            <a:ext cx="4032504" cy="146304"/>
          </a:xfrm>
          <a:prstGeom prst="rect">
            <a:avLst/>
          </a:prstGeom>
          <a:noFill/>
          <a:ln/>
        </p:spPr>
        <p:txBody>
          <a:bodyPr wrap="square" lIns="0" tIns="0" rIns="0" bIns="0" rtlCol="0" anchor="ctr"/>
          <a:lstStyle/>
          <a:p>
            <a:pPr marL="0" indent="0">
              <a:buNone/>
            </a:pPr>
            <a:r>
              <a:rPr lang="en-US" sz="800" dirty="0">
                <a:solidFill>
                  <a:srgbClr val="2C2C2C"/>
                </a:solidFill>
                <a:latin typeface="Calibri" pitchFamily="34" charset="0"/>
                <a:ea typeface="Calibri" pitchFamily="34" charset="-122"/>
                <a:cs typeface="Calibri" pitchFamily="34" charset="-120"/>
              </a:rPr>
              <a:t>Bronz Çağı surlarını yürüyerek keşfetme</a:t>
            </a:r>
            <a:endParaRPr lang="en-US" sz="800" dirty="0"/>
          </a:p>
        </p:txBody>
      </p:sp>
      <p:sp>
        <p:nvSpPr>
          <p:cNvPr id="43" name="Shape 41"/>
          <p:cNvSpPr/>
          <p:nvPr/>
        </p:nvSpPr>
        <p:spPr>
          <a:xfrm>
            <a:off x="4617720" y="1938528"/>
            <a:ext cx="91440" cy="91440"/>
          </a:xfrm>
          <a:prstGeom prst="ellipse">
            <a:avLst/>
          </a:prstGeom>
          <a:solidFill>
            <a:srgbClr val="3D5A8A"/>
          </a:solidFill>
          <a:ln w="12700">
            <a:solidFill>
              <a:srgbClr val="3D5A8A"/>
            </a:solidFill>
            <a:prstDash val="solid"/>
          </a:ln>
        </p:spPr>
        <p:txBody>
          <a:bodyPr/>
          <a:lstStyle/>
          <a:p>
            <a:endParaRPr lang="tr-TR"/>
          </a:p>
        </p:txBody>
      </p:sp>
      <p:sp>
        <p:nvSpPr>
          <p:cNvPr id="44" name="Text 42"/>
          <p:cNvSpPr/>
          <p:nvPr/>
        </p:nvSpPr>
        <p:spPr>
          <a:xfrm>
            <a:off x="4745736" y="1920240"/>
            <a:ext cx="4032504" cy="146304"/>
          </a:xfrm>
          <a:prstGeom prst="rect">
            <a:avLst/>
          </a:prstGeom>
          <a:noFill/>
          <a:ln/>
        </p:spPr>
        <p:txBody>
          <a:bodyPr wrap="square" lIns="0" tIns="0" rIns="0" bIns="0" rtlCol="0" anchor="ctr"/>
          <a:lstStyle/>
          <a:p>
            <a:pPr marL="0" indent="0">
              <a:buNone/>
            </a:pPr>
            <a:r>
              <a:rPr lang="en-US" sz="800" dirty="0">
                <a:solidFill>
                  <a:srgbClr val="2C2C2C"/>
                </a:solidFill>
                <a:latin typeface="Calibri" pitchFamily="34" charset="0"/>
                <a:ea typeface="Calibri" pitchFamily="34" charset="-122"/>
                <a:cs typeface="Calibri" pitchFamily="34" charset="-120"/>
              </a:rPr>
              <a:t>Farklı dönem katmanlarını inceleme</a:t>
            </a:r>
            <a:endParaRPr lang="en-US" sz="800" dirty="0"/>
          </a:p>
        </p:txBody>
      </p:sp>
      <p:sp>
        <p:nvSpPr>
          <p:cNvPr id="45" name="Shape 43"/>
          <p:cNvSpPr/>
          <p:nvPr/>
        </p:nvSpPr>
        <p:spPr>
          <a:xfrm>
            <a:off x="4617720" y="2084832"/>
            <a:ext cx="91440" cy="91440"/>
          </a:xfrm>
          <a:prstGeom prst="ellipse">
            <a:avLst/>
          </a:prstGeom>
          <a:solidFill>
            <a:srgbClr val="3D5A8A"/>
          </a:solidFill>
          <a:ln w="12700">
            <a:solidFill>
              <a:srgbClr val="3D5A8A"/>
            </a:solidFill>
            <a:prstDash val="solid"/>
          </a:ln>
        </p:spPr>
        <p:txBody>
          <a:bodyPr/>
          <a:lstStyle/>
          <a:p>
            <a:endParaRPr lang="tr-TR"/>
          </a:p>
        </p:txBody>
      </p:sp>
      <p:sp>
        <p:nvSpPr>
          <p:cNvPr id="46" name="Text 44"/>
          <p:cNvSpPr/>
          <p:nvPr/>
        </p:nvSpPr>
        <p:spPr>
          <a:xfrm>
            <a:off x="4745736" y="2066544"/>
            <a:ext cx="4032504" cy="146304"/>
          </a:xfrm>
          <a:prstGeom prst="rect">
            <a:avLst/>
          </a:prstGeom>
          <a:noFill/>
          <a:ln/>
        </p:spPr>
        <p:txBody>
          <a:bodyPr wrap="square" lIns="0" tIns="0" rIns="0" bIns="0" rtlCol="0" anchor="ctr"/>
          <a:lstStyle/>
          <a:p>
            <a:pPr marL="0" indent="0">
              <a:buNone/>
            </a:pPr>
            <a:r>
              <a:rPr lang="en-US" sz="800" dirty="0">
                <a:solidFill>
                  <a:srgbClr val="2C2C2C"/>
                </a:solidFill>
                <a:latin typeface="Calibri" pitchFamily="34" charset="0"/>
                <a:ea typeface="Calibri" pitchFamily="34" charset="-122"/>
                <a:cs typeface="Calibri" pitchFamily="34" charset="-120"/>
              </a:rPr>
              <a:t>Tiyatro ve tapınak kalıntılarını ziyaret</a:t>
            </a:r>
            <a:endParaRPr lang="en-US" sz="800" dirty="0"/>
          </a:p>
        </p:txBody>
      </p:sp>
      <p:sp>
        <p:nvSpPr>
          <p:cNvPr id="47" name="Shape 45"/>
          <p:cNvSpPr/>
          <p:nvPr/>
        </p:nvSpPr>
        <p:spPr>
          <a:xfrm>
            <a:off x="4526280" y="2395728"/>
            <a:ext cx="4343400" cy="1207008"/>
          </a:xfrm>
          <a:prstGeom prst="rect">
            <a:avLst/>
          </a:prstGeom>
          <a:solidFill>
            <a:srgbClr val="FFFFFF"/>
          </a:solidFill>
          <a:ln w="12700">
            <a:solidFill>
              <a:srgbClr val="8B5E3C"/>
            </a:solidFill>
            <a:prstDash val="solid"/>
          </a:ln>
          <a:effectLst>
            <a:outerShdw blurRad="127000" dist="38100" dir="8100000" algn="bl" rotWithShape="0">
              <a:srgbClr val="000000">
                <a:alpha val="10000"/>
              </a:srgbClr>
            </a:outerShdw>
          </a:effectLst>
        </p:spPr>
        <p:txBody>
          <a:bodyPr/>
          <a:lstStyle/>
          <a:p>
            <a:endParaRPr lang="tr-TR"/>
          </a:p>
        </p:txBody>
      </p:sp>
      <p:sp>
        <p:nvSpPr>
          <p:cNvPr id="48" name="Shape 46"/>
          <p:cNvSpPr/>
          <p:nvPr/>
        </p:nvSpPr>
        <p:spPr>
          <a:xfrm>
            <a:off x="4526280" y="2395728"/>
            <a:ext cx="4343400" cy="64008"/>
          </a:xfrm>
          <a:prstGeom prst="rect">
            <a:avLst/>
          </a:prstGeom>
          <a:solidFill>
            <a:srgbClr val="8B5E3C"/>
          </a:solidFill>
          <a:ln w="12700">
            <a:solidFill>
              <a:srgbClr val="8B5E3C"/>
            </a:solidFill>
            <a:prstDash val="solid"/>
          </a:ln>
        </p:spPr>
        <p:txBody>
          <a:bodyPr/>
          <a:lstStyle/>
          <a:p>
            <a:endParaRPr lang="tr-TR"/>
          </a:p>
        </p:txBody>
      </p:sp>
      <p:sp>
        <p:nvSpPr>
          <p:cNvPr id="49" name="Text 47"/>
          <p:cNvSpPr/>
          <p:nvPr/>
        </p:nvSpPr>
        <p:spPr>
          <a:xfrm>
            <a:off x="4617720" y="2487168"/>
            <a:ext cx="4160520" cy="256032"/>
          </a:xfrm>
          <a:prstGeom prst="rect">
            <a:avLst/>
          </a:prstGeom>
          <a:noFill/>
          <a:ln/>
        </p:spPr>
        <p:txBody>
          <a:bodyPr wrap="square" lIns="0" tIns="0" rIns="0" bIns="0" rtlCol="0" anchor="ctr"/>
          <a:lstStyle/>
          <a:p>
            <a:pPr marL="0" indent="0">
              <a:buNone/>
            </a:pPr>
            <a:r>
              <a:rPr lang="en-US" sz="1100" b="1" dirty="0">
                <a:solidFill>
                  <a:srgbClr val="1A2A4A"/>
                </a:solidFill>
                <a:latin typeface="Calibri" pitchFamily="34" charset="0"/>
                <a:ea typeface="Calibri" pitchFamily="34" charset="-122"/>
                <a:cs typeface="Calibri" pitchFamily="34" charset="-120"/>
              </a:rPr>
              <a:t>🍽  Yöresel Lezzetler</a:t>
            </a:r>
            <a:endParaRPr lang="en-US" sz="1100" dirty="0"/>
          </a:p>
        </p:txBody>
      </p:sp>
      <p:sp>
        <p:nvSpPr>
          <p:cNvPr id="50" name="Shape 48"/>
          <p:cNvSpPr/>
          <p:nvPr/>
        </p:nvSpPr>
        <p:spPr>
          <a:xfrm>
            <a:off x="4617720" y="2816352"/>
            <a:ext cx="91440" cy="91440"/>
          </a:xfrm>
          <a:prstGeom prst="ellipse">
            <a:avLst/>
          </a:prstGeom>
          <a:solidFill>
            <a:srgbClr val="8B5E3C"/>
          </a:solidFill>
          <a:ln w="12700">
            <a:solidFill>
              <a:srgbClr val="8B5E3C"/>
            </a:solidFill>
            <a:prstDash val="solid"/>
          </a:ln>
        </p:spPr>
        <p:txBody>
          <a:bodyPr/>
          <a:lstStyle/>
          <a:p>
            <a:endParaRPr lang="tr-TR"/>
          </a:p>
        </p:txBody>
      </p:sp>
      <p:sp>
        <p:nvSpPr>
          <p:cNvPr id="51" name="Text 49"/>
          <p:cNvSpPr/>
          <p:nvPr/>
        </p:nvSpPr>
        <p:spPr>
          <a:xfrm>
            <a:off x="4745736" y="2798064"/>
            <a:ext cx="4032504" cy="146304"/>
          </a:xfrm>
          <a:prstGeom prst="rect">
            <a:avLst/>
          </a:prstGeom>
          <a:noFill/>
          <a:ln/>
        </p:spPr>
        <p:txBody>
          <a:bodyPr wrap="square" lIns="0" tIns="0" rIns="0" bIns="0" rtlCol="0" anchor="ctr"/>
          <a:lstStyle/>
          <a:p>
            <a:pPr marL="0" indent="0">
              <a:buNone/>
            </a:pPr>
            <a:r>
              <a:rPr lang="en-US" sz="800" dirty="0">
                <a:solidFill>
                  <a:srgbClr val="2C2C2C"/>
                </a:solidFill>
                <a:latin typeface="Calibri" pitchFamily="34" charset="0"/>
                <a:ea typeface="Calibri" pitchFamily="34" charset="-122"/>
                <a:cs typeface="Calibri" pitchFamily="34" charset="-120"/>
              </a:rPr>
              <a:t>Tevfikiye köyünde ev yemeği lokantaları</a:t>
            </a:r>
            <a:endParaRPr lang="en-US" sz="800" dirty="0"/>
          </a:p>
        </p:txBody>
      </p:sp>
      <p:sp>
        <p:nvSpPr>
          <p:cNvPr id="52" name="Shape 50"/>
          <p:cNvSpPr/>
          <p:nvPr/>
        </p:nvSpPr>
        <p:spPr>
          <a:xfrm>
            <a:off x="4617720" y="2962656"/>
            <a:ext cx="91440" cy="91440"/>
          </a:xfrm>
          <a:prstGeom prst="ellipse">
            <a:avLst/>
          </a:prstGeom>
          <a:solidFill>
            <a:srgbClr val="8B5E3C"/>
          </a:solidFill>
          <a:ln w="12700">
            <a:solidFill>
              <a:srgbClr val="8B5E3C"/>
            </a:solidFill>
            <a:prstDash val="solid"/>
          </a:ln>
        </p:spPr>
        <p:txBody>
          <a:bodyPr/>
          <a:lstStyle/>
          <a:p>
            <a:endParaRPr lang="tr-TR"/>
          </a:p>
        </p:txBody>
      </p:sp>
      <p:sp>
        <p:nvSpPr>
          <p:cNvPr id="53" name="Text 51"/>
          <p:cNvSpPr/>
          <p:nvPr/>
        </p:nvSpPr>
        <p:spPr>
          <a:xfrm>
            <a:off x="4745736" y="2944368"/>
            <a:ext cx="4032504" cy="146304"/>
          </a:xfrm>
          <a:prstGeom prst="rect">
            <a:avLst/>
          </a:prstGeom>
          <a:noFill/>
          <a:ln/>
        </p:spPr>
        <p:txBody>
          <a:bodyPr wrap="square" lIns="0" tIns="0" rIns="0" bIns="0" rtlCol="0" anchor="ctr"/>
          <a:lstStyle/>
          <a:p>
            <a:pPr marL="0" indent="0">
              <a:buNone/>
            </a:pPr>
            <a:r>
              <a:rPr lang="en-US" sz="800" dirty="0">
                <a:solidFill>
                  <a:srgbClr val="2C2C2C"/>
                </a:solidFill>
                <a:latin typeface="Calibri" pitchFamily="34" charset="0"/>
                <a:ea typeface="Calibri" pitchFamily="34" charset="-122"/>
                <a:cs typeface="Calibri" pitchFamily="34" charset="-120"/>
              </a:rPr>
              <a:t>Çanakkale peyniri ile acılı meze tabağı</a:t>
            </a:r>
            <a:endParaRPr lang="en-US" sz="800" dirty="0"/>
          </a:p>
        </p:txBody>
      </p:sp>
      <p:sp>
        <p:nvSpPr>
          <p:cNvPr id="54" name="Shape 52"/>
          <p:cNvSpPr/>
          <p:nvPr/>
        </p:nvSpPr>
        <p:spPr>
          <a:xfrm>
            <a:off x="4617720" y="3108960"/>
            <a:ext cx="91440" cy="91440"/>
          </a:xfrm>
          <a:prstGeom prst="ellipse">
            <a:avLst/>
          </a:prstGeom>
          <a:solidFill>
            <a:srgbClr val="8B5E3C"/>
          </a:solidFill>
          <a:ln w="12700">
            <a:solidFill>
              <a:srgbClr val="8B5E3C"/>
            </a:solidFill>
            <a:prstDash val="solid"/>
          </a:ln>
        </p:spPr>
        <p:txBody>
          <a:bodyPr/>
          <a:lstStyle/>
          <a:p>
            <a:endParaRPr lang="tr-TR"/>
          </a:p>
        </p:txBody>
      </p:sp>
      <p:sp>
        <p:nvSpPr>
          <p:cNvPr id="55" name="Text 53"/>
          <p:cNvSpPr/>
          <p:nvPr/>
        </p:nvSpPr>
        <p:spPr>
          <a:xfrm>
            <a:off x="4745736" y="3090672"/>
            <a:ext cx="4032504" cy="146304"/>
          </a:xfrm>
          <a:prstGeom prst="rect">
            <a:avLst/>
          </a:prstGeom>
          <a:noFill/>
          <a:ln/>
        </p:spPr>
        <p:txBody>
          <a:bodyPr wrap="square" lIns="0" tIns="0" rIns="0" bIns="0" rtlCol="0" anchor="ctr"/>
          <a:lstStyle/>
          <a:p>
            <a:pPr marL="0" indent="0">
              <a:buNone/>
            </a:pPr>
            <a:r>
              <a:rPr lang="en-US" sz="800" dirty="0">
                <a:solidFill>
                  <a:srgbClr val="2C2C2C"/>
                </a:solidFill>
                <a:latin typeface="Calibri" pitchFamily="34" charset="0"/>
                <a:ea typeface="Calibri" pitchFamily="34" charset="-122"/>
                <a:cs typeface="Calibri" pitchFamily="34" charset="-120"/>
              </a:rPr>
              <a:t>Deniz börülcesi salatası (yöresel)</a:t>
            </a:r>
            <a:endParaRPr lang="en-US" sz="800" dirty="0"/>
          </a:p>
        </p:txBody>
      </p:sp>
      <p:sp>
        <p:nvSpPr>
          <p:cNvPr id="56" name="Shape 54"/>
          <p:cNvSpPr/>
          <p:nvPr/>
        </p:nvSpPr>
        <p:spPr>
          <a:xfrm>
            <a:off x="4617720" y="3255264"/>
            <a:ext cx="91440" cy="91440"/>
          </a:xfrm>
          <a:prstGeom prst="ellipse">
            <a:avLst/>
          </a:prstGeom>
          <a:solidFill>
            <a:srgbClr val="8B5E3C"/>
          </a:solidFill>
          <a:ln w="12700">
            <a:solidFill>
              <a:srgbClr val="8B5E3C"/>
            </a:solidFill>
            <a:prstDash val="solid"/>
          </a:ln>
        </p:spPr>
        <p:txBody>
          <a:bodyPr/>
          <a:lstStyle/>
          <a:p>
            <a:endParaRPr lang="tr-TR"/>
          </a:p>
        </p:txBody>
      </p:sp>
      <p:sp>
        <p:nvSpPr>
          <p:cNvPr id="57" name="Text 55"/>
          <p:cNvSpPr/>
          <p:nvPr/>
        </p:nvSpPr>
        <p:spPr>
          <a:xfrm>
            <a:off x="4745736" y="3236976"/>
            <a:ext cx="4032504" cy="146304"/>
          </a:xfrm>
          <a:prstGeom prst="rect">
            <a:avLst/>
          </a:prstGeom>
          <a:noFill/>
          <a:ln/>
        </p:spPr>
        <p:txBody>
          <a:bodyPr wrap="square" lIns="0" tIns="0" rIns="0" bIns="0" rtlCol="0" anchor="ctr"/>
          <a:lstStyle/>
          <a:p>
            <a:pPr marL="0" indent="0">
              <a:buNone/>
            </a:pPr>
            <a:r>
              <a:rPr lang="en-US" sz="800" dirty="0">
                <a:solidFill>
                  <a:srgbClr val="2C2C2C"/>
                </a:solidFill>
                <a:latin typeface="Calibri" pitchFamily="34" charset="0"/>
                <a:ea typeface="Calibri" pitchFamily="34" charset="-122"/>
                <a:cs typeface="Calibri" pitchFamily="34" charset="-120"/>
              </a:rPr>
              <a:t>Kabak çiçeği dolması — mevsiminde</a:t>
            </a:r>
            <a:endParaRPr lang="en-US" sz="800" dirty="0"/>
          </a:p>
        </p:txBody>
      </p:sp>
      <p:sp>
        <p:nvSpPr>
          <p:cNvPr id="58" name="Shape 56"/>
          <p:cNvSpPr/>
          <p:nvPr/>
        </p:nvSpPr>
        <p:spPr>
          <a:xfrm>
            <a:off x="4617720" y="3401568"/>
            <a:ext cx="91440" cy="91440"/>
          </a:xfrm>
          <a:prstGeom prst="ellipse">
            <a:avLst/>
          </a:prstGeom>
          <a:solidFill>
            <a:srgbClr val="8B5E3C"/>
          </a:solidFill>
          <a:ln w="12700">
            <a:solidFill>
              <a:srgbClr val="8B5E3C"/>
            </a:solidFill>
            <a:prstDash val="solid"/>
          </a:ln>
        </p:spPr>
        <p:txBody>
          <a:bodyPr/>
          <a:lstStyle/>
          <a:p>
            <a:endParaRPr lang="tr-TR"/>
          </a:p>
        </p:txBody>
      </p:sp>
      <p:sp>
        <p:nvSpPr>
          <p:cNvPr id="59" name="Text 57"/>
          <p:cNvSpPr/>
          <p:nvPr/>
        </p:nvSpPr>
        <p:spPr>
          <a:xfrm>
            <a:off x="4745736" y="3383280"/>
            <a:ext cx="4032504" cy="146304"/>
          </a:xfrm>
          <a:prstGeom prst="rect">
            <a:avLst/>
          </a:prstGeom>
          <a:noFill/>
          <a:ln/>
        </p:spPr>
        <p:txBody>
          <a:bodyPr wrap="square" lIns="0" tIns="0" rIns="0" bIns="0" rtlCol="0" anchor="ctr"/>
          <a:lstStyle/>
          <a:p>
            <a:pPr marL="0" indent="0">
              <a:buNone/>
            </a:pPr>
            <a:r>
              <a:rPr lang="en-US" sz="800" dirty="0">
                <a:solidFill>
                  <a:srgbClr val="2C2C2C"/>
                </a:solidFill>
                <a:latin typeface="Calibri" pitchFamily="34" charset="0"/>
                <a:ea typeface="Calibri" pitchFamily="34" charset="-122"/>
                <a:cs typeface="Calibri" pitchFamily="34" charset="-120"/>
              </a:rPr>
              <a:t>Çanakkale lokması — tatlı</a:t>
            </a:r>
            <a:endParaRPr lang="en-US" sz="800" dirty="0"/>
          </a:p>
        </p:txBody>
      </p:sp>
      <p:sp>
        <p:nvSpPr>
          <p:cNvPr id="60" name="Shape 58"/>
          <p:cNvSpPr/>
          <p:nvPr/>
        </p:nvSpPr>
        <p:spPr>
          <a:xfrm>
            <a:off x="4526280" y="3712464"/>
            <a:ext cx="4343400" cy="1097280"/>
          </a:xfrm>
          <a:prstGeom prst="rect">
            <a:avLst/>
          </a:prstGeom>
          <a:solidFill>
            <a:srgbClr val="FFFFFF"/>
          </a:solidFill>
          <a:ln w="12700">
            <a:solidFill>
              <a:srgbClr val="1A2A4A"/>
            </a:solidFill>
            <a:prstDash val="solid"/>
          </a:ln>
          <a:effectLst>
            <a:outerShdw blurRad="127000" dist="38100" dir="8100000" algn="bl" rotWithShape="0">
              <a:srgbClr val="000000">
                <a:alpha val="10000"/>
              </a:srgbClr>
            </a:outerShdw>
          </a:effectLst>
        </p:spPr>
        <p:txBody>
          <a:bodyPr/>
          <a:lstStyle/>
          <a:p>
            <a:endParaRPr lang="tr-TR"/>
          </a:p>
        </p:txBody>
      </p:sp>
      <p:sp>
        <p:nvSpPr>
          <p:cNvPr id="61" name="Shape 59"/>
          <p:cNvSpPr/>
          <p:nvPr/>
        </p:nvSpPr>
        <p:spPr>
          <a:xfrm>
            <a:off x="4526280" y="3712464"/>
            <a:ext cx="4343400" cy="64008"/>
          </a:xfrm>
          <a:prstGeom prst="rect">
            <a:avLst/>
          </a:prstGeom>
          <a:solidFill>
            <a:srgbClr val="1A2A4A"/>
          </a:solidFill>
          <a:ln w="12700">
            <a:solidFill>
              <a:srgbClr val="1A2A4A"/>
            </a:solidFill>
            <a:prstDash val="solid"/>
          </a:ln>
        </p:spPr>
        <p:txBody>
          <a:bodyPr/>
          <a:lstStyle/>
          <a:p>
            <a:endParaRPr lang="tr-TR"/>
          </a:p>
        </p:txBody>
      </p:sp>
      <p:sp>
        <p:nvSpPr>
          <p:cNvPr id="62" name="Text 60"/>
          <p:cNvSpPr/>
          <p:nvPr/>
        </p:nvSpPr>
        <p:spPr>
          <a:xfrm>
            <a:off x="4617720" y="3803904"/>
            <a:ext cx="4160520" cy="256032"/>
          </a:xfrm>
          <a:prstGeom prst="rect">
            <a:avLst/>
          </a:prstGeom>
          <a:noFill/>
          <a:ln/>
        </p:spPr>
        <p:txBody>
          <a:bodyPr wrap="square" lIns="0" tIns="0" rIns="0" bIns="0" rtlCol="0" anchor="ctr"/>
          <a:lstStyle/>
          <a:p>
            <a:pPr marL="0" indent="0">
              <a:buNone/>
            </a:pPr>
            <a:r>
              <a:rPr lang="en-US" sz="1100" b="1" dirty="0">
                <a:solidFill>
                  <a:srgbClr val="1A2A4A"/>
                </a:solidFill>
                <a:latin typeface="Calibri" pitchFamily="34" charset="0"/>
                <a:ea typeface="Calibri" pitchFamily="34" charset="-122"/>
                <a:cs typeface="Calibri" pitchFamily="34" charset="-120"/>
              </a:rPr>
              <a:t>💡  Pratik Bilgiler</a:t>
            </a:r>
            <a:endParaRPr lang="en-US" sz="1100" dirty="0"/>
          </a:p>
        </p:txBody>
      </p:sp>
      <p:sp>
        <p:nvSpPr>
          <p:cNvPr id="63" name="Shape 61"/>
          <p:cNvSpPr/>
          <p:nvPr/>
        </p:nvSpPr>
        <p:spPr>
          <a:xfrm>
            <a:off x="4617720" y="4133088"/>
            <a:ext cx="91440" cy="91440"/>
          </a:xfrm>
          <a:prstGeom prst="ellipse">
            <a:avLst/>
          </a:prstGeom>
          <a:solidFill>
            <a:srgbClr val="1A2A4A"/>
          </a:solidFill>
          <a:ln w="12700">
            <a:solidFill>
              <a:srgbClr val="1A2A4A"/>
            </a:solidFill>
            <a:prstDash val="solid"/>
          </a:ln>
        </p:spPr>
        <p:txBody>
          <a:bodyPr/>
          <a:lstStyle/>
          <a:p>
            <a:endParaRPr lang="tr-TR"/>
          </a:p>
        </p:txBody>
      </p:sp>
      <p:sp>
        <p:nvSpPr>
          <p:cNvPr id="64" name="Text 62"/>
          <p:cNvSpPr/>
          <p:nvPr/>
        </p:nvSpPr>
        <p:spPr>
          <a:xfrm>
            <a:off x="4745736" y="4114800"/>
            <a:ext cx="4032504" cy="146304"/>
          </a:xfrm>
          <a:prstGeom prst="rect">
            <a:avLst/>
          </a:prstGeom>
          <a:noFill/>
          <a:ln/>
        </p:spPr>
        <p:txBody>
          <a:bodyPr wrap="square" lIns="0" tIns="0" rIns="0" bIns="0" rtlCol="0" anchor="ctr"/>
          <a:lstStyle/>
          <a:p>
            <a:pPr marL="0" indent="0">
              <a:buNone/>
            </a:pPr>
            <a:r>
              <a:rPr lang="en-US" sz="800" dirty="0">
                <a:solidFill>
                  <a:srgbClr val="2C2C2C"/>
                </a:solidFill>
                <a:latin typeface="Calibri" pitchFamily="34" charset="0"/>
                <a:ea typeface="Calibri" pitchFamily="34" charset="-122"/>
                <a:cs typeface="Calibri" pitchFamily="34" charset="-120"/>
              </a:rPr>
              <a:t>Müze ile ortak bilet (€27 / kişi)</a:t>
            </a:r>
            <a:endParaRPr lang="en-US" sz="800" dirty="0"/>
          </a:p>
        </p:txBody>
      </p:sp>
      <p:sp>
        <p:nvSpPr>
          <p:cNvPr id="65" name="Shape 63"/>
          <p:cNvSpPr/>
          <p:nvPr/>
        </p:nvSpPr>
        <p:spPr>
          <a:xfrm>
            <a:off x="4617720" y="4279392"/>
            <a:ext cx="91440" cy="91440"/>
          </a:xfrm>
          <a:prstGeom prst="ellipse">
            <a:avLst/>
          </a:prstGeom>
          <a:solidFill>
            <a:srgbClr val="1A2A4A"/>
          </a:solidFill>
          <a:ln w="12700">
            <a:solidFill>
              <a:srgbClr val="1A2A4A"/>
            </a:solidFill>
            <a:prstDash val="solid"/>
          </a:ln>
        </p:spPr>
        <p:txBody>
          <a:bodyPr/>
          <a:lstStyle/>
          <a:p>
            <a:endParaRPr lang="tr-TR"/>
          </a:p>
        </p:txBody>
      </p:sp>
      <p:sp>
        <p:nvSpPr>
          <p:cNvPr id="66" name="Text 64"/>
          <p:cNvSpPr/>
          <p:nvPr/>
        </p:nvSpPr>
        <p:spPr>
          <a:xfrm>
            <a:off x="4745736" y="4261104"/>
            <a:ext cx="4032504" cy="146304"/>
          </a:xfrm>
          <a:prstGeom prst="rect">
            <a:avLst/>
          </a:prstGeom>
          <a:noFill/>
          <a:ln/>
        </p:spPr>
        <p:txBody>
          <a:bodyPr wrap="square" lIns="0" tIns="0" rIns="0" bIns="0" rtlCol="0" anchor="ctr"/>
          <a:lstStyle/>
          <a:p>
            <a:pPr marL="0" indent="0">
              <a:buNone/>
            </a:pPr>
            <a:r>
              <a:rPr lang="en-US" sz="800" dirty="0">
                <a:solidFill>
                  <a:srgbClr val="2C2C2C"/>
                </a:solidFill>
                <a:latin typeface="Calibri" pitchFamily="34" charset="0"/>
                <a:ea typeface="Calibri" pitchFamily="34" charset="-122"/>
                <a:cs typeface="Calibri" pitchFamily="34" charset="-120"/>
              </a:rPr>
              <a:t>Rehber almak şiddetle önerilir</a:t>
            </a:r>
            <a:endParaRPr lang="en-US" sz="800" dirty="0"/>
          </a:p>
        </p:txBody>
      </p:sp>
      <p:sp>
        <p:nvSpPr>
          <p:cNvPr id="67" name="Shape 65"/>
          <p:cNvSpPr/>
          <p:nvPr/>
        </p:nvSpPr>
        <p:spPr>
          <a:xfrm>
            <a:off x="4617720" y="4425696"/>
            <a:ext cx="91440" cy="91440"/>
          </a:xfrm>
          <a:prstGeom prst="ellipse">
            <a:avLst/>
          </a:prstGeom>
          <a:solidFill>
            <a:srgbClr val="1A2A4A"/>
          </a:solidFill>
          <a:ln w="12700">
            <a:solidFill>
              <a:srgbClr val="1A2A4A"/>
            </a:solidFill>
            <a:prstDash val="solid"/>
          </a:ln>
        </p:spPr>
        <p:txBody>
          <a:bodyPr/>
          <a:lstStyle/>
          <a:p>
            <a:endParaRPr lang="tr-TR"/>
          </a:p>
        </p:txBody>
      </p:sp>
      <p:sp>
        <p:nvSpPr>
          <p:cNvPr id="68" name="Text 66"/>
          <p:cNvSpPr/>
          <p:nvPr/>
        </p:nvSpPr>
        <p:spPr>
          <a:xfrm>
            <a:off x="4745736" y="4407408"/>
            <a:ext cx="4032504" cy="146304"/>
          </a:xfrm>
          <a:prstGeom prst="rect">
            <a:avLst/>
          </a:prstGeom>
          <a:noFill/>
          <a:ln/>
        </p:spPr>
        <p:txBody>
          <a:bodyPr wrap="square" lIns="0" tIns="0" rIns="0" bIns="0" rtlCol="0" anchor="ctr"/>
          <a:lstStyle/>
          <a:p>
            <a:pPr marL="0" indent="0">
              <a:buNone/>
            </a:pPr>
            <a:r>
              <a:rPr lang="en-US" sz="800" dirty="0">
                <a:solidFill>
                  <a:srgbClr val="2C2C2C"/>
                </a:solidFill>
                <a:latin typeface="Calibri" pitchFamily="34" charset="0"/>
                <a:ea typeface="Calibri" pitchFamily="34" charset="-122"/>
                <a:cs typeface="Calibri" pitchFamily="34" charset="-120"/>
              </a:rPr>
              <a:t>1 saat yeterli, tarih merakına 2 saat</a:t>
            </a:r>
            <a:endParaRPr lang="en-US" sz="800" dirty="0"/>
          </a:p>
        </p:txBody>
      </p:sp>
      <p:sp>
        <p:nvSpPr>
          <p:cNvPr id="69" name="Shape 67"/>
          <p:cNvSpPr/>
          <p:nvPr/>
        </p:nvSpPr>
        <p:spPr>
          <a:xfrm>
            <a:off x="0" y="4937760"/>
            <a:ext cx="9144000" cy="205740"/>
          </a:xfrm>
          <a:prstGeom prst="rect">
            <a:avLst/>
          </a:prstGeom>
          <a:solidFill>
            <a:srgbClr val="1A2A4A"/>
          </a:solidFill>
          <a:ln w="12700">
            <a:solidFill>
              <a:srgbClr val="1A2A4A"/>
            </a:solidFill>
            <a:prstDash val="solid"/>
          </a:ln>
        </p:spPr>
        <p:txBody>
          <a:bodyPr/>
          <a:lstStyle/>
          <a:p>
            <a:endParaRPr lang="tr-TR"/>
          </a:p>
        </p:txBody>
      </p:sp>
      <p:sp>
        <p:nvSpPr>
          <p:cNvPr id="70" name="Text 68"/>
          <p:cNvSpPr/>
          <p:nvPr/>
        </p:nvSpPr>
        <p:spPr>
          <a:xfrm>
            <a:off x="365760" y="4937760"/>
            <a:ext cx="8412480" cy="205740"/>
          </a:xfrm>
          <a:prstGeom prst="rect">
            <a:avLst/>
          </a:prstGeom>
          <a:noFill/>
          <a:ln/>
        </p:spPr>
        <p:txBody>
          <a:bodyPr wrap="square" lIns="0" tIns="0" rIns="0" bIns="0" rtlCol="0" anchor="ctr"/>
          <a:lstStyle/>
          <a:p>
            <a:pPr marL="0" indent="0">
              <a:buNone/>
            </a:pPr>
            <a:r>
              <a:rPr lang="en-US" sz="750" dirty="0">
                <a:solidFill>
                  <a:srgbClr val="E8C96A"/>
                </a:solidFill>
                <a:latin typeface="Calibri" pitchFamily="34" charset="0"/>
                <a:ea typeface="Calibri" pitchFamily="34" charset="-122"/>
                <a:cs typeface="Calibri" pitchFamily="34" charset="-120"/>
              </a:rPr>
              <a:t>Kazdağları Gezi Rehberi 2  ·  Allia Thermal çıkışlı  ·  Durak 2 / 4</a:t>
            </a:r>
            <a:endParaRPr lang="en-US" sz="7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1A2A4A"/>
        </a:solidFill>
        <a:effectLst/>
      </p:bgPr>
    </p:bg>
    <p:spTree>
      <p:nvGrpSpPr>
        <p:cNvPr id="1" name=""/>
        <p:cNvGrpSpPr/>
        <p:nvPr/>
      </p:nvGrpSpPr>
      <p:grpSpPr>
        <a:xfrm>
          <a:off x="0" y="0"/>
          <a:ext cx="0" cy="0"/>
          <a:chOff x="0" y="0"/>
          <a:chExt cx="0" cy="0"/>
        </a:xfrm>
      </p:grpSpPr>
      <p:sp>
        <p:nvSpPr>
          <p:cNvPr id="2" name="Shape 0"/>
          <p:cNvSpPr/>
          <p:nvPr/>
        </p:nvSpPr>
        <p:spPr>
          <a:xfrm>
            <a:off x="0" y="0"/>
            <a:ext cx="201168" cy="5143500"/>
          </a:xfrm>
          <a:prstGeom prst="rect">
            <a:avLst/>
          </a:prstGeom>
          <a:solidFill>
            <a:srgbClr val="C9A84C"/>
          </a:solidFill>
          <a:ln w="12700">
            <a:solidFill>
              <a:srgbClr val="C9A84C"/>
            </a:solidFill>
            <a:prstDash val="solid"/>
          </a:ln>
        </p:spPr>
        <p:txBody>
          <a:bodyPr/>
          <a:lstStyle/>
          <a:p>
            <a:endParaRPr lang="tr-TR"/>
          </a:p>
        </p:txBody>
      </p:sp>
      <p:sp>
        <p:nvSpPr>
          <p:cNvPr id="3" name="Shape 1"/>
          <p:cNvSpPr/>
          <p:nvPr/>
        </p:nvSpPr>
        <p:spPr>
          <a:xfrm>
            <a:off x="0" y="4937760"/>
            <a:ext cx="9144000" cy="205740"/>
          </a:xfrm>
          <a:prstGeom prst="rect">
            <a:avLst/>
          </a:prstGeom>
          <a:solidFill>
            <a:srgbClr val="2B4270"/>
          </a:solidFill>
          <a:ln w="12700">
            <a:solidFill>
              <a:srgbClr val="2B4270"/>
            </a:solidFill>
            <a:prstDash val="solid"/>
          </a:ln>
        </p:spPr>
        <p:txBody>
          <a:bodyPr/>
          <a:lstStyle/>
          <a:p>
            <a:endParaRPr lang="tr-TR"/>
          </a:p>
        </p:txBody>
      </p:sp>
      <p:sp>
        <p:nvSpPr>
          <p:cNvPr id="4" name="Shape 2"/>
          <p:cNvSpPr/>
          <p:nvPr/>
        </p:nvSpPr>
        <p:spPr>
          <a:xfrm>
            <a:off x="347472" y="182880"/>
            <a:ext cx="640080" cy="640080"/>
          </a:xfrm>
          <a:prstGeom prst="ellipse">
            <a:avLst/>
          </a:prstGeom>
          <a:solidFill>
            <a:srgbClr val="8B5E3C"/>
          </a:solidFill>
          <a:ln w="12700">
            <a:solidFill>
              <a:srgbClr val="C9A84C"/>
            </a:solidFill>
            <a:prstDash val="solid"/>
          </a:ln>
        </p:spPr>
        <p:txBody>
          <a:bodyPr/>
          <a:lstStyle/>
          <a:p>
            <a:endParaRPr lang="tr-TR"/>
          </a:p>
        </p:txBody>
      </p:sp>
      <p:sp>
        <p:nvSpPr>
          <p:cNvPr id="5" name="Text 3"/>
          <p:cNvSpPr/>
          <p:nvPr/>
        </p:nvSpPr>
        <p:spPr>
          <a:xfrm>
            <a:off x="347472" y="182880"/>
            <a:ext cx="640080" cy="640080"/>
          </a:xfrm>
          <a:prstGeom prst="rect">
            <a:avLst/>
          </a:prstGeom>
          <a:noFill/>
          <a:ln/>
        </p:spPr>
        <p:txBody>
          <a:bodyPr wrap="square" lIns="0" tIns="0" rIns="0" bIns="0" rtlCol="0" anchor="ctr"/>
          <a:lstStyle/>
          <a:p>
            <a:pPr marL="0" indent="0" algn="ctr">
              <a:buNone/>
            </a:pPr>
            <a:r>
              <a:rPr lang="en-US" sz="2200" b="1" dirty="0">
                <a:solidFill>
                  <a:srgbClr val="FFFFFF"/>
                </a:solidFill>
                <a:latin typeface="Georgia" pitchFamily="34" charset="0"/>
                <a:ea typeface="Georgia" pitchFamily="34" charset="-122"/>
                <a:cs typeface="Georgia" pitchFamily="34" charset="-120"/>
              </a:rPr>
              <a:t>3</a:t>
            </a:r>
            <a:endParaRPr lang="en-US" sz="2200" dirty="0"/>
          </a:p>
        </p:txBody>
      </p:sp>
      <p:sp>
        <p:nvSpPr>
          <p:cNvPr id="6" name="Text 4"/>
          <p:cNvSpPr/>
          <p:nvPr/>
        </p:nvSpPr>
        <p:spPr>
          <a:xfrm>
            <a:off x="1115568" y="201168"/>
            <a:ext cx="7680960" cy="256032"/>
          </a:xfrm>
          <a:prstGeom prst="rect">
            <a:avLst/>
          </a:prstGeom>
          <a:noFill/>
          <a:ln/>
        </p:spPr>
        <p:txBody>
          <a:bodyPr wrap="square" lIns="0" tIns="0" rIns="0" bIns="0" rtlCol="0" anchor="ctr"/>
          <a:lstStyle/>
          <a:p>
            <a:pPr marL="0" indent="0">
              <a:buNone/>
            </a:pPr>
            <a:r>
              <a:rPr lang="en-US" sz="900" b="1" kern="0" spc="300" dirty="0">
                <a:solidFill>
                  <a:srgbClr val="C9A84C"/>
                </a:solidFill>
                <a:latin typeface="Calibri" pitchFamily="34" charset="0"/>
                <a:ea typeface="Calibri" pitchFamily="34" charset="-122"/>
                <a:cs typeface="Calibri" pitchFamily="34" charset="-120"/>
              </a:rPr>
              <a:t>ASOS ANTİK KENTİ</a:t>
            </a:r>
            <a:endParaRPr lang="en-US" sz="900" dirty="0"/>
          </a:p>
        </p:txBody>
      </p:sp>
      <p:sp>
        <p:nvSpPr>
          <p:cNvPr id="7" name="Text 5"/>
          <p:cNvSpPr/>
          <p:nvPr/>
        </p:nvSpPr>
        <p:spPr>
          <a:xfrm>
            <a:off x="1115568" y="493776"/>
            <a:ext cx="7680960" cy="384048"/>
          </a:xfrm>
          <a:prstGeom prst="rect">
            <a:avLst/>
          </a:prstGeom>
          <a:noFill/>
          <a:ln/>
        </p:spPr>
        <p:txBody>
          <a:bodyPr wrap="square" lIns="0" tIns="0" rIns="0" bIns="0" rtlCol="0" anchor="ctr"/>
          <a:lstStyle/>
          <a:p>
            <a:pPr marL="0" indent="0">
              <a:buNone/>
            </a:pPr>
            <a:r>
              <a:rPr lang="en-US" sz="1700" b="1" dirty="0">
                <a:solidFill>
                  <a:srgbClr val="FFFFFF"/>
                </a:solidFill>
                <a:latin typeface="Georgia" pitchFamily="34" charset="0"/>
                <a:ea typeface="Georgia" pitchFamily="34" charset="-122"/>
                <a:cs typeface="Georgia" pitchFamily="34" charset="-120"/>
              </a:rPr>
              <a:t>🏺  Uçurum Tepesinde Yunan Mimarisi &amp; Ege Manzarası</a:t>
            </a:r>
            <a:endParaRPr lang="en-US" sz="1700" dirty="0"/>
          </a:p>
        </p:txBody>
      </p:sp>
      <p:sp>
        <p:nvSpPr>
          <p:cNvPr id="8" name="Shape 6"/>
          <p:cNvSpPr/>
          <p:nvPr/>
        </p:nvSpPr>
        <p:spPr>
          <a:xfrm>
            <a:off x="274320" y="987552"/>
            <a:ext cx="8595360" cy="347472"/>
          </a:xfrm>
          <a:prstGeom prst="rect">
            <a:avLst/>
          </a:prstGeom>
          <a:solidFill>
            <a:srgbClr val="2B4270"/>
          </a:solidFill>
          <a:ln w="12700">
            <a:solidFill>
              <a:srgbClr val="2B4270"/>
            </a:solidFill>
            <a:prstDash val="solid"/>
          </a:ln>
        </p:spPr>
        <p:txBody>
          <a:bodyPr/>
          <a:lstStyle/>
          <a:p>
            <a:endParaRPr lang="tr-TR"/>
          </a:p>
        </p:txBody>
      </p:sp>
      <p:sp>
        <p:nvSpPr>
          <p:cNvPr id="9" name="Text 7"/>
          <p:cNvSpPr/>
          <p:nvPr/>
        </p:nvSpPr>
        <p:spPr>
          <a:xfrm>
            <a:off x="438912" y="987552"/>
            <a:ext cx="2103120" cy="347472"/>
          </a:xfrm>
          <a:prstGeom prst="rect">
            <a:avLst/>
          </a:prstGeom>
          <a:noFill/>
          <a:ln/>
        </p:spPr>
        <p:txBody>
          <a:bodyPr wrap="square" lIns="0" tIns="0" rIns="0" bIns="0" rtlCol="0" anchor="ctr"/>
          <a:lstStyle/>
          <a:p>
            <a:pPr marL="0" indent="0">
              <a:buNone/>
            </a:pPr>
            <a:r>
              <a:rPr lang="en-US" sz="850" dirty="0">
                <a:solidFill>
                  <a:srgbClr val="F7F2E8"/>
                </a:solidFill>
                <a:latin typeface="Calibri" pitchFamily="34" charset="0"/>
                <a:ea typeface="Calibri" pitchFamily="34" charset="-122"/>
                <a:cs typeface="Calibri" pitchFamily="34" charset="-120"/>
              </a:rPr>
              <a:t>⭐ 4.6  2.677+ yorum</a:t>
            </a:r>
            <a:endParaRPr lang="en-US" sz="850" dirty="0"/>
          </a:p>
        </p:txBody>
      </p:sp>
      <p:sp>
        <p:nvSpPr>
          <p:cNvPr id="10" name="Text 8"/>
          <p:cNvSpPr/>
          <p:nvPr/>
        </p:nvSpPr>
        <p:spPr>
          <a:xfrm>
            <a:off x="2633472" y="987552"/>
            <a:ext cx="2103120" cy="347472"/>
          </a:xfrm>
          <a:prstGeom prst="rect">
            <a:avLst/>
          </a:prstGeom>
          <a:noFill/>
          <a:ln/>
        </p:spPr>
        <p:txBody>
          <a:bodyPr wrap="square" lIns="0" tIns="0" rIns="0" bIns="0" rtlCol="0" anchor="ctr"/>
          <a:lstStyle/>
          <a:p>
            <a:pPr marL="0" indent="0">
              <a:buNone/>
            </a:pPr>
            <a:r>
              <a:rPr lang="en-US" sz="850" dirty="0">
                <a:solidFill>
                  <a:srgbClr val="F7F2E8"/>
                </a:solidFill>
                <a:latin typeface="Calibri" pitchFamily="34" charset="0"/>
                <a:ea typeface="Calibri" pitchFamily="34" charset="-122"/>
                <a:cs typeface="Calibri" pitchFamily="34" charset="-120"/>
              </a:rPr>
              <a:t>⏰  08:30-17:30 (Hergün)</a:t>
            </a:r>
            <a:endParaRPr lang="en-US" sz="850" dirty="0"/>
          </a:p>
        </p:txBody>
      </p:sp>
      <p:sp>
        <p:nvSpPr>
          <p:cNvPr id="11" name="Text 9"/>
          <p:cNvSpPr/>
          <p:nvPr/>
        </p:nvSpPr>
        <p:spPr>
          <a:xfrm>
            <a:off x="4828032" y="987552"/>
            <a:ext cx="2103120" cy="347472"/>
          </a:xfrm>
          <a:prstGeom prst="rect">
            <a:avLst/>
          </a:prstGeom>
          <a:noFill/>
          <a:ln/>
        </p:spPr>
        <p:txBody>
          <a:bodyPr wrap="square" lIns="0" tIns="0" rIns="0" bIns="0" rtlCol="0" anchor="ctr"/>
          <a:lstStyle/>
          <a:p>
            <a:pPr marL="0" indent="0">
              <a:buNone/>
            </a:pPr>
            <a:r>
              <a:rPr lang="en-US" sz="850" dirty="0">
                <a:solidFill>
                  <a:srgbClr val="F7F2E8"/>
                </a:solidFill>
                <a:latin typeface="Calibri" pitchFamily="34" charset="0"/>
                <a:ea typeface="Calibri" pitchFamily="34" charset="-122"/>
                <a:cs typeface="Calibri" pitchFamily="34" charset="-120"/>
              </a:rPr>
              <a:t>🚗 Allia'dan  ~72 km  ·  ~65 dk</a:t>
            </a:r>
            <a:endParaRPr lang="en-US" sz="850" dirty="0"/>
          </a:p>
        </p:txBody>
      </p:sp>
      <p:sp>
        <p:nvSpPr>
          <p:cNvPr id="12" name="Text 10"/>
          <p:cNvSpPr/>
          <p:nvPr/>
        </p:nvSpPr>
        <p:spPr>
          <a:xfrm>
            <a:off x="7022592" y="987552"/>
            <a:ext cx="2103120" cy="347472"/>
          </a:xfrm>
          <a:prstGeom prst="rect">
            <a:avLst/>
          </a:prstGeom>
          <a:noFill/>
          <a:ln/>
        </p:spPr>
        <p:txBody>
          <a:bodyPr wrap="square" lIns="0" tIns="0" rIns="0" bIns="0" rtlCol="0" anchor="ctr"/>
          <a:lstStyle/>
          <a:p>
            <a:pPr marL="0" indent="0">
              <a:buNone/>
            </a:pPr>
            <a:r>
              <a:rPr lang="en-US" sz="850" dirty="0">
                <a:solidFill>
                  <a:srgbClr val="F7F2E8"/>
                </a:solidFill>
                <a:latin typeface="Calibri" pitchFamily="34" charset="0"/>
                <a:ea typeface="Calibri" pitchFamily="34" charset="-122"/>
                <a:cs typeface="Calibri" pitchFamily="34" charset="-120"/>
              </a:rPr>
              <a:t>📍  Behramkale, Ayvacık</a:t>
            </a:r>
            <a:endParaRPr lang="en-US" sz="850" dirty="0"/>
          </a:p>
        </p:txBody>
      </p:sp>
      <p:sp>
        <p:nvSpPr>
          <p:cNvPr id="13" name="Shape 11"/>
          <p:cNvSpPr/>
          <p:nvPr/>
        </p:nvSpPr>
        <p:spPr>
          <a:xfrm>
            <a:off x="274320" y="1426464"/>
            <a:ext cx="4114800" cy="3419856"/>
          </a:xfrm>
          <a:prstGeom prst="rect">
            <a:avLst/>
          </a:prstGeom>
          <a:solidFill>
            <a:srgbClr val="2B4270"/>
          </a:solidFill>
          <a:ln w="12700">
            <a:solidFill>
              <a:srgbClr val="2B4270"/>
            </a:solidFill>
            <a:prstDash val="solid"/>
          </a:ln>
          <a:effectLst>
            <a:outerShdw blurRad="127000" dist="38100" dir="8100000" algn="bl" rotWithShape="0">
              <a:srgbClr val="000000">
                <a:alpha val="10000"/>
              </a:srgbClr>
            </a:outerShdw>
          </a:effectLst>
        </p:spPr>
        <p:txBody>
          <a:bodyPr/>
          <a:lstStyle/>
          <a:p>
            <a:endParaRPr lang="tr-TR"/>
          </a:p>
        </p:txBody>
      </p:sp>
      <p:sp>
        <p:nvSpPr>
          <p:cNvPr id="14" name="Shape 12"/>
          <p:cNvSpPr/>
          <p:nvPr/>
        </p:nvSpPr>
        <p:spPr>
          <a:xfrm>
            <a:off x="274320" y="1426464"/>
            <a:ext cx="91440" cy="3419856"/>
          </a:xfrm>
          <a:prstGeom prst="rect">
            <a:avLst/>
          </a:prstGeom>
          <a:solidFill>
            <a:srgbClr val="8B5E3C"/>
          </a:solidFill>
          <a:ln w="12700">
            <a:solidFill>
              <a:srgbClr val="8B5E3C"/>
            </a:solidFill>
            <a:prstDash val="solid"/>
          </a:ln>
        </p:spPr>
        <p:txBody>
          <a:bodyPr/>
          <a:lstStyle/>
          <a:p>
            <a:endParaRPr lang="tr-TR"/>
          </a:p>
        </p:txBody>
      </p:sp>
      <p:sp>
        <p:nvSpPr>
          <p:cNvPr id="15" name="Text 13"/>
          <p:cNvSpPr/>
          <p:nvPr/>
        </p:nvSpPr>
        <p:spPr>
          <a:xfrm>
            <a:off x="457200" y="1490472"/>
            <a:ext cx="3822192" cy="274320"/>
          </a:xfrm>
          <a:prstGeom prst="rect">
            <a:avLst/>
          </a:prstGeom>
          <a:noFill/>
          <a:ln/>
        </p:spPr>
        <p:txBody>
          <a:bodyPr wrap="square" lIns="0" tIns="0" rIns="0" bIns="0" rtlCol="0" anchor="ctr"/>
          <a:lstStyle/>
          <a:p>
            <a:pPr marL="0" indent="0">
              <a:buNone/>
            </a:pPr>
            <a:r>
              <a:rPr lang="en-US" sz="1100" b="1" dirty="0">
                <a:solidFill>
                  <a:srgbClr val="C9A84C"/>
                </a:solidFill>
                <a:latin typeface="Calibri" pitchFamily="34" charset="0"/>
                <a:ea typeface="Calibri" pitchFamily="34" charset="-122"/>
                <a:cs typeface="Calibri" pitchFamily="34" charset="-120"/>
              </a:rPr>
              <a:t>🏺  Asos Hakkında</a:t>
            </a:r>
            <a:endParaRPr lang="en-US" sz="1100" dirty="0"/>
          </a:p>
        </p:txBody>
      </p:sp>
      <p:sp>
        <p:nvSpPr>
          <p:cNvPr id="16" name="Shape 14"/>
          <p:cNvSpPr/>
          <p:nvPr/>
        </p:nvSpPr>
        <p:spPr>
          <a:xfrm>
            <a:off x="457200" y="1874520"/>
            <a:ext cx="118872" cy="118872"/>
          </a:xfrm>
          <a:prstGeom prst="ellipse">
            <a:avLst/>
          </a:prstGeom>
          <a:solidFill>
            <a:srgbClr val="8B5E3C"/>
          </a:solidFill>
          <a:ln w="12700">
            <a:solidFill>
              <a:srgbClr val="8B5E3C"/>
            </a:solidFill>
            <a:prstDash val="solid"/>
          </a:ln>
        </p:spPr>
        <p:txBody>
          <a:bodyPr/>
          <a:lstStyle/>
          <a:p>
            <a:endParaRPr lang="tr-TR"/>
          </a:p>
        </p:txBody>
      </p:sp>
      <p:sp>
        <p:nvSpPr>
          <p:cNvPr id="17" name="Text 15"/>
          <p:cNvSpPr/>
          <p:nvPr/>
        </p:nvSpPr>
        <p:spPr>
          <a:xfrm>
            <a:off x="640080" y="1847088"/>
            <a:ext cx="3621024" cy="347472"/>
          </a:xfrm>
          <a:prstGeom prst="rect">
            <a:avLst/>
          </a:prstGeom>
          <a:noFill/>
          <a:ln/>
        </p:spPr>
        <p:txBody>
          <a:bodyPr wrap="square" lIns="0" tIns="0" rIns="0" bIns="0" rtlCol="0" anchor="ctr"/>
          <a:lstStyle/>
          <a:p>
            <a:pPr marL="0" indent="0">
              <a:buNone/>
            </a:pPr>
            <a:r>
              <a:rPr lang="en-US" sz="850" dirty="0">
                <a:solidFill>
                  <a:srgbClr val="F7F2E8"/>
                </a:solidFill>
                <a:latin typeface="Calibri" pitchFamily="34" charset="0"/>
                <a:ea typeface="Calibri" pitchFamily="34" charset="-122"/>
                <a:cs typeface="Calibri" pitchFamily="34" charset="-120"/>
              </a:rPr>
              <a:t>M.Ö. 900'lü yıllardan itibaren yerleşim — Aeolis dönemi</a:t>
            </a:r>
            <a:endParaRPr lang="en-US" sz="850" dirty="0"/>
          </a:p>
        </p:txBody>
      </p:sp>
      <p:sp>
        <p:nvSpPr>
          <p:cNvPr id="18" name="Shape 16"/>
          <p:cNvSpPr/>
          <p:nvPr/>
        </p:nvSpPr>
        <p:spPr>
          <a:xfrm>
            <a:off x="457200" y="2258568"/>
            <a:ext cx="118872" cy="118872"/>
          </a:xfrm>
          <a:prstGeom prst="ellipse">
            <a:avLst/>
          </a:prstGeom>
          <a:solidFill>
            <a:srgbClr val="8B5E3C"/>
          </a:solidFill>
          <a:ln w="12700">
            <a:solidFill>
              <a:srgbClr val="8B5E3C"/>
            </a:solidFill>
            <a:prstDash val="solid"/>
          </a:ln>
        </p:spPr>
        <p:txBody>
          <a:bodyPr/>
          <a:lstStyle/>
          <a:p>
            <a:endParaRPr lang="tr-TR"/>
          </a:p>
        </p:txBody>
      </p:sp>
      <p:sp>
        <p:nvSpPr>
          <p:cNvPr id="19" name="Text 17"/>
          <p:cNvSpPr/>
          <p:nvPr/>
        </p:nvSpPr>
        <p:spPr>
          <a:xfrm>
            <a:off x="640080" y="2231136"/>
            <a:ext cx="3621024" cy="347472"/>
          </a:xfrm>
          <a:prstGeom prst="rect">
            <a:avLst/>
          </a:prstGeom>
          <a:noFill/>
          <a:ln/>
        </p:spPr>
        <p:txBody>
          <a:bodyPr wrap="square" lIns="0" tIns="0" rIns="0" bIns="0" rtlCol="0" anchor="ctr"/>
          <a:lstStyle/>
          <a:p>
            <a:pPr marL="0" indent="0">
              <a:buNone/>
            </a:pPr>
            <a:r>
              <a:rPr lang="en-US" sz="850" dirty="0">
                <a:solidFill>
                  <a:srgbClr val="F7F2E8"/>
                </a:solidFill>
                <a:latin typeface="Calibri" pitchFamily="34" charset="0"/>
                <a:ea typeface="Calibri" pitchFamily="34" charset="-122"/>
                <a:cs typeface="Calibri" pitchFamily="34" charset="-120"/>
              </a:rPr>
              <a:t>Aristo M.Ö. 347-344 yılları arasında burada yaşamış ve öğretmiştir</a:t>
            </a:r>
            <a:endParaRPr lang="en-US" sz="850" dirty="0"/>
          </a:p>
        </p:txBody>
      </p:sp>
      <p:sp>
        <p:nvSpPr>
          <p:cNvPr id="20" name="Shape 18"/>
          <p:cNvSpPr/>
          <p:nvPr/>
        </p:nvSpPr>
        <p:spPr>
          <a:xfrm>
            <a:off x="457200" y="2642616"/>
            <a:ext cx="118872" cy="118872"/>
          </a:xfrm>
          <a:prstGeom prst="ellipse">
            <a:avLst/>
          </a:prstGeom>
          <a:solidFill>
            <a:srgbClr val="8B5E3C"/>
          </a:solidFill>
          <a:ln w="12700">
            <a:solidFill>
              <a:srgbClr val="8B5E3C"/>
            </a:solidFill>
            <a:prstDash val="solid"/>
          </a:ln>
        </p:spPr>
        <p:txBody>
          <a:bodyPr/>
          <a:lstStyle/>
          <a:p>
            <a:endParaRPr lang="tr-TR"/>
          </a:p>
        </p:txBody>
      </p:sp>
      <p:sp>
        <p:nvSpPr>
          <p:cNvPr id="21" name="Text 19"/>
          <p:cNvSpPr/>
          <p:nvPr/>
        </p:nvSpPr>
        <p:spPr>
          <a:xfrm>
            <a:off x="640080" y="2615184"/>
            <a:ext cx="3621024" cy="347472"/>
          </a:xfrm>
          <a:prstGeom prst="rect">
            <a:avLst/>
          </a:prstGeom>
          <a:noFill/>
          <a:ln/>
        </p:spPr>
        <p:txBody>
          <a:bodyPr wrap="square" lIns="0" tIns="0" rIns="0" bIns="0" rtlCol="0" anchor="ctr"/>
          <a:lstStyle/>
          <a:p>
            <a:pPr marL="0" indent="0">
              <a:buNone/>
            </a:pPr>
            <a:r>
              <a:rPr lang="en-US" sz="850" dirty="0">
                <a:solidFill>
                  <a:srgbClr val="F7F2E8"/>
                </a:solidFill>
                <a:latin typeface="Calibri" pitchFamily="34" charset="0"/>
                <a:ea typeface="Calibri" pitchFamily="34" charset="-122"/>
                <a:cs typeface="Calibri" pitchFamily="34" charset="-120"/>
              </a:rPr>
              <a:t>Athena Tapınağı: Türkiye'deki tek Dor düzenli tapınak</a:t>
            </a:r>
            <a:endParaRPr lang="en-US" sz="850" dirty="0"/>
          </a:p>
        </p:txBody>
      </p:sp>
      <p:sp>
        <p:nvSpPr>
          <p:cNvPr id="22" name="Shape 20"/>
          <p:cNvSpPr/>
          <p:nvPr/>
        </p:nvSpPr>
        <p:spPr>
          <a:xfrm>
            <a:off x="457200" y="3026664"/>
            <a:ext cx="118872" cy="118872"/>
          </a:xfrm>
          <a:prstGeom prst="ellipse">
            <a:avLst/>
          </a:prstGeom>
          <a:solidFill>
            <a:srgbClr val="8B5E3C"/>
          </a:solidFill>
          <a:ln w="12700">
            <a:solidFill>
              <a:srgbClr val="8B5E3C"/>
            </a:solidFill>
            <a:prstDash val="solid"/>
          </a:ln>
        </p:spPr>
        <p:txBody>
          <a:bodyPr/>
          <a:lstStyle/>
          <a:p>
            <a:endParaRPr lang="tr-TR"/>
          </a:p>
        </p:txBody>
      </p:sp>
      <p:sp>
        <p:nvSpPr>
          <p:cNvPr id="23" name="Text 21"/>
          <p:cNvSpPr/>
          <p:nvPr/>
        </p:nvSpPr>
        <p:spPr>
          <a:xfrm>
            <a:off x="640080" y="2999232"/>
            <a:ext cx="3621024" cy="347472"/>
          </a:xfrm>
          <a:prstGeom prst="rect">
            <a:avLst/>
          </a:prstGeom>
          <a:noFill/>
          <a:ln/>
        </p:spPr>
        <p:txBody>
          <a:bodyPr wrap="square" lIns="0" tIns="0" rIns="0" bIns="0" rtlCol="0" anchor="ctr"/>
          <a:lstStyle/>
          <a:p>
            <a:pPr marL="0" indent="0">
              <a:buNone/>
            </a:pPr>
            <a:r>
              <a:rPr lang="en-US" sz="850" dirty="0">
                <a:solidFill>
                  <a:srgbClr val="F7F2E8"/>
                </a:solidFill>
                <a:latin typeface="Calibri" pitchFamily="34" charset="0"/>
                <a:ea typeface="Calibri" pitchFamily="34" charset="-122"/>
                <a:cs typeface="Calibri" pitchFamily="34" charset="-120"/>
              </a:rPr>
              <a:t>Nekropol, agora, tiyatro ve liman kalıntıları görülebilir</a:t>
            </a:r>
            <a:endParaRPr lang="en-US" sz="850" dirty="0"/>
          </a:p>
        </p:txBody>
      </p:sp>
      <p:sp>
        <p:nvSpPr>
          <p:cNvPr id="24" name="Shape 22"/>
          <p:cNvSpPr/>
          <p:nvPr/>
        </p:nvSpPr>
        <p:spPr>
          <a:xfrm>
            <a:off x="457200" y="3410712"/>
            <a:ext cx="118872" cy="118872"/>
          </a:xfrm>
          <a:prstGeom prst="ellipse">
            <a:avLst/>
          </a:prstGeom>
          <a:solidFill>
            <a:srgbClr val="8B5E3C"/>
          </a:solidFill>
          <a:ln w="12700">
            <a:solidFill>
              <a:srgbClr val="8B5E3C"/>
            </a:solidFill>
            <a:prstDash val="solid"/>
          </a:ln>
        </p:spPr>
        <p:txBody>
          <a:bodyPr/>
          <a:lstStyle/>
          <a:p>
            <a:endParaRPr lang="tr-TR"/>
          </a:p>
        </p:txBody>
      </p:sp>
      <p:sp>
        <p:nvSpPr>
          <p:cNvPr id="25" name="Text 23"/>
          <p:cNvSpPr/>
          <p:nvPr/>
        </p:nvSpPr>
        <p:spPr>
          <a:xfrm>
            <a:off x="640080" y="3383280"/>
            <a:ext cx="3621024" cy="347472"/>
          </a:xfrm>
          <a:prstGeom prst="rect">
            <a:avLst/>
          </a:prstGeom>
          <a:noFill/>
          <a:ln/>
        </p:spPr>
        <p:txBody>
          <a:bodyPr wrap="square" lIns="0" tIns="0" rIns="0" bIns="0" rtlCol="0" anchor="ctr"/>
          <a:lstStyle/>
          <a:p>
            <a:pPr marL="0" indent="0">
              <a:buNone/>
            </a:pPr>
            <a:r>
              <a:rPr lang="en-US" sz="850" dirty="0">
                <a:solidFill>
                  <a:srgbClr val="F7F2E8"/>
                </a:solidFill>
                <a:latin typeface="Calibri" pitchFamily="34" charset="0"/>
                <a:ea typeface="Calibri" pitchFamily="34" charset="-122"/>
                <a:cs typeface="Calibri" pitchFamily="34" charset="-120"/>
              </a:rPr>
              <a:t>234 m yükseklikte uçurum üstü konumuyla eşsiz Ege manzarası</a:t>
            </a:r>
            <a:endParaRPr lang="en-US" sz="850" dirty="0"/>
          </a:p>
        </p:txBody>
      </p:sp>
      <p:sp>
        <p:nvSpPr>
          <p:cNvPr id="26" name="Shape 24"/>
          <p:cNvSpPr/>
          <p:nvPr/>
        </p:nvSpPr>
        <p:spPr>
          <a:xfrm>
            <a:off x="457200" y="3794760"/>
            <a:ext cx="118872" cy="118872"/>
          </a:xfrm>
          <a:prstGeom prst="ellipse">
            <a:avLst/>
          </a:prstGeom>
          <a:solidFill>
            <a:srgbClr val="8B5E3C"/>
          </a:solidFill>
          <a:ln w="12700">
            <a:solidFill>
              <a:srgbClr val="8B5E3C"/>
            </a:solidFill>
            <a:prstDash val="solid"/>
          </a:ln>
        </p:spPr>
        <p:txBody>
          <a:bodyPr/>
          <a:lstStyle/>
          <a:p>
            <a:endParaRPr lang="tr-TR"/>
          </a:p>
        </p:txBody>
      </p:sp>
      <p:sp>
        <p:nvSpPr>
          <p:cNvPr id="27" name="Text 25"/>
          <p:cNvSpPr/>
          <p:nvPr/>
        </p:nvSpPr>
        <p:spPr>
          <a:xfrm>
            <a:off x="640080" y="3767328"/>
            <a:ext cx="3621024" cy="347472"/>
          </a:xfrm>
          <a:prstGeom prst="rect">
            <a:avLst/>
          </a:prstGeom>
          <a:noFill/>
          <a:ln/>
        </p:spPr>
        <p:txBody>
          <a:bodyPr wrap="square" lIns="0" tIns="0" rIns="0" bIns="0" rtlCol="0" anchor="ctr"/>
          <a:lstStyle/>
          <a:p>
            <a:pPr marL="0" indent="0">
              <a:buNone/>
            </a:pPr>
            <a:r>
              <a:rPr lang="en-US" sz="850" dirty="0">
                <a:solidFill>
                  <a:srgbClr val="F7F2E8"/>
                </a:solidFill>
                <a:latin typeface="Calibri" pitchFamily="34" charset="0"/>
                <a:ea typeface="Calibri" pitchFamily="34" charset="-122"/>
                <a:cs typeface="Calibri" pitchFamily="34" charset="-120"/>
              </a:rPr>
              <a:t>Lesbos (Midilli) adası karşıdan açıkça görünür</a:t>
            </a:r>
            <a:endParaRPr lang="en-US" sz="850" dirty="0"/>
          </a:p>
        </p:txBody>
      </p:sp>
      <p:sp>
        <p:nvSpPr>
          <p:cNvPr id="28" name="Shape 26"/>
          <p:cNvSpPr/>
          <p:nvPr/>
        </p:nvSpPr>
        <p:spPr>
          <a:xfrm>
            <a:off x="457200" y="4178808"/>
            <a:ext cx="118872" cy="118872"/>
          </a:xfrm>
          <a:prstGeom prst="ellipse">
            <a:avLst/>
          </a:prstGeom>
          <a:solidFill>
            <a:srgbClr val="8B5E3C"/>
          </a:solidFill>
          <a:ln w="12700">
            <a:solidFill>
              <a:srgbClr val="8B5E3C"/>
            </a:solidFill>
            <a:prstDash val="solid"/>
          </a:ln>
        </p:spPr>
        <p:txBody>
          <a:bodyPr/>
          <a:lstStyle/>
          <a:p>
            <a:endParaRPr lang="tr-TR"/>
          </a:p>
        </p:txBody>
      </p:sp>
      <p:sp>
        <p:nvSpPr>
          <p:cNvPr id="29" name="Text 27"/>
          <p:cNvSpPr/>
          <p:nvPr/>
        </p:nvSpPr>
        <p:spPr>
          <a:xfrm>
            <a:off x="640080" y="4151376"/>
            <a:ext cx="3621024" cy="347472"/>
          </a:xfrm>
          <a:prstGeom prst="rect">
            <a:avLst/>
          </a:prstGeom>
          <a:noFill/>
          <a:ln/>
        </p:spPr>
        <p:txBody>
          <a:bodyPr wrap="square" lIns="0" tIns="0" rIns="0" bIns="0" rtlCol="0" anchor="ctr"/>
          <a:lstStyle/>
          <a:p>
            <a:pPr marL="0" indent="0">
              <a:buNone/>
            </a:pPr>
            <a:r>
              <a:rPr lang="en-US" sz="850" dirty="0">
                <a:solidFill>
                  <a:srgbClr val="F7F2E8"/>
                </a:solidFill>
                <a:latin typeface="Calibri" pitchFamily="34" charset="0"/>
                <a:ea typeface="Calibri" pitchFamily="34" charset="-122"/>
                <a:cs typeface="Calibri" pitchFamily="34" charset="-120"/>
              </a:rPr>
              <a:t>Gün batımında en muhteşem görünüm — ziyaret planını buna göre yap</a:t>
            </a:r>
            <a:endParaRPr lang="en-US" sz="850" dirty="0"/>
          </a:p>
        </p:txBody>
      </p:sp>
      <p:sp>
        <p:nvSpPr>
          <p:cNvPr id="30" name="Shape 28"/>
          <p:cNvSpPr/>
          <p:nvPr/>
        </p:nvSpPr>
        <p:spPr>
          <a:xfrm>
            <a:off x="4617720" y="1426464"/>
            <a:ext cx="4206240" cy="1207008"/>
          </a:xfrm>
          <a:prstGeom prst="rect">
            <a:avLst/>
          </a:prstGeom>
          <a:solidFill>
            <a:srgbClr val="FFFFFF"/>
          </a:solidFill>
          <a:ln w="12700">
            <a:solidFill>
              <a:srgbClr val="8B5E3C"/>
            </a:solidFill>
            <a:prstDash val="solid"/>
          </a:ln>
          <a:effectLst>
            <a:outerShdw blurRad="127000" dist="38100" dir="8100000" algn="bl" rotWithShape="0">
              <a:srgbClr val="000000">
                <a:alpha val="10000"/>
              </a:srgbClr>
            </a:outerShdw>
          </a:effectLst>
        </p:spPr>
        <p:txBody>
          <a:bodyPr/>
          <a:lstStyle/>
          <a:p>
            <a:endParaRPr lang="tr-TR"/>
          </a:p>
        </p:txBody>
      </p:sp>
      <p:sp>
        <p:nvSpPr>
          <p:cNvPr id="31" name="Shape 29"/>
          <p:cNvSpPr/>
          <p:nvPr/>
        </p:nvSpPr>
        <p:spPr>
          <a:xfrm>
            <a:off x="4617720" y="1426464"/>
            <a:ext cx="4206240" cy="64008"/>
          </a:xfrm>
          <a:prstGeom prst="rect">
            <a:avLst/>
          </a:prstGeom>
          <a:solidFill>
            <a:srgbClr val="8B5E3C"/>
          </a:solidFill>
          <a:ln w="12700">
            <a:solidFill>
              <a:srgbClr val="8B5E3C"/>
            </a:solidFill>
            <a:prstDash val="solid"/>
          </a:ln>
        </p:spPr>
        <p:txBody>
          <a:bodyPr/>
          <a:lstStyle/>
          <a:p>
            <a:endParaRPr lang="tr-TR"/>
          </a:p>
        </p:txBody>
      </p:sp>
      <p:sp>
        <p:nvSpPr>
          <p:cNvPr id="32" name="Text 30"/>
          <p:cNvSpPr/>
          <p:nvPr/>
        </p:nvSpPr>
        <p:spPr>
          <a:xfrm>
            <a:off x="4709160" y="1517904"/>
            <a:ext cx="4023360" cy="256032"/>
          </a:xfrm>
          <a:prstGeom prst="rect">
            <a:avLst/>
          </a:prstGeom>
          <a:noFill/>
          <a:ln/>
        </p:spPr>
        <p:txBody>
          <a:bodyPr wrap="square" lIns="0" tIns="0" rIns="0" bIns="0" rtlCol="0" anchor="ctr"/>
          <a:lstStyle/>
          <a:p>
            <a:pPr marL="0" indent="0">
              <a:buNone/>
            </a:pPr>
            <a:r>
              <a:rPr lang="en-US" sz="1100" b="1" dirty="0">
                <a:solidFill>
                  <a:srgbClr val="1A2A4A"/>
                </a:solidFill>
                <a:latin typeface="Calibri" pitchFamily="34" charset="0"/>
                <a:ea typeface="Calibri" pitchFamily="34" charset="-122"/>
                <a:cs typeface="Calibri" pitchFamily="34" charset="-120"/>
              </a:rPr>
              <a:t>🥾  Yapılacaklar</a:t>
            </a:r>
            <a:endParaRPr lang="en-US" sz="1100" dirty="0"/>
          </a:p>
        </p:txBody>
      </p:sp>
      <p:sp>
        <p:nvSpPr>
          <p:cNvPr id="33" name="Shape 31"/>
          <p:cNvSpPr/>
          <p:nvPr/>
        </p:nvSpPr>
        <p:spPr>
          <a:xfrm>
            <a:off x="4709160" y="1847088"/>
            <a:ext cx="91440" cy="91440"/>
          </a:xfrm>
          <a:prstGeom prst="ellipse">
            <a:avLst/>
          </a:prstGeom>
          <a:solidFill>
            <a:srgbClr val="8B5E3C"/>
          </a:solidFill>
          <a:ln w="12700">
            <a:solidFill>
              <a:srgbClr val="8B5E3C"/>
            </a:solidFill>
            <a:prstDash val="solid"/>
          </a:ln>
        </p:spPr>
        <p:txBody>
          <a:bodyPr/>
          <a:lstStyle/>
          <a:p>
            <a:endParaRPr lang="tr-TR"/>
          </a:p>
        </p:txBody>
      </p:sp>
      <p:sp>
        <p:nvSpPr>
          <p:cNvPr id="34" name="Text 32"/>
          <p:cNvSpPr/>
          <p:nvPr/>
        </p:nvSpPr>
        <p:spPr>
          <a:xfrm>
            <a:off x="4837176" y="1828800"/>
            <a:ext cx="3895344" cy="146304"/>
          </a:xfrm>
          <a:prstGeom prst="rect">
            <a:avLst/>
          </a:prstGeom>
          <a:noFill/>
          <a:ln/>
        </p:spPr>
        <p:txBody>
          <a:bodyPr wrap="square" lIns="0" tIns="0" rIns="0" bIns="0" rtlCol="0" anchor="ctr"/>
          <a:lstStyle/>
          <a:p>
            <a:pPr marL="0" indent="0">
              <a:buNone/>
            </a:pPr>
            <a:r>
              <a:rPr lang="en-US" sz="800" dirty="0">
                <a:solidFill>
                  <a:srgbClr val="2C2C2C"/>
                </a:solidFill>
                <a:latin typeface="Calibri" pitchFamily="34" charset="0"/>
                <a:ea typeface="Calibri" pitchFamily="34" charset="-122"/>
                <a:cs typeface="Calibri" pitchFamily="34" charset="-120"/>
              </a:rPr>
              <a:t>Athena Tapınağı'nı ziyaret (tek Dor tapınak)</a:t>
            </a:r>
            <a:endParaRPr lang="en-US" sz="800" dirty="0"/>
          </a:p>
        </p:txBody>
      </p:sp>
      <p:sp>
        <p:nvSpPr>
          <p:cNvPr id="35" name="Shape 33"/>
          <p:cNvSpPr/>
          <p:nvPr/>
        </p:nvSpPr>
        <p:spPr>
          <a:xfrm>
            <a:off x="4709160" y="1993392"/>
            <a:ext cx="91440" cy="91440"/>
          </a:xfrm>
          <a:prstGeom prst="ellipse">
            <a:avLst/>
          </a:prstGeom>
          <a:solidFill>
            <a:srgbClr val="8B5E3C"/>
          </a:solidFill>
          <a:ln w="12700">
            <a:solidFill>
              <a:srgbClr val="8B5E3C"/>
            </a:solidFill>
            <a:prstDash val="solid"/>
          </a:ln>
        </p:spPr>
        <p:txBody>
          <a:bodyPr/>
          <a:lstStyle/>
          <a:p>
            <a:endParaRPr lang="tr-TR"/>
          </a:p>
        </p:txBody>
      </p:sp>
      <p:sp>
        <p:nvSpPr>
          <p:cNvPr id="36" name="Text 34"/>
          <p:cNvSpPr/>
          <p:nvPr/>
        </p:nvSpPr>
        <p:spPr>
          <a:xfrm>
            <a:off x="4837176" y="1975104"/>
            <a:ext cx="3895344" cy="146304"/>
          </a:xfrm>
          <a:prstGeom prst="rect">
            <a:avLst/>
          </a:prstGeom>
          <a:noFill/>
          <a:ln/>
        </p:spPr>
        <p:txBody>
          <a:bodyPr wrap="square" lIns="0" tIns="0" rIns="0" bIns="0" rtlCol="0" anchor="ctr"/>
          <a:lstStyle/>
          <a:p>
            <a:pPr marL="0" indent="0">
              <a:buNone/>
            </a:pPr>
            <a:r>
              <a:rPr lang="en-US" sz="800" dirty="0">
                <a:solidFill>
                  <a:srgbClr val="2C2C2C"/>
                </a:solidFill>
                <a:latin typeface="Calibri" pitchFamily="34" charset="0"/>
                <a:ea typeface="Calibri" pitchFamily="34" charset="-122"/>
                <a:cs typeface="Calibri" pitchFamily="34" charset="-120"/>
              </a:rPr>
              <a:t>Ege'yi kuşbakışı seyretme (234 m)</a:t>
            </a:r>
            <a:endParaRPr lang="en-US" sz="800" dirty="0"/>
          </a:p>
        </p:txBody>
      </p:sp>
      <p:sp>
        <p:nvSpPr>
          <p:cNvPr id="37" name="Shape 35"/>
          <p:cNvSpPr/>
          <p:nvPr/>
        </p:nvSpPr>
        <p:spPr>
          <a:xfrm>
            <a:off x="4709160" y="2139696"/>
            <a:ext cx="91440" cy="91440"/>
          </a:xfrm>
          <a:prstGeom prst="ellipse">
            <a:avLst/>
          </a:prstGeom>
          <a:solidFill>
            <a:srgbClr val="8B5E3C"/>
          </a:solidFill>
          <a:ln w="12700">
            <a:solidFill>
              <a:srgbClr val="8B5E3C"/>
            </a:solidFill>
            <a:prstDash val="solid"/>
          </a:ln>
        </p:spPr>
        <p:txBody>
          <a:bodyPr/>
          <a:lstStyle/>
          <a:p>
            <a:endParaRPr lang="tr-TR"/>
          </a:p>
        </p:txBody>
      </p:sp>
      <p:sp>
        <p:nvSpPr>
          <p:cNvPr id="38" name="Text 36"/>
          <p:cNvSpPr/>
          <p:nvPr/>
        </p:nvSpPr>
        <p:spPr>
          <a:xfrm>
            <a:off x="4837176" y="2121408"/>
            <a:ext cx="3895344" cy="146304"/>
          </a:xfrm>
          <a:prstGeom prst="rect">
            <a:avLst/>
          </a:prstGeom>
          <a:noFill/>
          <a:ln/>
        </p:spPr>
        <p:txBody>
          <a:bodyPr wrap="square" lIns="0" tIns="0" rIns="0" bIns="0" rtlCol="0" anchor="ctr"/>
          <a:lstStyle/>
          <a:p>
            <a:pPr marL="0" indent="0">
              <a:buNone/>
            </a:pPr>
            <a:r>
              <a:rPr lang="en-US" sz="800" dirty="0">
                <a:solidFill>
                  <a:srgbClr val="2C2C2C"/>
                </a:solidFill>
                <a:latin typeface="Calibri" pitchFamily="34" charset="0"/>
                <a:ea typeface="Calibri" pitchFamily="34" charset="-122"/>
                <a:cs typeface="Calibri" pitchFamily="34" charset="-120"/>
              </a:rPr>
              <a:t>Nekropol ve tiyatro kalıntılarını keşfetme</a:t>
            </a:r>
            <a:endParaRPr lang="en-US" sz="800" dirty="0"/>
          </a:p>
        </p:txBody>
      </p:sp>
      <p:sp>
        <p:nvSpPr>
          <p:cNvPr id="39" name="Shape 37"/>
          <p:cNvSpPr/>
          <p:nvPr/>
        </p:nvSpPr>
        <p:spPr>
          <a:xfrm>
            <a:off x="4709160" y="2286000"/>
            <a:ext cx="91440" cy="91440"/>
          </a:xfrm>
          <a:prstGeom prst="ellipse">
            <a:avLst/>
          </a:prstGeom>
          <a:solidFill>
            <a:srgbClr val="8B5E3C"/>
          </a:solidFill>
          <a:ln w="12700">
            <a:solidFill>
              <a:srgbClr val="8B5E3C"/>
            </a:solidFill>
            <a:prstDash val="solid"/>
          </a:ln>
        </p:spPr>
        <p:txBody>
          <a:bodyPr/>
          <a:lstStyle/>
          <a:p>
            <a:endParaRPr lang="tr-TR"/>
          </a:p>
        </p:txBody>
      </p:sp>
      <p:sp>
        <p:nvSpPr>
          <p:cNvPr id="40" name="Text 38"/>
          <p:cNvSpPr/>
          <p:nvPr/>
        </p:nvSpPr>
        <p:spPr>
          <a:xfrm>
            <a:off x="4837176" y="2267712"/>
            <a:ext cx="3895344" cy="146304"/>
          </a:xfrm>
          <a:prstGeom prst="rect">
            <a:avLst/>
          </a:prstGeom>
          <a:noFill/>
          <a:ln/>
        </p:spPr>
        <p:txBody>
          <a:bodyPr wrap="square" lIns="0" tIns="0" rIns="0" bIns="0" rtlCol="0" anchor="ctr"/>
          <a:lstStyle/>
          <a:p>
            <a:pPr marL="0" indent="0">
              <a:buNone/>
            </a:pPr>
            <a:r>
              <a:rPr lang="en-US" sz="800" dirty="0">
                <a:solidFill>
                  <a:srgbClr val="2C2C2C"/>
                </a:solidFill>
                <a:latin typeface="Calibri" pitchFamily="34" charset="0"/>
                <a:ea typeface="Calibri" pitchFamily="34" charset="-122"/>
                <a:cs typeface="Calibri" pitchFamily="34" charset="-120"/>
              </a:rPr>
              <a:t>Midilli Adası'nı kıyıdan görme</a:t>
            </a:r>
            <a:endParaRPr lang="en-US" sz="800" dirty="0"/>
          </a:p>
        </p:txBody>
      </p:sp>
      <p:sp>
        <p:nvSpPr>
          <p:cNvPr id="41" name="Shape 39"/>
          <p:cNvSpPr/>
          <p:nvPr/>
        </p:nvSpPr>
        <p:spPr>
          <a:xfrm>
            <a:off x="4709160" y="2432304"/>
            <a:ext cx="91440" cy="91440"/>
          </a:xfrm>
          <a:prstGeom prst="ellipse">
            <a:avLst/>
          </a:prstGeom>
          <a:solidFill>
            <a:srgbClr val="8B5E3C"/>
          </a:solidFill>
          <a:ln w="12700">
            <a:solidFill>
              <a:srgbClr val="8B5E3C"/>
            </a:solidFill>
            <a:prstDash val="solid"/>
          </a:ln>
        </p:spPr>
        <p:txBody>
          <a:bodyPr/>
          <a:lstStyle/>
          <a:p>
            <a:endParaRPr lang="tr-TR"/>
          </a:p>
        </p:txBody>
      </p:sp>
      <p:sp>
        <p:nvSpPr>
          <p:cNvPr id="42" name="Text 40"/>
          <p:cNvSpPr/>
          <p:nvPr/>
        </p:nvSpPr>
        <p:spPr>
          <a:xfrm>
            <a:off x="4837176" y="2414016"/>
            <a:ext cx="3895344" cy="146304"/>
          </a:xfrm>
          <a:prstGeom prst="rect">
            <a:avLst/>
          </a:prstGeom>
          <a:noFill/>
          <a:ln/>
        </p:spPr>
        <p:txBody>
          <a:bodyPr wrap="square" lIns="0" tIns="0" rIns="0" bIns="0" rtlCol="0" anchor="ctr"/>
          <a:lstStyle/>
          <a:p>
            <a:pPr marL="0" indent="0">
              <a:buNone/>
            </a:pPr>
            <a:r>
              <a:rPr lang="en-US" sz="800" dirty="0">
                <a:solidFill>
                  <a:srgbClr val="2C2C2C"/>
                </a:solidFill>
                <a:latin typeface="Calibri" pitchFamily="34" charset="0"/>
                <a:ea typeface="Calibri" pitchFamily="34" charset="-122"/>
                <a:cs typeface="Calibri" pitchFamily="34" charset="-120"/>
              </a:rPr>
              <a:t>Gün batımı fotoğrafçılığı (altın saat)</a:t>
            </a:r>
            <a:endParaRPr lang="en-US" sz="800" dirty="0"/>
          </a:p>
        </p:txBody>
      </p:sp>
      <p:sp>
        <p:nvSpPr>
          <p:cNvPr id="43" name="Shape 41"/>
          <p:cNvSpPr/>
          <p:nvPr/>
        </p:nvSpPr>
        <p:spPr>
          <a:xfrm>
            <a:off x="4617720" y="2743200"/>
            <a:ext cx="4206240" cy="1207008"/>
          </a:xfrm>
          <a:prstGeom prst="rect">
            <a:avLst/>
          </a:prstGeom>
          <a:solidFill>
            <a:srgbClr val="FFFFFF"/>
          </a:solidFill>
          <a:ln w="12700">
            <a:solidFill>
              <a:srgbClr val="9C8B6A"/>
            </a:solidFill>
            <a:prstDash val="solid"/>
          </a:ln>
          <a:effectLst>
            <a:outerShdw blurRad="127000" dist="38100" dir="8100000" algn="bl" rotWithShape="0">
              <a:srgbClr val="000000">
                <a:alpha val="10000"/>
              </a:srgbClr>
            </a:outerShdw>
          </a:effectLst>
        </p:spPr>
        <p:txBody>
          <a:bodyPr/>
          <a:lstStyle/>
          <a:p>
            <a:endParaRPr lang="tr-TR"/>
          </a:p>
        </p:txBody>
      </p:sp>
      <p:sp>
        <p:nvSpPr>
          <p:cNvPr id="44" name="Shape 42"/>
          <p:cNvSpPr/>
          <p:nvPr/>
        </p:nvSpPr>
        <p:spPr>
          <a:xfrm>
            <a:off x="4617720" y="2743200"/>
            <a:ext cx="4206240" cy="64008"/>
          </a:xfrm>
          <a:prstGeom prst="rect">
            <a:avLst/>
          </a:prstGeom>
          <a:solidFill>
            <a:srgbClr val="9C8B6A"/>
          </a:solidFill>
          <a:ln w="12700">
            <a:solidFill>
              <a:srgbClr val="9C8B6A"/>
            </a:solidFill>
            <a:prstDash val="solid"/>
          </a:ln>
        </p:spPr>
        <p:txBody>
          <a:bodyPr/>
          <a:lstStyle/>
          <a:p>
            <a:endParaRPr lang="tr-TR"/>
          </a:p>
        </p:txBody>
      </p:sp>
      <p:sp>
        <p:nvSpPr>
          <p:cNvPr id="45" name="Text 43"/>
          <p:cNvSpPr/>
          <p:nvPr/>
        </p:nvSpPr>
        <p:spPr>
          <a:xfrm>
            <a:off x="4709160" y="2834640"/>
            <a:ext cx="4023360" cy="256032"/>
          </a:xfrm>
          <a:prstGeom prst="rect">
            <a:avLst/>
          </a:prstGeom>
          <a:noFill/>
          <a:ln/>
        </p:spPr>
        <p:txBody>
          <a:bodyPr wrap="square" lIns="0" tIns="0" rIns="0" bIns="0" rtlCol="0" anchor="ctr"/>
          <a:lstStyle/>
          <a:p>
            <a:pPr marL="0" indent="0">
              <a:buNone/>
            </a:pPr>
            <a:r>
              <a:rPr lang="en-US" sz="1100" b="1" dirty="0">
                <a:solidFill>
                  <a:srgbClr val="1A2A4A"/>
                </a:solidFill>
                <a:latin typeface="Calibri" pitchFamily="34" charset="0"/>
                <a:ea typeface="Calibri" pitchFamily="34" charset="-122"/>
                <a:cs typeface="Calibri" pitchFamily="34" charset="-120"/>
              </a:rPr>
              <a:t>🍽  Yöresel Lezzetler</a:t>
            </a:r>
            <a:endParaRPr lang="en-US" sz="1100" dirty="0"/>
          </a:p>
        </p:txBody>
      </p:sp>
      <p:sp>
        <p:nvSpPr>
          <p:cNvPr id="46" name="Shape 44"/>
          <p:cNvSpPr/>
          <p:nvPr/>
        </p:nvSpPr>
        <p:spPr>
          <a:xfrm>
            <a:off x="4709160" y="3163824"/>
            <a:ext cx="91440" cy="91440"/>
          </a:xfrm>
          <a:prstGeom prst="ellipse">
            <a:avLst/>
          </a:prstGeom>
          <a:solidFill>
            <a:srgbClr val="9C8B6A"/>
          </a:solidFill>
          <a:ln w="12700">
            <a:solidFill>
              <a:srgbClr val="9C8B6A"/>
            </a:solidFill>
            <a:prstDash val="solid"/>
          </a:ln>
        </p:spPr>
        <p:txBody>
          <a:bodyPr/>
          <a:lstStyle/>
          <a:p>
            <a:endParaRPr lang="tr-TR"/>
          </a:p>
        </p:txBody>
      </p:sp>
      <p:sp>
        <p:nvSpPr>
          <p:cNvPr id="47" name="Text 45"/>
          <p:cNvSpPr/>
          <p:nvPr/>
        </p:nvSpPr>
        <p:spPr>
          <a:xfrm>
            <a:off x="4837176" y="3145536"/>
            <a:ext cx="3895344" cy="146304"/>
          </a:xfrm>
          <a:prstGeom prst="rect">
            <a:avLst/>
          </a:prstGeom>
          <a:noFill/>
          <a:ln/>
        </p:spPr>
        <p:txBody>
          <a:bodyPr wrap="square" lIns="0" tIns="0" rIns="0" bIns="0" rtlCol="0" anchor="ctr"/>
          <a:lstStyle/>
          <a:p>
            <a:pPr marL="0" indent="0">
              <a:buNone/>
            </a:pPr>
            <a:r>
              <a:rPr lang="en-US" sz="800" dirty="0">
                <a:solidFill>
                  <a:srgbClr val="2C2C2C"/>
                </a:solidFill>
                <a:latin typeface="Calibri" pitchFamily="34" charset="0"/>
                <a:ea typeface="Calibri" pitchFamily="34" charset="-122"/>
                <a:cs typeface="Calibri" pitchFamily="34" charset="-120"/>
              </a:rPr>
              <a:t>Behramkale limanı balık restoranları</a:t>
            </a:r>
            <a:endParaRPr lang="en-US" sz="800" dirty="0"/>
          </a:p>
        </p:txBody>
      </p:sp>
      <p:sp>
        <p:nvSpPr>
          <p:cNvPr id="48" name="Shape 46"/>
          <p:cNvSpPr/>
          <p:nvPr/>
        </p:nvSpPr>
        <p:spPr>
          <a:xfrm>
            <a:off x="4709160" y="3310128"/>
            <a:ext cx="91440" cy="91440"/>
          </a:xfrm>
          <a:prstGeom prst="ellipse">
            <a:avLst/>
          </a:prstGeom>
          <a:solidFill>
            <a:srgbClr val="9C8B6A"/>
          </a:solidFill>
          <a:ln w="12700">
            <a:solidFill>
              <a:srgbClr val="9C8B6A"/>
            </a:solidFill>
            <a:prstDash val="solid"/>
          </a:ln>
        </p:spPr>
        <p:txBody>
          <a:bodyPr/>
          <a:lstStyle/>
          <a:p>
            <a:endParaRPr lang="tr-TR"/>
          </a:p>
        </p:txBody>
      </p:sp>
      <p:sp>
        <p:nvSpPr>
          <p:cNvPr id="49" name="Text 47"/>
          <p:cNvSpPr/>
          <p:nvPr/>
        </p:nvSpPr>
        <p:spPr>
          <a:xfrm>
            <a:off x="4837176" y="3291840"/>
            <a:ext cx="3895344" cy="146304"/>
          </a:xfrm>
          <a:prstGeom prst="rect">
            <a:avLst/>
          </a:prstGeom>
          <a:noFill/>
          <a:ln/>
        </p:spPr>
        <p:txBody>
          <a:bodyPr wrap="square" lIns="0" tIns="0" rIns="0" bIns="0" rtlCol="0" anchor="ctr"/>
          <a:lstStyle/>
          <a:p>
            <a:pPr marL="0" indent="0">
              <a:buNone/>
            </a:pPr>
            <a:r>
              <a:rPr lang="en-US" sz="800" dirty="0">
                <a:solidFill>
                  <a:srgbClr val="2C2C2C"/>
                </a:solidFill>
                <a:latin typeface="Calibri" pitchFamily="34" charset="0"/>
                <a:ea typeface="Calibri" pitchFamily="34" charset="-122"/>
                <a:cs typeface="Calibri" pitchFamily="34" charset="-120"/>
              </a:rPr>
              <a:t>Taze hamsi tava (mevsiminde)</a:t>
            </a:r>
            <a:endParaRPr lang="en-US" sz="800" dirty="0"/>
          </a:p>
        </p:txBody>
      </p:sp>
      <p:sp>
        <p:nvSpPr>
          <p:cNvPr id="50" name="Shape 48"/>
          <p:cNvSpPr/>
          <p:nvPr/>
        </p:nvSpPr>
        <p:spPr>
          <a:xfrm>
            <a:off x="4709160" y="3456432"/>
            <a:ext cx="91440" cy="91440"/>
          </a:xfrm>
          <a:prstGeom prst="ellipse">
            <a:avLst/>
          </a:prstGeom>
          <a:solidFill>
            <a:srgbClr val="9C8B6A"/>
          </a:solidFill>
          <a:ln w="12700">
            <a:solidFill>
              <a:srgbClr val="9C8B6A"/>
            </a:solidFill>
            <a:prstDash val="solid"/>
          </a:ln>
        </p:spPr>
        <p:txBody>
          <a:bodyPr/>
          <a:lstStyle/>
          <a:p>
            <a:endParaRPr lang="tr-TR"/>
          </a:p>
        </p:txBody>
      </p:sp>
      <p:sp>
        <p:nvSpPr>
          <p:cNvPr id="51" name="Text 49"/>
          <p:cNvSpPr/>
          <p:nvPr/>
        </p:nvSpPr>
        <p:spPr>
          <a:xfrm>
            <a:off x="4837176" y="3438144"/>
            <a:ext cx="3895344" cy="146304"/>
          </a:xfrm>
          <a:prstGeom prst="rect">
            <a:avLst/>
          </a:prstGeom>
          <a:noFill/>
          <a:ln/>
        </p:spPr>
        <p:txBody>
          <a:bodyPr wrap="square" lIns="0" tIns="0" rIns="0" bIns="0" rtlCol="0" anchor="ctr"/>
          <a:lstStyle/>
          <a:p>
            <a:pPr marL="0" indent="0">
              <a:buNone/>
            </a:pPr>
            <a:r>
              <a:rPr lang="en-US" sz="800" dirty="0">
                <a:solidFill>
                  <a:srgbClr val="2C2C2C"/>
                </a:solidFill>
                <a:latin typeface="Calibri" pitchFamily="34" charset="0"/>
                <a:ea typeface="Calibri" pitchFamily="34" charset="-122"/>
                <a:cs typeface="Calibri" pitchFamily="34" charset="-120"/>
              </a:rPr>
              <a:t>Zeytinyağlı Ege meze tabağı</a:t>
            </a:r>
            <a:endParaRPr lang="en-US" sz="800" dirty="0"/>
          </a:p>
        </p:txBody>
      </p:sp>
      <p:sp>
        <p:nvSpPr>
          <p:cNvPr id="52" name="Shape 50"/>
          <p:cNvSpPr/>
          <p:nvPr/>
        </p:nvSpPr>
        <p:spPr>
          <a:xfrm>
            <a:off x="4709160" y="3602736"/>
            <a:ext cx="91440" cy="91440"/>
          </a:xfrm>
          <a:prstGeom prst="ellipse">
            <a:avLst/>
          </a:prstGeom>
          <a:solidFill>
            <a:srgbClr val="9C8B6A"/>
          </a:solidFill>
          <a:ln w="12700">
            <a:solidFill>
              <a:srgbClr val="9C8B6A"/>
            </a:solidFill>
            <a:prstDash val="solid"/>
          </a:ln>
        </p:spPr>
        <p:txBody>
          <a:bodyPr/>
          <a:lstStyle/>
          <a:p>
            <a:endParaRPr lang="tr-TR"/>
          </a:p>
        </p:txBody>
      </p:sp>
      <p:sp>
        <p:nvSpPr>
          <p:cNvPr id="53" name="Text 51"/>
          <p:cNvSpPr/>
          <p:nvPr/>
        </p:nvSpPr>
        <p:spPr>
          <a:xfrm>
            <a:off x="4837176" y="3584448"/>
            <a:ext cx="3895344" cy="146304"/>
          </a:xfrm>
          <a:prstGeom prst="rect">
            <a:avLst/>
          </a:prstGeom>
          <a:noFill/>
          <a:ln/>
        </p:spPr>
        <p:txBody>
          <a:bodyPr wrap="square" lIns="0" tIns="0" rIns="0" bIns="0" rtlCol="0" anchor="ctr"/>
          <a:lstStyle/>
          <a:p>
            <a:pPr marL="0" indent="0">
              <a:buNone/>
            </a:pPr>
            <a:r>
              <a:rPr lang="en-US" sz="800" dirty="0">
                <a:solidFill>
                  <a:srgbClr val="2C2C2C"/>
                </a:solidFill>
                <a:latin typeface="Calibri" pitchFamily="34" charset="0"/>
                <a:ea typeface="Calibri" pitchFamily="34" charset="-122"/>
                <a:cs typeface="Calibri" pitchFamily="34" charset="-120"/>
              </a:rPr>
              <a:t>Ahtapot salata — liman kafelerinde</a:t>
            </a:r>
            <a:endParaRPr lang="en-US" sz="800" dirty="0"/>
          </a:p>
        </p:txBody>
      </p:sp>
      <p:sp>
        <p:nvSpPr>
          <p:cNvPr id="54" name="Shape 52"/>
          <p:cNvSpPr/>
          <p:nvPr/>
        </p:nvSpPr>
        <p:spPr>
          <a:xfrm>
            <a:off x="4709160" y="3749040"/>
            <a:ext cx="91440" cy="91440"/>
          </a:xfrm>
          <a:prstGeom prst="ellipse">
            <a:avLst/>
          </a:prstGeom>
          <a:solidFill>
            <a:srgbClr val="9C8B6A"/>
          </a:solidFill>
          <a:ln w="12700">
            <a:solidFill>
              <a:srgbClr val="9C8B6A"/>
            </a:solidFill>
            <a:prstDash val="solid"/>
          </a:ln>
        </p:spPr>
        <p:txBody>
          <a:bodyPr/>
          <a:lstStyle/>
          <a:p>
            <a:endParaRPr lang="tr-TR"/>
          </a:p>
        </p:txBody>
      </p:sp>
      <p:sp>
        <p:nvSpPr>
          <p:cNvPr id="55" name="Text 53"/>
          <p:cNvSpPr/>
          <p:nvPr/>
        </p:nvSpPr>
        <p:spPr>
          <a:xfrm>
            <a:off x="4837176" y="3730752"/>
            <a:ext cx="3895344" cy="146304"/>
          </a:xfrm>
          <a:prstGeom prst="rect">
            <a:avLst/>
          </a:prstGeom>
          <a:noFill/>
          <a:ln/>
        </p:spPr>
        <p:txBody>
          <a:bodyPr wrap="square" lIns="0" tIns="0" rIns="0" bIns="0" rtlCol="0" anchor="ctr"/>
          <a:lstStyle/>
          <a:p>
            <a:pPr marL="0" indent="0">
              <a:buNone/>
            </a:pPr>
            <a:r>
              <a:rPr lang="en-US" sz="800" dirty="0">
                <a:solidFill>
                  <a:srgbClr val="2C2C2C"/>
                </a:solidFill>
                <a:latin typeface="Calibri" pitchFamily="34" charset="0"/>
                <a:ea typeface="Calibri" pitchFamily="34" charset="-122"/>
                <a:cs typeface="Calibri" pitchFamily="34" charset="-120"/>
              </a:rPr>
              <a:t>Aristo Evi Restoran — tarihi konakta yemek</a:t>
            </a:r>
            <a:endParaRPr lang="en-US" sz="800" dirty="0"/>
          </a:p>
        </p:txBody>
      </p:sp>
      <p:sp>
        <p:nvSpPr>
          <p:cNvPr id="56" name="Shape 54"/>
          <p:cNvSpPr/>
          <p:nvPr/>
        </p:nvSpPr>
        <p:spPr>
          <a:xfrm>
            <a:off x="4617720" y="4059936"/>
            <a:ext cx="4206240" cy="768096"/>
          </a:xfrm>
          <a:prstGeom prst="rect">
            <a:avLst/>
          </a:prstGeom>
          <a:solidFill>
            <a:srgbClr val="FFFFFF"/>
          </a:solidFill>
          <a:ln w="12700">
            <a:solidFill>
              <a:srgbClr val="3D5A8A"/>
            </a:solidFill>
            <a:prstDash val="solid"/>
          </a:ln>
          <a:effectLst>
            <a:outerShdw blurRad="127000" dist="38100" dir="8100000" algn="bl" rotWithShape="0">
              <a:srgbClr val="000000">
                <a:alpha val="10000"/>
              </a:srgbClr>
            </a:outerShdw>
          </a:effectLst>
        </p:spPr>
        <p:txBody>
          <a:bodyPr/>
          <a:lstStyle/>
          <a:p>
            <a:endParaRPr lang="tr-TR"/>
          </a:p>
        </p:txBody>
      </p:sp>
      <p:sp>
        <p:nvSpPr>
          <p:cNvPr id="57" name="Shape 55"/>
          <p:cNvSpPr/>
          <p:nvPr/>
        </p:nvSpPr>
        <p:spPr>
          <a:xfrm>
            <a:off x="4617720" y="4059936"/>
            <a:ext cx="4206240" cy="64008"/>
          </a:xfrm>
          <a:prstGeom prst="rect">
            <a:avLst/>
          </a:prstGeom>
          <a:solidFill>
            <a:srgbClr val="3D5A8A"/>
          </a:solidFill>
          <a:ln w="12700">
            <a:solidFill>
              <a:srgbClr val="3D5A8A"/>
            </a:solidFill>
            <a:prstDash val="solid"/>
          </a:ln>
        </p:spPr>
        <p:txBody>
          <a:bodyPr/>
          <a:lstStyle/>
          <a:p>
            <a:endParaRPr lang="tr-TR"/>
          </a:p>
        </p:txBody>
      </p:sp>
      <p:sp>
        <p:nvSpPr>
          <p:cNvPr id="58" name="Text 56"/>
          <p:cNvSpPr/>
          <p:nvPr/>
        </p:nvSpPr>
        <p:spPr>
          <a:xfrm>
            <a:off x="4709160" y="4151376"/>
            <a:ext cx="4023360" cy="256032"/>
          </a:xfrm>
          <a:prstGeom prst="rect">
            <a:avLst/>
          </a:prstGeom>
          <a:noFill/>
          <a:ln/>
        </p:spPr>
        <p:txBody>
          <a:bodyPr wrap="square" lIns="0" tIns="0" rIns="0" bIns="0" rtlCol="0" anchor="ctr"/>
          <a:lstStyle/>
          <a:p>
            <a:pPr marL="0" indent="0">
              <a:buNone/>
            </a:pPr>
            <a:r>
              <a:rPr lang="en-US" sz="1100" b="1" dirty="0">
                <a:solidFill>
                  <a:srgbClr val="1A2A4A"/>
                </a:solidFill>
                <a:latin typeface="Calibri" pitchFamily="34" charset="0"/>
                <a:ea typeface="Calibri" pitchFamily="34" charset="-122"/>
                <a:cs typeface="Calibri" pitchFamily="34" charset="-120"/>
              </a:rPr>
              <a:t>⚠️  Dikkat Edilmesi Gerekenler</a:t>
            </a:r>
            <a:endParaRPr lang="en-US" sz="1100" dirty="0"/>
          </a:p>
        </p:txBody>
      </p:sp>
      <p:sp>
        <p:nvSpPr>
          <p:cNvPr id="59" name="Shape 57"/>
          <p:cNvSpPr/>
          <p:nvPr/>
        </p:nvSpPr>
        <p:spPr>
          <a:xfrm>
            <a:off x="4709160" y="4480560"/>
            <a:ext cx="91440" cy="91440"/>
          </a:xfrm>
          <a:prstGeom prst="ellipse">
            <a:avLst/>
          </a:prstGeom>
          <a:solidFill>
            <a:srgbClr val="3D5A8A"/>
          </a:solidFill>
          <a:ln w="12700">
            <a:solidFill>
              <a:srgbClr val="3D5A8A"/>
            </a:solidFill>
            <a:prstDash val="solid"/>
          </a:ln>
        </p:spPr>
        <p:txBody>
          <a:bodyPr/>
          <a:lstStyle/>
          <a:p>
            <a:endParaRPr lang="tr-TR"/>
          </a:p>
        </p:txBody>
      </p:sp>
      <p:sp>
        <p:nvSpPr>
          <p:cNvPr id="60" name="Text 58"/>
          <p:cNvSpPr/>
          <p:nvPr/>
        </p:nvSpPr>
        <p:spPr>
          <a:xfrm>
            <a:off x="4837176" y="4462272"/>
            <a:ext cx="3895344" cy="146304"/>
          </a:xfrm>
          <a:prstGeom prst="rect">
            <a:avLst/>
          </a:prstGeom>
          <a:noFill/>
          <a:ln/>
        </p:spPr>
        <p:txBody>
          <a:bodyPr wrap="square" lIns="0" tIns="0" rIns="0" bIns="0" rtlCol="0" anchor="ctr"/>
          <a:lstStyle/>
          <a:p>
            <a:pPr marL="0" indent="0">
              <a:buNone/>
            </a:pPr>
            <a:r>
              <a:rPr lang="en-US" sz="800" dirty="0">
                <a:solidFill>
                  <a:srgbClr val="2C2C2C"/>
                </a:solidFill>
                <a:latin typeface="Calibri" pitchFamily="34" charset="0"/>
                <a:ea typeface="Calibri" pitchFamily="34" charset="-122"/>
                <a:cs typeface="Calibri" pitchFamily="34" charset="-120"/>
              </a:rPr>
              <a:t>Araç köyde bırakılıyor — yürüyüş şart</a:t>
            </a:r>
            <a:endParaRPr lang="en-US" sz="800" dirty="0"/>
          </a:p>
        </p:txBody>
      </p:sp>
      <p:sp>
        <p:nvSpPr>
          <p:cNvPr id="61" name="Shape 59"/>
          <p:cNvSpPr/>
          <p:nvPr/>
        </p:nvSpPr>
        <p:spPr>
          <a:xfrm>
            <a:off x="4709160" y="4626864"/>
            <a:ext cx="91440" cy="91440"/>
          </a:xfrm>
          <a:prstGeom prst="ellipse">
            <a:avLst/>
          </a:prstGeom>
          <a:solidFill>
            <a:srgbClr val="3D5A8A"/>
          </a:solidFill>
          <a:ln w="12700">
            <a:solidFill>
              <a:srgbClr val="3D5A8A"/>
            </a:solidFill>
            <a:prstDash val="solid"/>
          </a:ln>
        </p:spPr>
        <p:txBody>
          <a:bodyPr/>
          <a:lstStyle/>
          <a:p>
            <a:endParaRPr lang="tr-TR"/>
          </a:p>
        </p:txBody>
      </p:sp>
      <p:sp>
        <p:nvSpPr>
          <p:cNvPr id="62" name="Text 60"/>
          <p:cNvSpPr/>
          <p:nvPr/>
        </p:nvSpPr>
        <p:spPr>
          <a:xfrm>
            <a:off x="4837176" y="4608576"/>
            <a:ext cx="3895344" cy="146304"/>
          </a:xfrm>
          <a:prstGeom prst="rect">
            <a:avLst/>
          </a:prstGeom>
          <a:noFill/>
          <a:ln/>
        </p:spPr>
        <p:txBody>
          <a:bodyPr wrap="square" lIns="0" tIns="0" rIns="0" bIns="0" rtlCol="0" anchor="ctr"/>
          <a:lstStyle/>
          <a:p>
            <a:pPr marL="0" indent="0">
              <a:buNone/>
            </a:pPr>
            <a:r>
              <a:rPr lang="en-US" sz="800" dirty="0">
                <a:solidFill>
                  <a:srgbClr val="2C2C2C"/>
                </a:solidFill>
                <a:latin typeface="Calibri" pitchFamily="34" charset="0"/>
                <a:ea typeface="Calibri" pitchFamily="34" charset="-122"/>
                <a:cs typeface="Calibri" pitchFamily="34" charset="-120"/>
              </a:rPr>
              <a:t>Rahat ayakkabı zorunlu (sarp yollar)</a:t>
            </a:r>
            <a:endParaRPr lang="en-US" sz="800" dirty="0"/>
          </a:p>
        </p:txBody>
      </p:sp>
      <p:sp>
        <p:nvSpPr>
          <p:cNvPr id="63" name="Shape 61"/>
          <p:cNvSpPr/>
          <p:nvPr/>
        </p:nvSpPr>
        <p:spPr>
          <a:xfrm>
            <a:off x="0" y="4937760"/>
            <a:ext cx="9144000" cy="205740"/>
          </a:xfrm>
          <a:prstGeom prst="rect">
            <a:avLst/>
          </a:prstGeom>
          <a:solidFill>
            <a:srgbClr val="1A2A4A"/>
          </a:solidFill>
          <a:ln w="12700">
            <a:solidFill>
              <a:srgbClr val="1A2A4A"/>
            </a:solidFill>
            <a:prstDash val="solid"/>
          </a:ln>
        </p:spPr>
        <p:txBody>
          <a:bodyPr/>
          <a:lstStyle/>
          <a:p>
            <a:endParaRPr lang="tr-TR"/>
          </a:p>
        </p:txBody>
      </p:sp>
      <p:sp>
        <p:nvSpPr>
          <p:cNvPr id="64" name="Text 62"/>
          <p:cNvSpPr/>
          <p:nvPr/>
        </p:nvSpPr>
        <p:spPr>
          <a:xfrm>
            <a:off x="365760" y="4937760"/>
            <a:ext cx="8412480" cy="205740"/>
          </a:xfrm>
          <a:prstGeom prst="rect">
            <a:avLst/>
          </a:prstGeom>
          <a:noFill/>
          <a:ln/>
        </p:spPr>
        <p:txBody>
          <a:bodyPr wrap="square" lIns="0" tIns="0" rIns="0" bIns="0" rtlCol="0" anchor="ctr"/>
          <a:lstStyle/>
          <a:p>
            <a:pPr marL="0" indent="0">
              <a:buNone/>
            </a:pPr>
            <a:r>
              <a:rPr lang="en-US" sz="750" dirty="0">
                <a:solidFill>
                  <a:srgbClr val="E8C96A"/>
                </a:solidFill>
                <a:latin typeface="Calibri" pitchFamily="34" charset="0"/>
                <a:ea typeface="Calibri" pitchFamily="34" charset="-122"/>
                <a:cs typeface="Calibri" pitchFamily="34" charset="-120"/>
              </a:rPr>
              <a:t>Kazdağları Gezi Rehberi 2  ·  Allia Thermal çıkışlı  ·  Durak 3 / 4</a:t>
            </a:r>
            <a:endParaRPr lang="en-US" sz="7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AFAF6"/>
        </a:solidFill>
        <a:effectLst/>
      </p:bgPr>
    </p:bg>
    <p:spTree>
      <p:nvGrpSpPr>
        <p:cNvPr id="1" name=""/>
        <p:cNvGrpSpPr/>
        <p:nvPr/>
      </p:nvGrpSpPr>
      <p:grpSpPr>
        <a:xfrm>
          <a:off x="0" y="0"/>
          <a:ext cx="0" cy="0"/>
          <a:chOff x="0" y="0"/>
          <a:chExt cx="0" cy="0"/>
        </a:xfrm>
      </p:grpSpPr>
      <p:sp>
        <p:nvSpPr>
          <p:cNvPr id="2" name="Shape 0"/>
          <p:cNvSpPr/>
          <p:nvPr/>
        </p:nvSpPr>
        <p:spPr>
          <a:xfrm>
            <a:off x="0" y="0"/>
            <a:ext cx="9144000" cy="530352"/>
          </a:xfrm>
          <a:prstGeom prst="rect">
            <a:avLst/>
          </a:prstGeom>
          <a:solidFill>
            <a:srgbClr val="9C8B6A"/>
          </a:solidFill>
          <a:ln w="12700">
            <a:solidFill>
              <a:srgbClr val="9C8B6A"/>
            </a:solidFill>
            <a:prstDash val="solid"/>
          </a:ln>
        </p:spPr>
        <p:txBody>
          <a:bodyPr/>
          <a:lstStyle/>
          <a:p>
            <a:endParaRPr lang="tr-TR"/>
          </a:p>
        </p:txBody>
      </p:sp>
      <p:sp>
        <p:nvSpPr>
          <p:cNvPr id="3" name="Shape 1"/>
          <p:cNvSpPr/>
          <p:nvPr/>
        </p:nvSpPr>
        <p:spPr>
          <a:xfrm>
            <a:off x="0" y="0"/>
            <a:ext cx="201168" cy="530352"/>
          </a:xfrm>
          <a:prstGeom prst="rect">
            <a:avLst/>
          </a:prstGeom>
          <a:solidFill>
            <a:srgbClr val="C9A84C"/>
          </a:solidFill>
          <a:ln w="12700">
            <a:solidFill>
              <a:srgbClr val="C9A84C"/>
            </a:solidFill>
            <a:prstDash val="solid"/>
          </a:ln>
        </p:spPr>
        <p:txBody>
          <a:bodyPr/>
          <a:lstStyle/>
          <a:p>
            <a:endParaRPr lang="tr-TR"/>
          </a:p>
        </p:txBody>
      </p:sp>
      <p:sp>
        <p:nvSpPr>
          <p:cNvPr id="4" name="Shape 2"/>
          <p:cNvSpPr/>
          <p:nvPr/>
        </p:nvSpPr>
        <p:spPr>
          <a:xfrm>
            <a:off x="256032" y="73152"/>
            <a:ext cx="438912" cy="438912"/>
          </a:xfrm>
          <a:prstGeom prst="ellipse">
            <a:avLst/>
          </a:prstGeom>
          <a:solidFill>
            <a:srgbClr val="C9A84C"/>
          </a:solidFill>
          <a:ln w="12700">
            <a:solidFill>
              <a:srgbClr val="C9A84C"/>
            </a:solidFill>
            <a:prstDash val="solid"/>
          </a:ln>
        </p:spPr>
        <p:txBody>
          <a:bodyPr/>
          <a:lstStyle/>
          <a:p>
            <a:endParaRPr lang="tr-TR"/>
          </a:p>
        </p:txBody>
      </p:sp>
      <p:sp>
        <p:nvSpPr>
          <p:cNvPr id="5" name="Text 3"/>
          <p:cNvSpPr/>
          <p:nvPr/>
        </p:nvSpPr>
        <p:spPr>
          <a:xfrm>
            <a:off x="256032" y="73152"/>
            <a:ext cx="438912" cy="438912"/>
          </a:xfrm>
          <a:prstGeom prst="rect">
            <a:avLst/>
          </a:prstGeom>
          <a:noFill/>
          <a:ln/>
        </p:spPr>
        <p:txBody>
          <a:bodyPr wrap="square" lIns="0" tIns="0" rIns="0" bIns="0" rtlCol="0" anchor="ctr"/>
          <a:lstStyle/>
          <a:p>
            <a:pPr marL="0" indent="0" algn="ctr">
              <a:buNone/>
            </a:pPr>
            <a:r>
              <a:rPr lang="en-US" sz="1600" b="1" dirty="0">
                <a:solidFill>
                  <a:srgbClr val="9C8B6A"/>
                </a:solidFill>
                <a:latin typeface="Georgia" pitchFamily="34" charset="0"/>
                <a:ea typeface="Georgia" pitchFamily="34" charset="-122"/>
                <a:cs typeface="Georgia" pitchFamily="34" charset="-120"/>
              </a:rPr>
              <a:t>4</a:t>
            </a:r>
            <a:endParaRPr lang="en-US" sz="1600" dirty="0"/>
          </a:p>
        </p:txBody>
      </p:sp>
      <p:sp>
        <p:nvSpPr>
          <p:cNvPr id="6" name="Text 4"/>
          <p:cNvSpPr/>
          <p:nvPr/>
        </p:nvSpPr>
        <p:spPr>
          <a:xfrm>
            <a:off x="786384" y="54864"/>
            <a:ext cx="8046720" cy="228600"/>
          </a:xfrm>
          <a:prstGeom prst="rect">
            <a:avLst/>
          </a:prstGeom>
          <a:noFill/>
          <a:ln/>
        </p:spPr>
        <p:txBody>
          <a:bodyPr wrap="square" lIns="0" tIns="0" rIns="0" bIns="0" rtlCol="0" anchor="ctr"/>
          <a:lstStyle/>
          <a:p>
            <a:pPr marL="0" indent="0">
              <a:buNone/>
            </a:pPr>
            <a:r>
              <a:rPr lang="en-US" sz="850" b="1" kern="0" spc="300" dirty="0">
                <a:solidFill>
                  <a:srgbClr val="E8C96A"/>
                </a:solidFill>
                <a:latin typeface="Calibri" pitchFamily="34" charset="0"/>
                <a:ea typeface="Calibri" pitchFamily="34" charset="-122"/>
                <a:cs typeface="Calibri" pitchFamily="34" charset="-120"/>
              </a:rPr>
              <a:t>BEHRAMKALE KÖYÜ</a:t>
            </a:r>
            <a:endParaRPr lang="en-US" sz="850" dirty="0"/>
          </a:p>
        </p:txBody>
      </p:sp>
      <p:sp>
        <p:nvSpPr>
          <p:cNvPr id="7" name="Text 5"/>
          <p:cNvSpPr/>
          <p:nvPr/>
        </p:nvSpPr>
        <p:spPr>
          <a:xfrm>
            <a:off x="786384" y="274320"/>
            <a:ext cx="8046720" cy="274320"/>
          </a:xfrm>
          <a:prstGeom prst="rect">
            <a:avLst/>
          </a:prstGeom>
          <a:noFill/>
          <a:ln/>
        </p:spPr>
        <p:txBody>
          <a:bodyPr wrap="square" lIns="0" tIns="0" rIns="0" bIns="0" rtlCol="0" anchor="ctr"/>
          <a:lstStyle/>
          <a:p>
            <a:pPr marL="0" indent="0">
              <a:buNone/>
            </a:pPr>
            <a:r>
              <a:rPr lang="en-US" sz="1300" b="1" dirty="0">
                <a:solidFill>
                  <a:srgbClr val="FFFFFF"/>
                </a:solidFill>
                <a:latin typeface="Georgia" pitchFamily="34" charset="0"/>
                <a:ea typeface="Georgia" pitchFamily="34" charset="-122"/>
                <a:cs typeface="Georgia" pitchFamily="34" charset="-120"/>
              </a:rPr>
              <a:t>🪨  Taş Evler · Antik Liman · Zamansız Köy Yaşamı</a:t>
            </a:r>
            <a:endParaRPr lang="en-US" sz="1300" dirty="0"/>
          </a:p>
        </p:txBody>
      </p:sp>
      <p:sp>
        <p:nvSpPr>
          <p:cNvPr id="8" name="Shape 6"/>
          <p:cNvSpPr/>
          <p:nvPr/>
        </p:nvSpPr>
        <p:spPr>
          <a:xfrm>
            <a:off x="274320" y="640080"/>
            <a:ext cx="8595360" cy="347472"/>
          </a:xfrm>
          <a:prstGeom prst="rect">
            <a:avLst/>
          </a:prstGeom>
          <a:solidFill>
            <a:srgbClr val="1A2A4A"/>
          </a:solidFill>
          <a:ln w="12700">
            <a:solidFill>
              <a:srgbClr val="1A2A4A"/>
            </a:solidFill>
            <a:prstDash val="solid"/>
          </a:ln>
        </p:spPr>
        <p:txBody>
          <a:bodyPr/>
          <a:lstStyle/>
          <a:p>
            <a:endParaRPr lang="tr-TR"/>
          </a:p>
        </p:txBody>
      </p:sp>
      <p:sp>
        <p:nvSpPr>
          <p:cNvPr id="9" name="Text 7"/>
          <p:cNvSpPr/>
          <p:nvPr/>
        </p:nvSpPr>
        <p:spPr>
          <a:xfrm>
            <a:off x="438912" y="640080"/>
            <a:ext cx="2103120" cy="347472"/>
          </a:xfrm>
          <a:prstGeom prst="rect">
            <a:avLst/>
          </a:prstGeom>
          <a:noFill/>
          <a:ln/>
        </p:spPr>
        <p:txBody>
          <a:bodyPr wrap="square" lIns="0" tIns="0" rIns="0" bIns="0" rtlCol="0" anchor="ctr"/>
          <a:lstStyle/>
          <a:p>
            <a:pPr marL="0" indent="0">
              <a:buNone/>
            </a:pPr>
            <a:r>
              <a:rPr lang="en-US" sz="850" dirty="0">
                <a:solidFill>
                  <a:srgbClr val="F7F2E8"/>
                </a:solidFill>
                <a:latin typeface="Calibri" pitchFamily="34" charset="0"/>
                <a:ea typeface="Calibri" pitchFamily="34" charset="-122"/>
                <a:cs typeface="Calibri" pitchFamily="34" charset="-120"/>
              </a:rPr>
              <a:t>📍 Ayvacık  Çanakkale ili</a:t>
            </a:r>
            <a:endParaRPr lang="en-US" sz="850" dirty="0"/>
          </a:p>
        </p:txBody>
      </p:sp>
      <p:sp>
        <p:nvSpPr>
          <p:cNvPr id="10" name="Text 8"/>
          <p:cNvSpPr/>
          <p:nvPr/>
        </p:nvSpPr>
        <p:spPr>
          <a:xfrm>
            <a:off x="2633472" y="640080"/>
            <a:ext cx="2103120" cy="347472"/>
          </a:xfrm>
          <a:prstGeom prst="rect">
            <a:avLst/>
          </a:prstGeom>
          <a:noFill/>
          <a:ln/>
        </p:spPr>
        <p:txBody>
          <a:bodyPr wrap="square" lIns="0" tIns="0" rIns="0" bIns="0" rtlCol="0" anchor="ctr"/>
          <a:lstStyle/>
          <a:p>
            <a:pPr marL="0" indent="0">
              <a:buNone/>
            </a:pPr>
            <a:r>
              <a:rPr lang="en-US" sz="850" dirty="0">
                <a:solidFill>
                  <a:srgbClr val="F7F2E8"/>
                </a:solidFill>
                <a:latin typeface="Calibri" pitchFamily="34" charset="0"/>
                <a:ea typeface="Calibri" pitchFamily="34" charset="-122"/>
                <a:cs typeface="Calibri" pitchFamily="34" charset="-120"/>
              </a:rPr>
              <a:t>🏛  Asos'a yürüme mesafesi</a:t>
            </a:r>
            <a:endParaRPr lang="en-US" sz="850" dirty="0"/>
          </a:p>
        </p:txBody>
      </p:sp>
      <p:sp>
        <p:nvSpPr>
          <p:cNvPr id="11" name="Text 9"/>
          <p:cNvSpPr/>
          <p:nvPr/>
        </p:nvSpPr>
        <p:spPr>
          <a:xfrm>
            <a:off x="4828032" y="640080"/>
            <a:ext cx="2103120" cy="347472"/>
          </a:xfrm>
          <a:prstGeom prst="rect">
            <a:avLst/>
          </a:prstGeom>
          <a:noFill/>
          <a:ln/>
        </p:spPr>
        <p:txBody>
          <a:bodyPr wrap="square" lIns="0" tIns="0" rIns="0" bIns="0" rtlCol="0" anchor="ctr"/>
          <a:lstStyle/>
          <a:p>
            <a:pPr marL="0" indent="0">
              <a:buNone/>
            </a:pPr>
            <a:r>
              <a:rPr lang="en-US" sz="850" dirty="0">
                <a:solidFill>
                  <a:srgbClr val="F7F2E8"/>
                </a:solidFill>
                <a:latin typeface="Calibri" pitchFamily="34" charset="0"/>
                <a:ea typeface="Calibri" pitchFamily="34" charset="-122"/>
                <a:cs typeface="Calibri" pitchFamily="34" charset="-120"/>
              </a:rPr>
              <a:t>🚗 Allia'dan  ~72 km  ·  ~65 dk</a:t>
            </a:r>
            <a:endParaRPr lang="en-US" sz="850" dirty="0"/>
          </a:p>
        </p:txBody>
      </p:sp>
      <p:sp>
        <p:nvSpPr>
          <p:cNvPr id="12" name="Text 10"/>
          <p:cNvSpPr/>
          <p:nvPr/>
        </p:nvSpPr>
        <p:spPr>
          <a:xfrm>
            <a:off x="7022592" y="640080"/>
            <a:ext cx="2103120" cy="347472"/>
          </a:xfrm>
          <a:prstGeom prst="rect">
            <a:avLst/>
          </a:prstGeom>
          <a:noFill/>
          <a:ln/>
        </p:spPr>
        <p:txBody>
          <a:bodyPr wrap="square" lIns="0" tIns="0" rIns="0" bIns="0" rtlCol="0" anchor="ctr"/>
          <a:lstStyle/>
          <a:p>
            <a:pPr marL="0" indent="0">
              <a:buNone/>
            </a:pPr>
            <a:r>
              <a:rPr lang="en-US" sz="850" dirty="0">
                <a:solidFill>
                  <a:srgbClr val="F7F2E8"/>
                </a:solidFill>
                <a:latin typeface="Calibri" pitchFamily="34" charset="0"/>
                <a:ea typeface="Calibri" pitchFamily="34" charset="-122"/>
                <a:cs typeface="Calibri" pitchFamily="34" charset="-120"/>
              </a:rPr>
              <a:t>🌅  Gün batımı için ideal</a:t>
            </a:r>
            <a:endParaRPr lang="en-US" sz="850" dirty="0"/>
          </a:p>
        </p:txBody>
      </p:sp>
      <p:sp>
        <p:nvSpPr>
          <p:cNvPr id="13" name="Shape 11"/>
          <p:cNvSpPr/>
          <p:nvPr/>
        </p:nvSpPr>
        <p:spPr>
          <a:xfrm>
            <a:off x="274320" y="1078992"/>
            <a:ext cx="4069080" cy="3730752"/>
          </a:xfrm>
          <a:prstGeom prst="rect">
            <a:avLst/>
          </a:prstGeom>
          <a:solidFill>
            <a:srgbClr val="FFFFFF"/>
          </a:solidFill>
          <a:ln w="12700">
            <a:solidFill>
              <a:srgbClr val="9C8B6A"/>
            </a:solidFill>
            <a:prstDash val="solid"/>
          </a:ln>
          <a:effectLst>
            <a:outerShdw blurRad="127000" dist="38100" dir="8100000" algn="bl" rotWithShape="0">
              <a:srgbClr val="000000">
                <a:alpha val="10000"/>
              </a:srgbClr>
            </a:outerShdw>
          </a:effectLst>
        </p:spPr>
        <p:txBody>
          <a:bodyPr/>
          <a:lstStyle/>
          <a:p>
            <a:endParaRPr lang="tr-TR"/>
          </a:p>
        </p:txBody>
      </p:sp>
      <p:sp>
        <p:nvSpPr>
          <p:cNvPr id="14" name="Shape 12"/>
          <p:cNvSpPr/>
          <p:nvPr/>
        </p:nvSpPr>
        <p:spPr>
          <a:xfrm>
            <a:off x="274320" y="1078992"/>
            <a:ext cx="4069080" cy="320040"/>
          </a:xfrm>
          <a:prstGeom prst="rect">
            <a:avLst/>
          </a:prstGeom>
          <a:solidFill>
            <a:srgbClr val="9C8B6A"/>
          </a:solidFill>
          <a:ln w="12700">
            <a:solidFill>
              <a:srgbClr val="9C8B6A"/>
            </a:solidFill>
            <a:prstDash val="solid"/>
          </a:ln>
        </p:spPr>
        <p:txBody>
          <a:bodyPr/>
          <a:lstStyle/>
          <a:p>
            <a:endParaRPr lang="tr-TR"/>
          </a:p>
        </p:txBody>
      </p:sp>
      <p:sp>
        <p:nvSpPr>
          <p:cNvPr id="15" name="Text 13"/>
          <p:cNvSpPr/>
          <p:nvPr/>
        </p:nvSpPr>
        <p:spPr>
          <a:xfrm>
            <a:off x="384048" y="1078992"/>
            <a:ext cx="3840480" cy="320040"/>
          </a:xfrm>
          <a:prstGeom prst="rect">
            <a:avLst/>
          </a:prstGeom>
          <a:noFill/>
          <a:ln/>
        </p:spPr>
        <p:txBody>
          <a:bodyPr wrap="square" lIns="0" tIns="0" rIns="0" bIns="0" rtlCol="0" anchor="ctr"/>
          <a:lstStyle/>
          <a:p>
            <a:pPr marL="0" indent="0">
              <a:buNone/>
            </a:pPr>
            <a:r>
              <a:rPr lang="en-US" sz="1100" b="1" dirty="0">
                <a:solidFill>
                  <a:srgbClr val="FFFFFF"/>
                </a:solidFill>
                <a:latin typeface="Calibri" pitchFamily="34" charset="0"/>
                <a:ea typeface="Calibri" pitchFamily="34" charset="-122"/>
                <a:cs typeface="Calibri" pitchFamily="34" charset="-120"/>
              </a:rPr>
              <a:t>🪨  Köy Özellikleri</a:t>
            </a:r>
            <a:endParaRPr lang="en-US" sz="1100" dirty="0"/>
          </a:p>
        </p:txBody>
      </p:sp>
      <p:sp>
        <p:nvSpPr>
          <p:cNvPr id="16" name="Shape 14"/>
          <p:cNvSpPr/>
          <p:nvPr/>
        </p:nvSpPr>
        <p:spPr>
          <a:xfrm>
            <a:off x="384048" y="1490472"/>
            <a:ext cx="118872" cy="118872"/>
          </a:xfrm>
          <a:prstGeom prst="ellipse">
            <a:avLst/>
          </a:prstGeom>
          <a:solidFill>
            <a:srgbClr val="9C8B6A"/>
          </a:solidFill>
          <a:ln w="12700">
            <a:solidFill>
              <a:srgbClr val="9C8B6A"/>
            </a:solidFill>
            <a:prstDash val="solid"/>
          </a:ln>
        </p:spPr>
        <p:txBody>
          <a:bodyPr/>
          <a:lstStyle/>
          <a:p>
            <a:endParaRPr lang="tr-TR"/>
          </a:p>
        </p:txBody>
      </p:sp>
      <p:sp>
        <p:nvSpPr>
          <p:cNvPr id="17" name="Text 15"/>
          <p:cNvSpPr/>
          <p:nvPr/>
        </p:nvSpPr>
        <p:spPr>
          <a:xfrm>
            <a:off x="566928" y="1463040"/>
            <a:ext cx="3657600" cy="347472"/>
          </a:xfrm>
          <a:prstGeom prst="rect">
            <a:avLst/>
          </a:prstGeom>
          <a:noFill/>
          <a:ln/>
        </p:spPr>
        <p:txBody>
          <a:bodyPr wrap="square" lIns="0" tIns="0" rIns="0" bIns="0" rtlCol="0" anchor="ctr"/>
          <a:lstStyle/>
          <a:p>
            <a:pPr marL="0" indent="0">
              <a:buNone/>
            </a:pPr>
            <a:r>
              <a:rPr lang="en-US" sz="850" dirty="0">
                <a:solidFill>
                  <a:srgbClr val="2C2C2C"/>
                </a:solidFill>
                <a:latin typeface="Calibri" pitchFamily="34" charset="0"/>
                <a:ea typeface="Calibri" pitchFamily="34" charset="-122"/>
                <a:cs typeface="Calibri" pitchFamily="34" charset="-120"/>
              </a:rPr>
              <a:t>Antik Asos'un hemen altında kurulu, 3.000 yıllık sürekli yerleşim</a:t>
            </a:r>
            <a:endParaRPr lang="en-US" sz="850" dirty="0"/>
          </a:p>
        </p:txBody>
      </p:sp>
      <p:sp>
        <p:nvSpPr>
          <p:cNvPr id="18" name="Shape 16"/>
          <p:cNvSpPr/>
          <p:nvPr/>
        </p:nvSpPr>
        <p:spPr>
          <a:xfrm>
            <a:off x="384048" y="1874520"/>
            <a:ext cx="118872" cy="118872"/>
          </a:xfrm>
          <a:prstGeom prst="ellipse">
            <a:avLst/>
          </a:prstGeom>
          <a:solidFill>
            <a:srgbClr val="9C8B6A"/>
          </a:solidFill>
          <a:ln w="12700">
            <a:solidFill>
              <a:srgbClr val="9C8B6A"/>
            </a:solidFill>
            <a:prstDash val="solid"/>
          </a:ln>
        </p:spPr>
        <p:txBody>
          <a:bodyPr/>
          <a:lstStyle/>
          <a:p>
            <a:endParaRPr lang="tr-TR"/>
          </a:p>
        </p:txBody>
      </p:sp>
      <p:sp>
        <p:nvSpPr>
          <p:cNvPr id="19" name="Text 17"/>
          <p:cNvSpPr/>
          <p:nvPr/>
        </p:nvSpPr>
        <p:spPr>
          <a:xfrm>
            <a:off x="566928" y="1847088"/>
            <a:ext cx="3657600" cy="347472"/>
          </a:xfrm>
          <a:prstGeom prst="rect">
            <a:avLst/>
          </a:prstGeom>
          <a:noFill/>
          <a:ln/>
        </p:spPr>
        <p:txBody>
          <a:bodyPr wrap="square" lIns="0" tIns="0" rIns="0" bIns="0" rtlCol="0" anchor="ctr"/>
          <a:lstStyle/>
          <a:p>
            <a:pPr marL="0" indent="0">
              <a:buNone/>
            </a:pPr>
            <a:r>
              <a:rPr lang="en-US" sz="850" dirty="0">
                <a:solidFill>
                  <a:srgbClr val="2C2C2C"/>
                </a:solidFill>
                <a:latin typeface="Calibri" pitchFamily="34" charset="0"/>
                <a:ea typeface="Calibri" pitchFamily="34" charset="-122"/>
                <a:cs typeface="Calibri" pitchFamily="34" charset="-120"/>
              </a:rPr>
              <a:t>Osmanlı dönemi taş evleri — büyük bölümü restore edilerek kullanılıyor</a:t>
            </a:r>
            <a:endParaRPr lang="en-US" sz="850" dirty="0"/>
          </a:p>
        </p:txBody>
      </p:sp>
      <p:sp>
        <p:nvSpPr>
          <p:cNvPr id="20" name="Shape 18"/>
          <p:cNvSpPr/>
          <p:nvPr/>
        </p:nvSpPr>
        <p:spPr>
          <a:xfrm>
            <a:off x="384048" y="2258568"/>
            <a:ext cx="118872" cy="118872"/>
          </a:xfrm>
          <a:prstGeom prst="ellipse">
            <a:avLst/>
          </a:prstGeom>
          <a:solidFill>
            <a:srgbClr val="9C8B6A"/>
          </a:solidFill>
          <a:ln w="12700">
            <a:solidFill>
              <a:srgbClr val="9C8B6A"/>
            </a:solidFill>
            <a:prstDash val="solid"/>
          </a:ln>
        </p:spPr>
        <p:txBody>
          <a:bodyPr/>
          <a:lstStyle/>
          <a:p>
            <a:endParaRPr lang="tr-TR"/>
          </a:p>
        </p:txBody>
      </p:sp>
      <p:sp>
        <p:nvSpPr>
          <p:cNvPr id="21" name="Text 19"/>
          <p:cNvSpPr/>
          <p:nvPr/>
        </p:nvSpPr>
        <p:spPr>
          <a:xfrm>
            <a:off x="566928" y="2231136"/>
            <a:ext cx="3657600" cy="347472"/>
          </a:xfrm>
          <a:prstGeom prst="rect">
            <a:avLst/>
          </a:prstGeom>
          <a:noFill/>
          <a:ln/>
        </p:spPr>
        <p:txBody>
          <a:bodyPr wrap="square" lIns="0" tIns="0" rIns="0" bIns="0" rtlCol="0" anchor="ctr"/>
          <a:lstStyle/>
          <a:p>
            <a:pPr marL="0" indent="0">
              <a:buNone/>
            </a:pPr>
            <a:r>
              <a:rPr lang="en-US" sz="850" dirty="0">
                <a:solidFill>
                  <a:srgbClr val="2C2C2C"/>
                </a:solidFill>
                <a:latin typeface="Calibri" pitchFamily="34" charset="0"/>
                <a:ea typeface="Calibri" pitchFamily="34" charset="-122"/>
                <a:cs typeface="Calibri" pitchFamily="34" charset="-120"/>
              </a:rPr>
              <a:t>Küçük ama canlı balıkçı limanı — sabah saatlerinde tekne manzarası</a:t>
            </a:r>
            <a:endParaRPr lang="en-US" sz="850" dirty="0"/>
          </a:p>
        </p:txBody>
      </p:sp>
      <p:sp>
        <p:nvSpPr>
          <p:cNvPr id="22" name="Shape 20"/>
          <p:cNvSpPr/>
          <p:nvPr/>
        </p:nvSpPr>
        <p:spPr>
          <a:xfrm>
            <a:off x="384048" y="2642616"/>
            <a:ext cx="118872" cy="118872"/>
          </a:xfrm>
          <a:prstGeom prst="ellipse">
            <a:avLst/>
          </a:prstGeom>
          <a:solidFill>
            <a:srgbClr val="9C8B6A"/>
          </a:solidFill>
          <a:ln w="12700">
            <a:solidFill>
              <a:srgbClr val="9C8B6A"/>
            </a:solidFill>
            <a:prstDash val="solid"/>
          </a:ln>
        </p:spPr>
        <p:txBody>
          <a:bodyPr/>
          <a:lstStyle/>
          <a:p>
            <a:endParaRPr lang="tr-TR"/>
          </a:p>
        </p:txBody>
      </p:sp>
      <p:sp>
        <p:nvSpPr>
          <p:cNvPr id="23" name="Text 21"/>
          <p:cNvSpPr/>
          <p:nvPr/>
        </p:nvSpPr>
        <p:spPr>
          <a:xfrm>
            <a:off x="566928" y="2615184"/>
            <a:ext cx="3657600" cy="347472"/>
          </a:xfrm>
          <a:prstGeom prst="rect">
            <a:avLst/>
          </a:prstGeom>
          <a:noFill/>
          <a:ln/>
        </p:spPr>
        <p:txBody>
          <a:bodyPr wrap="square" lIns="0" tIns="0" rIns="0" bIns="0" rtlCol="0" anchor="ctr"/>
          <a:lstStyle/>
          <a:p>
            <a:pPr marL="0" indent="0">
              <a:buNone/>
            </a:pPr>
            <a:r>
              <a:rPr lang="en-US" sz="850" dirty="0">
                <a:solidFill>
                  <a:srgbClr val="2C2C2C"/>
                </a:solidFill>
                <a:latin typeface="Calibri" pitchFamily="34" charset="0"/>
                <a:ea typeface="Calibri" pitchFamily="34" charset="-122"/>
                <a:cs typeface="Calibri" pitchFamily="34" charset="-120"/>
              </a:rPr>
              <a:t>Dar kıvrımlı sokaklar ve sarı taş yapılar — fotoğrafçı cenneti</a:t>
            </a:r>
            <a:endParaRPr lang="en-US" sz="850" dirty="0"/>
          </a:p>
        </p:txBody>
      </p:sp>
      <p:sp>
        <p:nvSpPr>
          <p:cNvPr id="24" name="Shape 22"/>
          <p:cNvSpPr/>
          <p:nvPr/>
        </p:nvSpPr>
        <p:spPr>
          <a:xfrm>
            <a:off x="384048" y="3026664"/>
            <a:ext cx="118872" cy="118872"/>
          </a:xfrm>
          <a:prstGeom prst="ellipse">
            <a:avLst/>
          </a:prstGeom>
          <a:solidFill>
            <a:srgbClr val="9C8B6A"/>
          </a:solidFill>
          <a:ln w="12700">
            <a:solidFill>
              <a:srgbClr val="9C8B6A"/>
            </a:solidFill>
            <a:prstDash val="solid"/>
          </a:ln>
        </p:spPr>
        <p:txBody>
          <a:bodyPr/>
          <a:lstStyle/>
          <a:p>
            <a:endParaRPr lang="tr-TR"/>
          </a:p>
        </p:txBody>
      </p:sp>
      <p:sp>
        <p:nvSpPr>
          <p:cNvPr id="25" name="Text 23"/>
          <p:cNvSpPr/>
          <p:nvPr/>
        </p:nvSpPr>
        <p:spPr>
          <a:xfrm>
            <a:off x="566928" y="2999232"/>
            <a:ext cx="3657600" cy="347472"/>
          </a:xfrm>
          <a:prstGeom prst="rect">
            <a:avLst/>
          </a:prstGeom>
          <a:noFill/>
          <a:ln/>
        </p:spPr>
        <p:txBody>
          <a:bodyPr wrap="square" lIns="0" tIns="0" rIns="0" bIns="0" rtlCol="0" anchor="ctr"/>
          <a:lstStyle/>
          <a:p>
            <a:pPr marL="0" indent="0">
              <a:buNone/>
            </a:pPr>
            <a:r>
              <a:rPr lang="en-US" sz="850" dirty="0">
                <a:solidFill>
                  <a:srgbClr val="2C2C2C"/>
                </a:solidFill>
                <a:latin typeface="Calibri" pitchFamily="34" charset="0"/>
                <a:ea typeface="Calibri" pitchFamily="34" charset="-122"/>
                <a:cs typeface="Calibri" pitchFamily="34" charset="-120"/>
              </a:rPr>
              <a:t>Aristo, burada yaşayıp yazan filozofun köyüdür</a:t>
            </a:r>
            <a:endParaRPr lang="en-US" sz="850" dirty="0"/>
          </a:p>
        </p:txBody>
      </p:sp>
      <p:sp>
        <p:nvSpPr>
          <p:cNvPr id="26" name="Shape 24"/>
          <p:cNvSpPr/>
          <p:nvPr/>
        </p:nvSpPr>
        <p:spPr>
          <a:xfrm>
            <a:off x="384048" y="3410712"/>
            <a:ext cx="118872" cy="118872"/>
          </a:xfrm>
          <a:prstGeom prst="ellipse">
            <a:avLst/>
          </a:prstGeom>
          <a:solidFill>
            <a:srgbClr val="9C8B6A"/>
          </a:solidFill>
          <a:ln w="12700">
            <a:solidFill>
              <a:srgbClr val="9C8B6A"/>
            </a:solidFill>
            <a:prstDash val="solid"/>
          </a:ln>
        </p:spPr>
        <p:txBody>
          <a:bodyPr/>
          <a:lstStyle/>
          <a:p>
            <a:endParaRPr lang="tr-TR"/>
          </a:p>
        </p:txBody>
      </p:sp>
      <p:sp>
        <p:nvSpPr>
          <p:cNvPr id="27" name="Text 25"/>
          <p:cNvSpPr/>
          <p:nvPr/>
        </p:nvSpPr>
        <p:spPr>
          <a:xfrm>
            <a:off x="566928" y="3383280"/>
            <a:ext cx="3657600" cy="347472"/>
          </a:xfrm>
          <a:prstGeom prst="rect">
            <a:avLst/>
          </a:prstGeom>
          <a:noFill/>
          <a:ln/>
        </p:spPr>
        <p:txBody>
          <a:bodyPr wrap="square" lIns="0" tIns="0" rIns="0" bIns="0" rtlCol="0" anchor="ctr"/>
          <a:lstStyle/>
          <a:p>
            <a:pPr marL="0" indent="0">
              <a:buNone/>
            </a:pPr>
            <a:r>
              <a:rPr lang="en-US" sz="850" dirty="0">
                <a:solidFill>
                  <a:srgbClr val="2C2C2C"/>
                </a:solidFill>
                <a:latin typeface="Calibri" pitchFamily="34" charset="0"/>
                <a:ea typeface="Calibri" pitchFamily="34" charset="-122"/>
                <a:cs typeface="Calibri" pitchFamily="34" charset="-120"/>
              </a:rPr>
              <a:t>Küçük arı evi kafeler ve el yapımı sabun dükkanları</a:t>
            </a:r>
            <a:endParaRPr lang="en-US" sz="850" dirty="0"/>
          </a:p>
        </p:txBody>
      </p:sp>
      <p:sp>
        <p:nvSpPr>
          <p:cNvPr id="28" name="Shape 26"/>
          <p:cNvSpPr/>
          <p:nvPr/>
        </p:nvSpPr>
        <p:spPr>
          <a:xfrm>
            <a:off x="384048" y="3794760"/>
            <a:ext cx="118872" cy="118872"/>
          </a:xfrm>
          <a:prstGeom prst="ellipse">
            <a:avLst/>
          </a:prstGeom>
          <a:solidFill>
            <a:srgbClr val="9C8B6A"/>
          </a:solidFill>
          <a:ln w="12700">
            <a:solidFill>
              <a:srgbClr val="9C8B6A"/>
            </a:solidFill>
            <a:prstDash val="solid"/>
          </a:ln>
        </p:spPr>
        <p:txBody>
          <a:bodyPr/>
          <a:lstStyle/>
          <a:p>
            <a:endParaRPr lang="tr-TR"/>
          </a:p>
        </p:txBody>
      </p:sp>
      <p:sp>
        <p:nvSpPr>
          <p:cNvPr id="29" name="Text 27"/>
          <p:cNvSpPr/>
          <p:nvPr/>
        </p:nvSpPr>
        <p:spPr>
          <a:xfrm>
            <a:off x="566928" y="3767328"/>
            <a:ext cx="3657600" cy="347472"/>
          </a:xfrm>
          <a:prstGeom prst="rect">
            <a:avLst/>
          </a:prstGeom>
          <a:noFill/>
          <a:ln/>
        </p:spPr>
        <p:txBody>
          <a:bodyPr wrap="square" lIns="0" tIns="0" rIns="0" bIns="0" rtlCol="0" anchor="ctr"/>
          <a:lstStyle/>
          <a:p>
            <a:pPr marL="0" indent="0">
              <a:buNone/>
            </a:pPr>
            <a:r>
              <a:rPr lang="en-US" sz="850" dirty="0">
                <a:solidFill>
                  <a:srgbClr val="2C2C2C"/>
                </a:solidFill>
                <a:latin typeface="Calibri" pitchFamily="34" charset="0"/>
                <a:ea typeface="Calibri" pitchFamily="34" charset="-122"/>
                <a:cs typeface="Calibri" pitchFamily="34" charset="-120"/>
              </a:rPr>
              <a:t>Yaz akşamları açık hava etkinlikleri ve canlı müzik</a:t>
            </a:r>
            <a:endParaRPr lang="en-US" sz="850" dirty="0"/>
          </a:p>
        </p:txBody>
      </p:sp>
      <p:sp>
        <p:nvSpPr>
          <p:cNvPr id="30" name="Shape 28"/>
          <p:cNvSpPr/>
          <p:nvPr/>
        </p:nvSpPr>
        <p:spPr>
          <a:xfrm>
            <a:off x="4526280" y="1078992"/>
            <a:ext cx="4343400" cy="1207008"/>
          </a:xfrm>
          <a:prstGeom prst="rect">
            <a:avLst/>
          </a:prstGeom>
          <a:solidFill>
            <a:srgbClr val="FFFFFF"/>
          </a:solidFill>
          <a:ln w="12700">
            <a:solidFill>
              <a:srgbClr val="9C8B6A"/>
            </a:solidFill>
            <a:prstDash val="solid"/>
          </a:ln>
          <a:effectLst>
            <a:outerShdw blurRad="127000" dist="38100" dir="8100000" algn="bl" rotWithShape="0">
              <a:srgbClr val="000000">
                <a:alpha val="10000"/>
              </a:srgbClr>
            </a:outerShdw>
          </a:effectLst>
        </p:spPr>
        <p:txBody>
          <a:bodyPr/>
          <a:lstStyle/>
          <a:p>
            <a:endParaRPr lang="tr-TR"/>
          </a:p>
        </p:txBody>
      </p:sp>
      <p:sp>
        <p:nvSpPr>
          <p:cNvPr id="31" name="Shape 29"/>
          <p:cNvSpPr/>
          <p:nvPr/>
        </p:nvSpPr>
        <p:spPr>
          <a:xfrm>
            <a:off x="4526280" y="1078992"/>
            <a:ext cx="4343400" cy="64008"/>
          </a:xfrm>
          <a:prstGeom prst="rect">
            <a:avLst/>
          </a:prstGeom>
          <a:solidFill>
            <a:srgbClr val="9C8B6A"/>
          </a:solidFill>
          <a:ln w="12700">
            <a:solidFill>
              <a:srgbClr val="9C8B6A"/>
            </a:solidFill>
            <a:prstDash val="solid"/>
          </a:ln>
        </p:spPr>
        <p:txBody>
          <a:bodyPr/>
          <a:lstStyle/>
          <a:p>
            <a:endParaRPr lang="tr-TR"/>
          </a:p>
        </p:txBody>
      </p:sp>
      <p:sp>
        <p:nvSpPr>
          <p:cNvPr id="32" name="Text 30"/>
          <p:cNvSpPr/>
          <p:nvPr/>
        </p:nvSpPr>
        <p:spPr>
          <a:xfrm>
            <a:off x="4617720" y="1170432"/>
            <a:ext cx="4160520" cy="256032"/>
          </a:xfrm>
          <a:prstGeom prst="rect">
            <a:avLst/>
          </a:prstGeom>
          <a:noFill/>
          <a:ln/>
        </p:spPr>
        <p:txBody>
          <a:bodyPr wrap="square" lIns="0" tIns="0" rIns="0" bIns="0" rtlCol="0" anchor="ctr"/>
          <a:lstStyle/>
          <a:p>
            <a:pPr marL="0" indent="0">
              <a:buNone/>
            </a:pPr>
            <a:r>
              <a:rPr lang="en-US" sz="1100" b="1" dirty="0">
                <a:solidFill>
                  <a:srgbClr val="1A2A4A"/>
                </a:solidFill>
                <a:latin typeface="Calibri" pitchFamily="34" charset="0"/>
                <a:ea typeface="Calibri" pitchFamily="34" charset="-122"/>
                <a:cs typeface="Calibri" pitchFamily="34" charset="-120"/>
              </a:rPr>
              <a:t>🎯  Yapılacaklar</a:t>
            </a:r>
            <a:endParaRPr lang="en-US" sz="1100" dirty="0"/>
          </a:p>
        </p:txBody>
      </p:sp>
      <p:sp>
        <p:nvSpPr>
          <p:cNvPr id="33" name="Shape 31"/>
          <p:cNvSpPr/>
          <p:nvPr/>
        </p:nvSpPr>
        <p:spPr>
          <a:xfrm>
            <a:off x="4617720" y="1499616"/>
            <a:ext cx="91440" cy="91440"/>
          </a:xfrm>
          <a:prstGeom prst="ellipse">
            <a:avLst/>
          </a:prstGeom>
          <a:solidFill>
            <a:srgbClr val="9C8B6A"/>
          </a:solidFill>
          <a:ln w="12700">
            <a:solidFill>
              <a:srgbClr val="9C8B6A"/>
            </a:solidFill>
            <a:prstDash val="solid"/>
          </a:ln>
        </p:spPr>
        <p:txBody>
          <a:bodyPr/>
          <a:lstStyle/>
          <a:p>
            <a:endParaRPr lang="tr-TR"/>
          </a:p>
        </p:txBody>
      </p:sp>
      <p:sp>
        <p:nvSpPr>
          <p:cNvPr id="34" name="Text 32"/>
          <p:cNvSpPr/>
          <p:nvPr/>
        </p:nvSpPr>
        <p:spPr>
          <a:xfrm>
            <a:off x="4745736" y="1481328"/>
            <a:ext cx="4032504" cy="146304"/>
          </a:xfrm>
          <a:prstGeom prst="rect">
            <a:avLst/>
          </a:prstGeom>
          <a:noFill/>
          <a:ln/>
        </p:spPr>
        <p:txBody>
          <a:bodyPr wrap="square" lIns="0" tIns="0" rIns="0" bIns="0" rtlCol="0" anchor="ctr"/>
          <a:lstStyle/>
          <a:p>
            <a:pPr marL="0" indent="0">
              <a:buNone/>
            </a:pPr>
            <a:r>
              <a:rPr lang="en-US" sz="800" dirty="0">
                <a:solidFill>
                  <a:srgbClr val="2C2C2C"/>
                </a:solidFill>
                <a:latin typeface="Calibri" pitchFamily="34" charset="0"/>
                <a:ea typeface="Calibri" pitchFamily="34" charset="-122"/>
                <a:cs typeface="Calibri" pitchFamily="34" charset="-120"/>
              </a:rPr>
              <a:t>Dar taş sokaklarda yürüyüş &amp; fotoğraf</a:t>
            </a:r>
            <a:endParaRPr lang="en-US" sz="800" dirty="0"/>
          </a:p>
        </p:txBody>
      </p:sp>
      <p:sp>
        <p:nvSpPr>
          <p:cNvPr id="35" name="Shape 33"/>
          <p:cNvSpPr/>
          <p:nvPr/>
        </p:nvSpPr>
        <p:spPr>
          <a:xfrm>
            <a:off x="4617720" y="1645920"/>
            <a:ext cx="91440" cy="91440"/>
          </a:xfrm>
          <a:prstGeom prst="ellipse">
            <a:avLst/>
          </a:prstGeom>
          <a:solidFill>
            <a:srgbClr val="9C8B6A"/>
          </a:solidFill>
          <a:ln w="12700">
            <a:solidFill>
              <a:srgbClr val="9C8B6A"/>
            </a:solidFill>
            <a:prstDash val="solid"/>
          </a:ln>
        </p:spPr>
        <p:txBody>
          <a:bodyPr/>
          <a:lstStyle/>
          <a:p>
            <a:endParaRPr lang="tr-TR"/>
          </a:p>
        </p:txBody>
      </p:sp>
      <p:sp>
        <p:nvSpPr>
          <p:cNvPr id="36" name="Text 34"/>
          <p:cNvSpPr/>
          <p:nvPr/>
        </p:nvSpPr>
        <p:spPr>
          <a:xfrm>
            <a:off x="4745736" y="1627632"/>
            <a:ext cx="4032504" cy="146304"/>
          </a:xfrm>
          <a:prstGeom prst="rect">
            <a:avLst/>
          </a:prstGeom>
          <a:noFill/>
          <a:ln/>
        </p:spPr>
        <p:txBody>
          <a:bodyPr wrap="square" lIns="0" tIns="0" rIns="0" bIns="0" rtlCol="0" anchor="ctr"/>
          <a:lstStyle/>
          <a:p>
            <a:pPr marL="0" indent="0">
              <a:buNone/>
            </a:pPr>
            <a:r>
              <a:rPr lang="en-US" sz="800" dirty="0">
                <a:solidFill>
                  <a:srgbClr val="2C2C2C"/>
                </a:solidFill>
                <a:latin typeface="Calibri" pitchFamily="34" charset="0"/>
                <a:ea typeface="Calibri" pitchFamily="34" charset="-122"/>
                <a:cs typeface="Calibri" pitchFamily="34" charset="-120"/>
              </a:rPr>
              <a:t>Balıkçı limanında oturma &amp; deniz izleme</a:t>
            </a:r>
            <a:endParaRPr lang="en-US" sz="800" dirty="0"/>
          </a:p>
        </p:txBody>
      </p:sp>
      <p:sp>
        <p:nvSpPr>
          <p:cNvPr id="37" name="Shape 35"/>
          <p:cNvSpPr/>
          <p:nvPr/>
        </p:nvSpPr>
        <p:spPr>
          <a:xfrm>
            <a:off x="4617720" y="1792224"/>
            <a:ext cx="91440" cy="91440"/>
          </a:xfrm>
          <a:prstGeom prst="ellipse">
            <a:avLst/>
          </a:prstGeom>
          <a:solidFill>
            <a:srgbClr val="9C8B6A"/>
          </a:solidFill>
          <a:ln w="12700">
            <a:solidFill>
              <a:srgbClr val="9C8B6A"/>
            </a:solidFill>
            <a:prstDash val="solid"/>
          </a:ln>
        </p:spPr>
        <p:txBody>
          <a:bodyPr/>
          <a:lstStyle/>
          <a:p>
            <a:endParaRPr lang="tr-TR"/>
          </a:p>
        </p:txBody>
      </p:sp>
      <p:sp>
        <p:nvSpPr>
          <p:cNvPr id="38" name="Text 36"/>
          <p:cNvSpPr/>
          <p:nvPr/>
        </p:nvSpPr>
        <p:spPr>
          <a:xfrm>
            <a:off x="4745736" y="1773936"/>
            <a:ext cx="4032504" cy="146304"/>
          </a:xfrm>
          <a:prstGeom prst="rect">
            <a:avLst/>
          </a:prstGeom>
          <a:noFill/>
          <a:ln/>
        </p:spPr>
        <p:txBody>
          <a:bodyPr wrap="square" lIns="0" tIns="0" rIns="0" bIns="0" rtlCol="0" anchor="ctr"/>
          <a:lstStyle/>
          <a:p>
            <a:pPr marL="0" indent="0">
              <a:buNone/>
            </a:pPr>
            <a:r>
              <a:rPr lang="en-US" sz="800" dirty="0">
                <a:solidFill>
                  <a:srgbClr val="2C2C2C"/>
                </a:solidFill>
                <a:latin typeface="Calibri" pitchFamily="34" charset="0"/>
                <a:ea typeface="Calibri" pitchFamily="34" charset="-122"/>
                <a:cs typeface="Calibri" pitchFamily="34" charset="-120"/>
              </a:rPr>
              <a:t>El yapımı ürünler &amp; hediyelik satın alma</a:t>
            </a:r>
            <a:endParaRPr lang="en-US" sz="800" dirty="0"/>
          </a:p>
        </p:txBody>
      </p:sp>
      <p:sp>
        <p:nvSpPr>
          <p:cNvPr id="39" name="Shape 37"/>
          <p:cNvSpPr/>
          <p:nvPr/>
        </p:nvSpPr>
        <p:spPr>
          <a:xfrm>
            <a:off x="4617720" y="1938528"/>
            <a:ext cx="91440" cy="91440"/>
          </a:xfrm>
          <a:prstGeom prst="ellipse">
            <a:avLst/>
          </a:prstGeom>
          <a:solidFill>
            <a:srgbClr val="9C8B6A"/>
          </a:solidFill>
          <a:ln w="12700">
            <a:solidFill>
              <a:srgbClr val="9C8B6A"/>
            </a:solidFill>
            <a:prstDash val="solid"/>
          </a:ln>
        </p:spPr>
        <p:txBody>
          <a:bodyPr/>
          <a:lstStyle/>
          <a:p>
            <a:endParaRPr lang="tr-TR"/>
          </a:p>
        </p:txBody>
      </p:sp>
      <p:sp>
        <p:nvSpPr>
          <p:cNvPr id="40" name="Text 38"/>
          <p:cNvSpPr/>
          <p:nvPr/>
        </p:nvSpPr>
        <p:spPr>
          <a:xfrm>
            <a:off x="4745736" y="1920240"/>
            <a:ext cx="4032504" cy="146304"/>
          </a:xfrm>
          <a:prstGeom prst="rect">
            <a:avLst/>
          </a:prstGeom>
          <a:noFill/>
          <a:ln/>
        </p:spPr>
        <p:txBody>
          <a:bodyPr wrap="square" lIns="0" tIns="0" rIns="0" bIns="0" rtlCol="0" anchor="ctr"/>
          <a:lstStyle/>
          <a:p>
            <a:pPr marL="0" indent="0">
              <a:buNone/>
            </a:pPr>
            <a:r>
              <a:rPr lang="en-US" sz="800" dirty="0">
                <a:solidFill>
                  <a:srgbClr val="2C2C2C"/>
                </a:solidFill>
                <a:latin typeface="Calibri" pitchFamily="34" charset="0"/>
                <a:ea typeface="Calibri" pitchFamily="34" charset="-122"/>
                <a:cs typeface="Calibri" pitchFamily="34" charset="-120"/>
              </a:rPr>
              <a:t>Tarihi kahvede çay içme</a:t>
            </a:r>
            <a:endParaRPr lang="en-US" sz="800" dirty="0"/>
          </a:p>
        </p:txBody>
      </p:sp>
      <p:sp>
        <p:nvSpPr>
          <p:cNvPr id="41" name="Shape 39"/>
          <p:cNvSpPr/>
          <p:nvPr/>
        </p:nvSpPr>
        <p:spPr>
          <a:xfrm>
            <a:off x="4617720" y="2084832"/>
            <a:ext cx="91440" cy="91440"/>
          </a:xfrm>
          <a:prstGeom prst="ellipse">
            <a:avLst/>
          </a:prstGeom>
          <a:solidFill>
            <a:srgbClr val="9C8B6A"/>
          </a:solidFill>
          <a:ln w="12700">
            <a:solidFill>
              <a:srgbClr val="9C8B6A"/>
            </a:solidFill>
            <a:prstDash val="solid"/>
          </a:ln>
        </p:spPr>
        <p:txBody>
          <a:bodyPr/>
          <a:lstStyle/>
          <a:p>
            <a:endParaRPr lang="tr-TR"/>
          </a:p>
        </p:txBody>
      </p:sp>
      <p:sp>
        <p:nvSpPr>
          <p:cNvPr id="42" name="Text 40"/>
          <p:cNvSpPr/>
          <p:nvPr/>
        </p:nvSpPr>
        <p:spPr>
          <a:xfrm>
            <a:off x="4745736" y="2066544"/>
            <a:ext cx="4032504" cy="146304"/>
          </a:xfrm>
          <a:prstGeom prst="rect">
            <a:avLst/>
          </a:prstGeom>
          <a:noFill/>
          <a:ln/>
        </p:spPr>
        <p:txBody>
          <a:bodyPr wrap="square" lIns="0" tIns="0" rIns="0" bIns="0" rtlCol="0" anchor="ctr"/>
          <a:lstStyle/>
          <a:p>
            <a:pPr marL="0" indent="0">
              <a:buNone/>
            </a:pPr>
            <a:r>
              <a:rPr lang="en-US" sz="800" dirty="0">
                <a:solidFill>
                  <a:srgbClr val="2C2C2C"/>
                </a:solidFill>
                <a:latin typeface="Calibri" pitchFamily="34" charset="0"/>
                <a:ea typeface="Calibri" pitchFamily="34" charset="-122"/>
                <a:cs typeface="Calibri" pitchFamily="34" charset="-120"/>
              </a:rPr>
              <a:t>Gün batımını antik liman kenarında izleme</a:t>
            </a:r>
            <a:endParaRPr lang="en-US" sz="800" dirty="0"/>
          </a:p>
        </p:txBody>
      </p:sp>
      <p:sp>
        <p:nvSpPr>
          <p:cNvPr id="43" name="Shape 41"/>
          <p:cNvSpPr/>
          <p:nvPr/>
        </p:nvSpPr>
        <p:spPr>
          <a:xfrm>
            <a:off x="4526280" y="2395728"/>
            <a:ext cx="4343400" cy="1207008"/>
          </a:xfrm>
          <a:prstGeom prst="rect">
            <a:avLst/>
          </a:prstGeom>
          <a:solidFill>
            <a:srgbClr val="FFFFFF"/>
          </a:solidFill>
          <a:ln w="12700">
            <a:solidFill>
              <a:srgbClr val="8B5E3C"/>
            </a:solidFill>
            <a:prstDash val="solid"/>
          </a:ln>
          <a:effectLst>
            <a:outerShdw blurRad="127000" dist="38100" dir="8100000" algn="bl" rotWithShape="0">
              <a:srgbClr val="000000">
                <a:alpha val="10000"/>
              </a:srgbClr>
            </a:outerShdw>
          </a:effectLst>
        </p:spPr>
        <p:txBody>
          <a:bodyPr/>
          <a:lstStyle/>
          <a:p>
            <a:endParaRPr lang="tr-TR"/>
          </a:p>
        </p:txBody>
      </p:sp>
      <p:sp>
        <p:nvSpPr>
          <p:cNvPr id="44" name="Shape 42"/>
          <p:cNvSpPr/>
          <p:nvPr/>
        </p:nvSpPr>
        <p:spPr>
          <a:xfrm>
            <a:off x="4526280" y="2395728"/>
            <a:ext cx="4343400" cy="64008"/>
          </a:xfrm>
          <a:prstGeom prst="rect">
            <a:avLst/>
          </a:prstGeom>
          <a:solidFill>
            <a:srgbClr val="8B5E3C"/>
          </a:solidFill>
          <a:ln w="12700">
            <a:solidFill>
              <a:srgbClr val="8B5E3C"/>
            </a:solidFill>
            <a:prstDash val="solid"/>
          </a:ln>
        </p:spPr>
        <p:txBody>
          <a:bodyPr/>
          <a:lstStyle/>
          <a:p>
            <a:endParaRPr lang="tr-TR"/>
          </a:p>
        </p:txBody>
      </p:sp>
      <p:sp>
        <p:nvSpPr>
          <p:cNvPr id="45" name="Text 43"/>
          <p:cNvSpPr/>
          <p:nvPr/>
        </p:nvSpPr>
        <p:spPr>
          <a:xfrm>
            <a:off x="4617720" y="2487168"/>
            <a:ext cx="4160520" cy="256032"/>
          </a:xfrm>
          <a:prstGeom prst="rect">
            <a:avLst/>
          </a:prstGeom>
          <a:noFill/>
          <a:ln/>
        </p:spPr>
        <p:txBody>
          <a:bodyPr wrap="square" lIns="0" tIns="0" rIns="0" bIns="0" rtlCol="0" anchor="ctr"/>
          <a:lstStyle/>
          <a:p>
            <a:pPr marL="0" indent="0">
              <a:buNone/>
            </a:pPr>
            <a:r>
              <a:rPr lang="en-US" sz="1100" b="1" dirty="0">
                <a:solidFill>
                  <a:srgbClr val="1A2A4A"/>
                </a:solidFill>
                <a:latin typeface="Calibri" pitchFamily="34" charset="0"/>
                <a:ea typeface="Calibri" pitchFamily="34" charset="-122"/>
                <a:cs typeface="Calibri" pitchFamily="34" charset="-120"/>
              </a:rPr>
              <a:t>🍽  Yöresel Lezzetler</a:t>
            </a:r>
            <a:endParaRPr lang="en-US" sz="1100" dirty="0"/>
          </a:p>
        </p:txBody>
      </p:sp>
      <p:sp>
        <p:nvSpPr>
          <p:cNvPr id="46" name="Shape 44"/>
          <p:cNvSpPr/>
          <p:nvPr/>
        </p:nvSpPr>
        <p:spPr>
          <a:xfrm>
            <a:off x="4617720" y="2816352"/>
            <a:ext cx="91440" cy="91440"/>
          </a:xfrm>
          <a:prstGeom prst="ellipse">
            <a:avLst/>
          </a:prstGeom>
          <a:solidFill>
            <a:srgbClr val="8B5E3C"/>
          </a:solidFill>
          <a:ln w="12700">
            <a:solidFill>
              <a:srgbClr val="8B5E3C"/>
            </a:solidFill>
            <a:prstDash val="solid"/>
          </a:ln>
        </p:spPr>
        <p:txBody>
          <a:bodyPr/>
          <a:lstStyle/>
          <a:p>
            <a:endParaRPr lang="tr-TR"/>
          </a:p>
        </p:txBody>
      </p:sp>
      <p:sp>
        <p:nvSpPr>
          <p:cNvPr id="47" name="Text 45"/>
          <p:cNvSpPr/>
          <p:nvPr/>
        </p:nvSpPr>
        <p:spPr>
          <a:xfrm>
            <a:off x="4745736" y="2798064"/>
            <a:ext cx="4032504" cy="146304"/>
          </a:xfrm>
          <a:prstGeom prst="rect">
            <a:avLst/>
          </a:prstGeom>
          <a:noFill/>
          <a:ln/>
        </p:spPr>
        <p:txBody>
          <a:bodyPr wrap="square" lIns="0" tIns="0" rIns="0" bIns="0" rtlCol="0" anchor="ctr"/>
          <a:lstStyle/>
          <a:p>
            <a:pPr marL="0" indent="0">
              <a:buNone/>
            </a:pPr>
            <a:r>
              <a:rPr lang="en-US" sz="800" dirty="0">
                <a:solidFill>
                  <a:srgbClr val="2C2C2C"/>
                </a:solidFill>
                <a:latin typeface="Calibri" pitchFamily="34" charset="0"/>
                <a:ea typeface="Calibri" pitchFamily="34" charset="-122"/>
                <a:cs typeface="Calibri" pitchFamily="34" charset="-120"/>
              </a:rPr>
              <a:t>Aristo Evi Restoran — meşhur Ege sofrası</a:t>
            </a:r>
            <a:endParaRPr lang="en-US" sz="800" dirty="0"/>
          </a:p>
        </p:txBody>
      </p:sp>
      <p:sp>
        <p:nvSpPr>
          <p:cNvPr id="48" name="Shape 46"/>
          <p:cNvSpPr/>
          <p:nvPr/>
        </p:nvSpPr>
        <p:spPr>
          <a:xfrm>
            <a:off x="4617720" y="2962656"/>
            <a:ext cx="91440" cy="91440"/>
          </a:xfrm>
          <a:prstGeom prst="ellipse">
            <a:avLst/>
          </a:prstGeom>
          <a:solidFill>
            <a:srgbClr val="8B5E3C"/>
          </a:solidFill>
          <a:ln w="12700">
            <a:solidFill>
              <a:srgbClr val="8B5E3C"/>
            </a:solidFill>
            <a:prstDash val="solid"/>
          </a:ln>
        </p:spPr>
        <p:txBody>
          <a:bodyPr/>
          <a:lstStyle/>
          <a:p>
            <a:endParaRPr lang="tr-TR"/>
          </a:p>
        </p:txBody>
      </p:sp>
      <p:sp>
        <p:nvSpPr>
          <p:cNvPr id="49" name="Text 47"/>
          <p:cNvSpPr/>
          <p:nvPr/>
        </p:nvSpPr>
        <p:spPr>
          <a:xfrm>
            <a:off x="4745736" y="2944368"/>
            <a:ext cx="4032504" cy="146304"/>
          </a:xfrm>
          <a:prstGeom prst="rect">
            <a:avLst/>
          </a:prstGeom>
          <a:noFill/>
          <a:ln/>
        </p:spPr>
        <p:txBody>
          <a:bodyPr wrap="square" lIns="0" tIns="0" rIns="0" bIns="0" rtlCol="0" anchor="ctr"/>
          <a:lstStyle/>
          <a:p>
            <a:pPr marL="0" indent="0">
              <a:buNone/>
            </a:pPr>
            <a:r>
              <a:rPr lang="en-US" sz="800" dirty="0">
                <a:solidFill>
                  <a:srgbClr val="2C2C2C"/>
                </a:solidFill>
                <a:latin typeface="Calibri" pitchFamily="34" charset="0"/>
                <a:ea typeface="Calibri" pitchFamily="34" charset="-122"/>
                <a:cs typeface="Calibri" pitchFamily="34" charset="-120"/>
              </a:rPr>
              <a:t>Taze hamsi &amp; sardalye (mevsiminde)</a:t>
            </a:r>
            <a:endParaRPr lang="en-US" sz="800" dirty="0"/>
          </a:p>
        </p:txBody>
      </p:sp>
      <p:sp>
        <p:nvSpPr>
          <p:cNvPr id="50" name="Shape 48"/>
          <p:cNvSpPr/>
          <p:nvPr/>
        </p:nvSpPr>
        <p:spPr>
          <a:xfrm>
            <a:off x="4617720" y="3108960"/>
            <a:ext cx="91440" cy="91440"/>
          </a:xfrm>
          <a:prstGeom prst="ellipse">
            <a:avLst/>
          </a:prstGeom>
          <a:solidFill>
            <a:srgbClr val="8B5E3C"/>
          </a:solidFill>
          <a:ln w="12700">
            <a:solidFill>
              <a:srgbClr val="8B5E3C"/>
            </a:solidFill>
            <a:prstDash val="solid"/>
          </a:ln>
        </p:spPr>
        <p:txBody>
          <a:bodyPr/>
          <a:lstStyle/>
          <a:p>
            <a:endParaRPr lang="tr-TR"/>
          </a:p>
        </p:txBody>
      </p:sp>
      <p:sp>
        <p:nvSpPr>
          <p:cNvPr id="51" name="Text 49"/>
          <p:cNvSpPr/>
          <p:nvPr/>
        </p:nvSpPr>
        <p:spPr>
          <a:xfrm>
            <a:off x="4745736" y="3090672"/>
            <a:ext cx="4032504" cy="146304"/>
          </a:xfrm>
          <a:prstGeom prst="rect">
            <a:avLst/>
          </a:prstGeom>
          <a:noFill/>
          <a:ln/>
        </p:spPr>
        <p:txBody>
          <a:bodyPr wrap="square" lIns="0" tIns="0" rIns="0" bIns="0" rtlCol="0" anchor="ctr"/>
          <a:lstStyle/>
          <a:p>
            <a:pPr marL="0" indent="0">
              <a:buNone/>
            </a:pPr>
            <a:r>
              <a:rPr lang="en-US" sz="800" dirty="0">
                <a:solidFill>
                  <a:srgbClr val="2C2C2C"/>
                </a:solidFill>
                <a:latin typeface="Calibri" pitchFamily="34" charset="0"/>
                <a:ea typeface="Calibri" pitchFamily="34" charset="-122"/>
                <a:cs typeface="Calibri" pitchFamily="34" charset="-120"/>
              </a:rPr>
              <a:t>Midye dolma — liman kenarında taze</a:t>
            </a:r>
            <a:endParaRPr lang="en-US" sz="800" dirty="0"/>
          </a:p>
        </p:txBody>
      </p:sp>
      <p:sp>
        <p:nvSpPr>
          <p:cNvPr id="52" name="Shape 50"/>
          <p:cNvSpPr/>
          <p:nvPr/>
        </p:nvSpPr>
        <p:spPr>
          <a:xfrm>
            <a:off x="4617720" y="3255264"/>
            <a:ext cx="91440" cy="91440"/>
          </a:xfrm>
          <a:prstGeom prst="ellipse">
            <a:avLst/>
          </a:prstGeom>
          <a:solidFill>
            <a:srgbClr val="8B5E3C"/>
          </a:solidFill>
          <a:ln w="12700">
            <a:solidFill>
              <a:srgbClr val="8B5E3C"/>
            </a:solidFill>
            <a:prstDash val="solid"/>
          </a:ln>
        </p:spPr>
        <p:txBody>
          <a:bodyPr/>
          <a:lstStyle/>
          <a:p>
            <a:endParaRPr lang="tr-TR"/>
          </a:p>
        </p:txBody>
      </p:sp>
      <p:sp>
        <p:nvSpPr>
          <p:cNvPr id="53" name="Text 51"/>
          <p:cNvSpPr/>
          <p:nvPr/>
        </p:nvSpPr>
        <p:spPr>
          <a:xfrm>
            <a:off x="4745736" y="3236976"/>
            <a:ext cx="4032504" cy="146304"/>
          </a:xfrm>
          <a:prstGeom prst="rect">
            <a:avLst/>
          </a:prstGeom>
          <a:noFill/>
          <a:ln/>
        </p:spPr>
        <p:txBody>
          <a:bodyPr wrap="square" lIns="0" tIns="0" rIns="0" bIns="0" rtlCol="0" anchor="ctr"/>
          <a:lstStyle/>
          <a:p>
            <a:pPr marL="0" indent="0">
              <a:buNone/>
            </a:pPr>
            <a:r>
              <a:rPr lang="en-US" sz="800" dirty="0">
                <a:solidFill>
                  <a:srgbClr val="2C2C2C"/>
                </a:solidFill>
                <a:latin typeface="Calibri" pitchFamily="34" charset="0"/>
                <a:ea typeface="Calibri" pitchFamily="34" charset="-122"/>
                <a:cs typeface="Calibri" pitchFamily="34" charset="-120"/>
              </a:rPr>
              <a:t>Zeytinyağlı ot kavurması — wildgreens</a:t>
            </a:r>
            <a:endParaRPr lang="en-US" sz="800" dirty="0"/>
          </a:p>
        </p:txBody>
      </p:sp>
      <p:sp>
        <p:nvSpPr>
          <p:cNvPr id="54" name="Shape 52"/>
          <p:cNvSpPr/>
          <p:nvPr/>
        </p:nvSpPr>
        <p:spPr>
          <a:xfrm>
            <a:off x="4617720" y="3401568"/>
            <a:ext cx="91440" cy="91440"/>
          </a:xfrm>
          <a:prstGeom prst="ellipse">
            <a:avLst/>
          </a:prstGeom>
          <a:solidFill>
            <a:srgbClr val="8B5E3C"/>
          </a:solidFill>
          <a:ln w="12700">
            <a:solidFill>
              <a:srgbClr val="8B5E3C"/>
            </a:solidFill>
            <a:prstDash val="solid"/>
          </a:ln>
        </p:spPr>
        <p:txBody>
          <a:bodyPr/>
          <a:lstStyle/>
          <a:p>
            <a:endParaRPr lang="tr-TR"/>
          </a:p>
        </p:txBody>
      </p:sp>
      <p:sp>
        <p:nvSpPr>
          <p:cNvPr id="55" name="Text 53"/>
          <p:cNvSpPr/>
          <p:nvPr/>
        </p:nvSpPr>
        <p:spPr>
          <a:xfrm>
            <a:off x="4745736" y="3383280"/>
            <a:ext cx="4032504" cy="146304"/>
          </a:xfrm>
          <a:prstGeom prst="rect">
            <a:avLst/>
          </a:prstGeom>
          <a:noFill/>
          <a:ln/>
        </p:spPr>
        <p:txBody>
          <a:bodyPr wrap="square" lIns="0" tIns="0" rIns="0" bIns="0" rtlCol="0" anchor="ctr"/>
          <a:lstStyle/>
          <a:p>
            <a:pPr marL="0" indent="0">
              <a:buNone/>
            </a:pPr>
            <a:r>
              <a:rPr lang="en-US" sz="800" dirty="0">
                <a:solidFill>
                  <a:srgbClr val="2C2C2C"/>
                </a:solidFill>
                <a:latin typeface="Calibri" pitchFamily="34" charset="0"/>
                <a:ea typeface="Calibri" pitchFamily="34" charset="-122"/>
                <a:cs typeface="Calibri" pitchFamily="34" charset="-120"/>
              </a:rPr>
              <a:t>Behramkale peyniri &amp; zeytin kahvaltısı</a:t>
            </a:r>
            <a:endParaRPr lang="en-US" sz="800" dirty="0"/>
          </a:p>
        </p:txBody>
      </p:sp>
      <p:sp>
        <p:nvSpPr>
          <p:cNvPr id="56" name="Shape 54"/>
          <p:cNvSpPr/>
          <p:nvPr/>
        </p:nvSpPr>
        <p:spPr>
          <a:xfrm>
            <a:off x="4526280" y="3712464"/>
            <a:ext cx="4343400" cy="1097280"/>
          </a:xfrm>
          <a:prstGeom prst="rect">
            <a:avLst/>
          </a:prstGeom>
          <a:solidFill>
            <a:srgbClr val="FFFFFF"/>
          </a:solidFill>
          <a:ln w="12700">
            <a:solidFill>
              <a:srgbClr val="C9A84C"/>
            </a:solidFill>
            <a:prstDash val="solid"/>
          </a:ln>
          <a:effectLst>
            <a:outerShdw blurRad="127000" dist="38100" dir="8100000" algn="bl" rotWithShape="0">
              <a:srgbClr val="000000">
                <a:alpha val="10000"/>
              </a:srgbClr>
            </a:outerShdw>
          </a:effectLst>
        </p:spPr>
        <p:txBody>
          <a:bodyPr/>
          <a:lstStyle/>
          <a:p>
            <a:endParaRPr lang="tr-TR"/>
          </a:p>
        </p:txBody>
      </p:sp>
      <p:sp>
        <p:nvSpPr>
          <p:cNvPr id="57" name="Shape 55"/>
          <p:cNvSpPr/>
          <p:nvPr/>
        </p:nvSpPr>
        <p:spPr>
          <a:xfrm>
            <a:off x="4526280" y="3712464"/>
            <a:ext cx="4343400" cy="64008"/>
          </a:xfrm>
          <a:prstGeom prst="rect">
            <a:avLst/>
          </a:prstGeom>
          <a:solidFill>
            <a:srgbClr val="C9A84C"/>
          </a:solidFill>
          <a:ln w="12700">
            <a:solidFill>
              <a:srgbClr val="C9A84C"/>
            </a:solidFill>
            <a:prstDash val="solid"/>
          </a:ln>
        </p:spPr>
        <p:txBody>
          <a:bodyPr/>
          <a:lstStyle/>
          <a:p>
            <a:endParaRPr lang="tr-TR"/>
          </a:p>
        </p:txBody>
      </p:sp>
      <p:sp>
        <p:nvSpPr>
          <p:cNvPr id="58" name="Text 56"/>
          <p:cNvSpPr/>
          <p:nvPr/>
        </p:nvSpPr>
        <p:spPr>
          <a:xfrm>
            <a:off x="4617720" y="3803904"/>
            <a:ext cx="4160520" cy="256032"/>
          </a:xfrm>
          <a:prstGeom prst="rect">
            <a:avLst/>
          </a:prstGeom>
          <a:noFill/>
          <a:ln/>
        </p:spPr>
        <p:txBody>
          <a:bodyPr wrap="square" lIns="0" tIns="0" rIns="0" bIns="0" rtlCol="0" anchor="ctr"/>
          <a:lstStyle/>
          <a:p>
            <a:pPr marL="0" indent="0">
              <a:buNone/>
            </a:pPr>
            <a:r>
              <a:rPr lang="en-US" sz="1100" b="1" dirty="0">
                <a:solidFill>
                  <a:srgbClr val="1A2A4A"/>
                </a:solidFill>
                <a:latin typeface="Calibri" pitchFamily="34" charset="0"/>
                <a:ea typeface="Calibri" pitchFamily="34" charset="-122"/>
                <a:cs typeface="Calibri" pitchFamily="34" charset="-120"/>
              </a:rPr>
              <a:t>🌟  Öne Çıkan</a:t>
            </a:r>
            <a:endParaRPr lang="en-US" sz="1100" dirty="0"/>
          </a:p>
        </p:txBody>
      </p:sp>
      <p:sp>
        <p:nvSpPr>
          <p:cNvPr id="59" name="Shape 57"/>
          <p:cNvSpPr/>
          <p:nvPr/>
        </p:nvSpPr>
        <p:spPr>
          <a:xfrm>
            <a:off x="4617720" y="4133088"/>
            <a:ext cx="91440" cy="91440"/>
          </a:xfrm>
          <a:prstGeom prst="ellipse">
            <a:avLst/>
          </a:prstGeom>
          <a:solidFill>
            <a:srgbClr val="C9A84C"/>
          </a:solidFill>
          <a:ln w="12700">
            <a:solidFill>
              <a:srgbClr val="C9A84C"/>
            </a:solidFill>
            <a:prstDash val="solid"/>
          </a:ln>
        </p:spPr>
        <p:txBody>
          <a:bodyPr/>
          <a:lstStyle/>
          <a:p>
            <a:endParaRPr lang="tr-TR"/>
          </a:p>
        </p:txBody>
      </p:sp>
      <p:sp>
        <p:nvSpPr>
          <p:cNvPr id="60" name="Text 58"/>
          <p:cNvSpPr/>
          <p:nvPr/>
        </p:nvSpPr>
        <p:spPr>
          <a:xfrm>
            <a:off x="4745736" y="4114800"/>
            <a:ext cx="4032504" cy="146304"/>
          </a:xfrm>
          <a:prstGeom prst="rect">
            <a:avLst/>
          </a:prstGeom>
          <a:noFill/>
          <a:ln/>
        </p:spPr>
        <p:txBody>
          <a:bodyPr wrap="square" lIns="0" tIns="0" rIns="0" bIns="0" rtlCol="0" anchor="ctr"/>
          <a:lstStyle/>
          <a:p>
            <a:pPr marL="0" indent="0">
              <a:buNone/>
            </a:pPr>
            <a:r>
              <a:rPr lang="en-US" sz="800" dirty="0">
                <a:solidFill>
                  <a:srgbClr val="2C2C2C"/>
                </a:solidFill>
                <a:latin typeface="Calibri" pitchFamily="34" charset="0"/>
                <a:ea typeface="Calibri" pitchFamily="34" charset="-122"/>
                <a:cs typeface="Calibri" pitchFamily="34" charset="-120"/>
              </a:rPr>
              <a:t>Gün batımında liman manzarası eşsiz</a:t>
            </a:r>
            <a:endParaRPr lang="en-US" sz="800" dirty="0"/>
          </a:p>
        </p:txBody>
      </p:sp>
      <p:sp>
        <p:nvSpPr>
          <p:cNvPr id="61" name="Shape 59"/>
          <p:cNvSpPr/>
          <p:nvPr/>
        </p:nvSpPr>
        <p:spPr>
          <a:xfrm>
            <a:off x="4617720" y="4279392"/>
            <a:ext cx="91440" cy="91440"/>
          </a:xfrm>
          <a:prstGeom prst="ellipse">
            <a:avLst/>
          </a:prstGeom>
          <a:solidFill>
            <a:srgbClr val="C9A84C"/>
          </a:solidFill>
          <a:ln w="12700">
            <a:solidFill>
              <a:srgbClr val="C9A84C"/>
            </a:solidFill>
            <a:prstDash val="solid"/>
          </a:ln>
        </p:spPr>
        <p:txBody>
          <a:bodyPr/>
          <a:lstStyle/>
          <a:p>
            <a:endParaRPr lang="tr-TR"/>
          </a:p>
        </p:txBody>
      </p:sp>
      <p:sp>
        <p:nvSpPr>
          <p:cNvPr id="62" name="Text 60"/>
          <p:cNvSpPr/>
          <p:nvPr/>
        </p:nvSpPr>
        <p:spPr>
          <a:xfrm>
            <a:off x="4745736" y="4261104"/>
            <a:ext cx="4032504" cy="146304"/>
          </a:xfrm>
          <a:prstGeom prst="rect">
            <a:avLst/>
          </a:prstGeom>
          <a:noFill/>
          <a:ln/>
        </p:spPr>
        <p:txBody>
          <a:bodyPr wrap="square" lIns="0" tIns="0" rIns="0" bIns="0" rtlCol="0" anchor="ctr"/>
          <a:lstStyle/>
          <a:p>
            <a:pPr marL="0" indent="0">
              <a:buNone/>
            </a:pPr>
            <a:r>
              <a:rPr lang="en-US" sz="800" dirty="0">
                <a:solidFill>
                  <a:srgbClr val="2C2C2C"/>
                </a:solidFill>
                <a:latin typeface="Calibri" pitchFamily="34" charset="0"/>
                <a:ea typeface="Calibri" pitchFamily="34" charset="-122"/>
                <a:cs typeface="Calibri" pitchFamily="34" charset="-120"/>
              </a:rPr>
              <a:t>Aristo Evi Restoran — mutlaka deneyin</a:t>
            </a:r>
            <a:endParaRPr lang="en-US" sz="800" dirty="0"/>
          </a:p>
        </p:txBody>
      </p:sp>
      <p:sp>
        <p:nvSpPr>
          <p:cNvPr id="63" name="Shape 61"/>
          <p:cNvSpPr/>
          <p:nvPr/>
        </p:nvSpPr>
        <p:spPr>
          <a:xfrm>
            <a:off x="0" y="4937760"/>
            <a:ext cx="9144000" cy="205740"/>
          </a:xfrm>
          <a:prstGeom prst="rect">
            <a:avLst/>
          </a:prstGeom>
          <a:solidFill>
            <a:srgbClr val="1A2A4A"/>
          </a:solidFill>
          <a:ln w="12700">
            <a:solidFill>
              <a:srgbClr val="1A2A4A"/>
            </a:solidFill>
            <a:prstDash val="solid"/>
          </a:ln>
        </p:spPr>
        <p:txBody>
          <a:bodyPr/>
          <a:lstStyle/>
          <a:p>
            <a:endParaRPr lang="tr-TR"/>
          </a:p>
        </p:txBody>
      </p:sp>
      <p:sp>
        <p:nvSpPr>
          <p:cNvPr id="64" name="Text 62"/>
          <p:cNvSpPr/>
          <p:nvPr/>
        </p:nvSpPr>
        <p:spPr>
          <a:xfrm>
            <a:off x="365760" y="4937760"/>
            <a:ext cx="8412480" cy="205740"/>
          </a:xfrm>
          <a:prstGeom prst="rect">
            <a:avLst/>
          </a:prstGeom>
          <a:noFill/>
          <a:ln/>
        </p:spPr>
        <p:txBody>
          <a:bodyPr wrap="square" lIns="0" tIns="0" rIns="0" bIns="0" rtlCol="0" anchor="ctr"/>
          <a:lstStyle/>
          <a:p>
            <a:pPr marL="0" indent="0">
              <a:buNone/>
            </a:pPr>
            <a:r>
              <a:rPr lang="en-US" sz="750" dirty="0">
                <a:solidFill>
                  <a:srgbClr val="E8C96A"/>
                </a:solidFill>
                <a:latin typeface="Calibri" pitchFamily="34" charset="0"/>
                <a:ea typeface="Calibri" pitchFamily="34" charset="-122"/>
                <a:cs typeface="Calibri" pitchFamily="34" charset="-120"/>
              </a:rPr>
              <a:t>Kazdağları Gezi Rehberi 2  ·  Allia Thermal çıkışlı  ·  Durak 4 / 4</a:t>
            </a:r>
            <a:endParaRPr lang="en-US" sz="7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AFAF6"/>
        </a:solidFill>
        <a:effectLst/>
      </p:bgPr>
    </p:bg>
    <p:spTree>
      <p:nvGrpSpPr>
        <p:cNvPr id="1" name=""/>
        <p:cNvGrpSpPr/>
        <p:nvPr/>
      </p:nvGrpSpPr>
      <p:grpSpPr>
        <a:xfrm>
          <a:off x="0" y="0"/>
          <a:ext cx="0" cy="0"/>
          <a:chOff x="0" y="0"/>
          <a:chExt cx="0" cy="0"/>
        </a:xfrm>
      </p:grpSpPr>
      <p:sp>
        <p:nvSpPr>
          <p:cNvPr id="2" name="Shape 0"/>
          <p:cNvSpPr/>
          <p:nvPr/>
        </p:nvSpPr>
        <p:spPr>
          <a:xfrm>
            <a:off x="0" y="0"/>
            <a:ext cx="9144000" cy="530352"/>
          </a:xfrm>
          <a:prstGeom prst="rect">
            <a:avLst/>
          </a:prstGeom>
          <a:solidFill>
            <a:srgbClr val="1A2A4A"/>
          </a:solidFill>
          <a:ln w="12700">
            <a:solidFill>
              <a:srgbClr val="1A2A4A"/>
            </a:solidFill>
            <a:prstDash val="solid"/>
          </a:ln>
        </p:spPr>
        <p:txBody>
          <a:bodyPr/>
          <a:lstStyle/>
          <a:p>
            <a:endParaRPr lang="tr-TR"/>
          </a:p>
        </p:txBody>
      </p:sp>
      <p:sp>
        <p:nvSpPr>
          <p:cNvPr id="3" name="Shape 1"/>
          <p:cNvSpPr/>
          <p:nvPr/>
        </p:nvSpPr>
        <p:spPr>
          <a:xfrm>
            <a:off x="0" y="0"/>
            <a:ext cx="201168" cy="530352"/>
          </a:xfrm>
          <a:prstGeom prst="rect">
            <a:avLst/>
          </a:prstGeom>
          <a:solidFill>
            <a:srgbClr val="C9A84C"/>
          </a:solidFill>
          <a:ln w="12700">
            <a:solidFill>
              <a:srgbClr val="C9A84C"/>
            </a:solidFill>
            <a:prstDash val="solid"/>
          </a:ln>
        </p:spPr>
        <p:txBody>
          <a:bodyPr/>
          <a:lstStyle/>
          <a:p>
            <a:endParaRPr lang="tr-TR"/>
          </a:p>
        </p:txBody>
      </p:sp>
      <p:sp>
        <p:nvSpPr>
          <p:cNvPr id="4" name="Text 2"/>
          <p:cNvSpPr/>
          <p:nvPr/>
        </p:nvSpPr>
        <p:spPr>
          <a:xfrm>
            <a:off x="320040" y="0"/>
            <a:ext cx="8503920" cy="530352"/>
          </a:xfrm>
          <a:prstGeom prst="rect">
            <a:avLst/>
          </a:prstGeom>
          <a:noFill/>
          <a:ln/>
        </p:spPr>
        <p:txBody>
          <a:bodyPr wrap="square" lIns="0" tIns="0" rIns="0" bIns="0" rtlCol="0" anchor="ctr"/>
          <a:lstStyle/>
          <a:p>
            <a:pPr marL="0" indent="0">
              <a:buNone/>
            </a:pPr>
            <a:r>
              <a:rPr lang="en-US" sz="1050" b="1" kern="0" spc="100" dirty="0">
                <a:solidFill>
                  <a:srgbClr val="E8C96A"/>
                </a:solidFill>
                <a:latin typeface="Calibri" pitchFamily="34" charset="0"/>
                <a:ea typeface="Calibri" pitchFamily="34" charset="-122"/>
                <a:cs typeface="Calibri" pitchFamily="34" charset="-120"/>
              </a:rPr>
              <a:t>MİTOLOJİ &amp; TARİH — BİLMENİZ GEREKENLER</a:t>
            </a:r>
            <a:endParaRPr lang="en-US" sz="1050" dirty="0"/>
          </a:p>
        </p:txBody>
      </p:sp>
      <p:sp>
        <p:nvSpPr>
          <p:cNvPr id="5" name="Shape 3"/>
          <p:cNvSpPr/>
          <p:nvPr/>
        </p:nvSpPr>
        <p:spPr>
          <a:xfrm>
            <a:off x="0" y="4937760"/>
            <a:ext cx="9144000" cy="205740"/>
          </a:xfrm>
          <a:prstGeom prst="rect">
            <a:avLst/>
          </a:prstGeom>
          <a:solidFill>
            <a:srgbClr val="1A2A4A"/>
          </a:solidFill>
          <a:ln w="12700">
            <a:solidFill>
              <a:srgbClr val="1A2A4A"/>
            </a:solidFill>
            <a:prstDash val="solid"/>
          </a:ln>
        </p:spPr>
        <p:txBody>
          <a:bodyPr/>
          <a:lstStyle/>
          <a:p>
            <a:endParaRPr lang="tr-TR"/>
          </a:p>
        </p:txBody>
      </p:sp>
      <p:sp>
        <p:nvSpPr>
          <p:cNvPr id="6" name="Text 4"/>
          <p:cNvSpPr/>
          <p:nvPr/>
        </p:nvSpPr>
        <p:spPr>
          <a:xfrm>
            <a:off x="365760" y="4937760"/>
            <a:ext cx="8412480" cy="205740"/>
          </a:xfrm>
          <a:prstGeom prst="rect">
            <a:avLst/>
          </a:prstGeom>
          <a:noFill/>
          <a:ln/>
        </p:spPr>
        <p:txBody>
          <a:bodyPr wrap="square" lIns="0" tIns="0" rIns="0" bIns="0" rtlCol="0" anchor="ctr"/>
          <a:lstStyle/>
          <a:p>
            <a:pPr marL="0" indent="0">
              <a:buNone/>
            </a:pPr>
            <a:r>
              <a:rPr lang="en-US" sz="750" dirty="0">
                <a:solidFill>
                  <a:srgbClr val="E8C96A"/>
                </a:solidFill>
                <a:latin typeface="Calibri" pitchFamily="34" charset="0"/>
                <a:ea typeface="Calibri" pitchFamily="34" charset="-122"/>
                <a:cs typeface="Calibri" pitchFamily="34" charset="-120"/>
              </a:rPr>
              <a:t>Kazdağları Gezi Rehberi 2  ·  Allia Thermal çıkışlı  ·  Mitoloji &amp; Tarih</a:t>
            </a:r>
            <a:endParaRPr lang="en-US" sz="750" dirty="0"/>
          </a:p>
        </p:txBody>
      </p:sp>
      <p:sp>
        <p:nvSpPr>
          <p:cNvPr id="7" name="Text 5"/>
          <p:cNvSpPr/>
          <p:nvPr/>
        </p:nvSpPr>
        <p:spPr>
          <a:xfrm>
            <a:off x="365760" y="640080"/>
            <a:ext cx="8412480" cy="320040"/>
          </a:xfrm>
          <a:prstGeom prst="rect">
            <a:avLst/>
          </a:prstGeom>
          <a:noFill/>
          <a:ln/>
        </p:spPr>
        <p:txBody>
          <a:bodyPr wrap="square" lIns="0" tIns="0" rIns="0" bIns="0" rtlCol="0" anchor="ctr"/>
          <a:lstStyle/>
          <a:p>
            <a:pPr marL="0" indent="0">
              <a:buNone/>
            </a:pPr>
            <a:r>
              <a:rPr lang="en-US" sz="1400" b="1" dirty="0">
                <a:solidFill>
                  <a:srgbClr val="1A2A4A"/>
                </a:solidFill>
                <a:latin typeface="Georgia" pitchFamily="34" charset="0"/>
                <a:ea typeface="Georgia" pitchFamily="34" charset="-122"/>
                <a:cs typeface="Georgia" pitchFamily="34" charset="-120"/>
              </a:rPr>
              <a:t>Troya &amp; Asos — Gitmeden Önce Bu Hikayeleri Bilin</a:t>
            </a:r>
            <a:endParaRPr lang="en-US" sz="1400" dirty="0"/>
          </a:p>
        </p:txBody>
      </p:sp>
      <p:sp>
        <p:nvSpPr>
          <p:cNvPr id="8" name="Shape 6"/>
          <p:cNvSpPr/>
          <p:nvPr/>
        </p:nvSpPr>
        <p:spPr>
          <a:xfrm>
            <a:off x="274320" y="1051560"/>
            <a:ext cx="4251960" cy="1737360"/>
          </a:xfrm>
          <a:prstGeom prst="rect">
            <a:avLst/>
          </a:prstGeom>
          <a:solidFill>
            <a:srgbClr val="FFFFFF"/>
          </a:solidFill>
          <a:ln w="12700">
            <a:solidFill>
              <a:srgbClr val="1A2A4A"/>
            </a:solidFill>
            <a:prstDash val="solid"/>
          </a:ln>
          <a:effectLst>
            <a:outerShdw blurRad="127000" dist="38100" dir="8100000" algn="bl" rotWithShape="0">
              <a:srgbClr val="000000">
                <a:alpha val="10000"/>
              </a:srgbClr>
            </a:outerShdw>
          </a:effectLst>
        </p:spPr>
        <p:txBody>
          <a:bodyPr/>
          <a:lstStyle/>
          <a:p>
            <a:endParaRPr lang="tr-TR"/>
          </a:p>
        </p:txBody>
      </p:sp>
      <p:sp>
        <p:nvSpPr>
          <p:cNvPr id="9" name="Shape 7"/>
          <p:cNvSpPr/>
          <p:nvPr/>
        </p:nvSpPr>
        <p:spPr>
          <a:xfrm>
            <a:off x="274320" y="1051560"/>
            <a:ext cx="4251960" cy="320040"/>
          </a:xfrm>
          <a:prstGeom prst="rect">
            <a:avLst/>
          </a:prstGeom>
          <a:solidFill>
            <a:srgbClr val="1A2A4A"/>
          </a:solidFill>
          <a:ln w="12700">
            <a:solidFill>
              <a:srgbClr val="1A2A4A"/>
            </a:solidFill>
            <a:prstDash val="solid"/>
          </a:ln>
        </p:spPr>
        <p:txBody>
          <a:bodyPr/>
          <a:lstStyle/>
          <a:p>
            <a:endParaRPr lang="tr-TR"/>
          </a:p>
        </p:txBody>
      </p:sp>
      <p:sp>
        <p:nvSpPr>
          <p:cNvPr id="10" name="Text 8"/>
          <p:cNvSpPr/>
          <p:nvPr/>
        </p:nvSpPr>
        <p:spPr>
          <a:xfrm>
            <a:off x="365760" y="1051560"/>
            <a:ext cx="4069080" cy="320040"/>
          </a:xfrm>
          <a:prstGeom prst="rect">
            <a:avLst/>
          </a:prstGeom>
          <a:noFill/>
          <a:ln/>
        </p:spPr>
        <p:txBody>
          <a:bodyPr wrap="square" lIns="0" tIns="0" rIns="0" bIns="0" rtlCol="0" anchor="ctr"/>
          <a:lstStyle/>
          <a:p>
            <a:pPr marL="0" indent="0">
              <a:buNone/>
            </a:pPr>
            <a:r>
              <a:rPr lang="en-US" sz="1100" b="1" dirty="0">
                <a:solidFill>
                  <a:srgbClr val="FFFFFF"/>
                </a:solidFill>
                <a:latin typeface="Calibri" pitchFamily="34" charset="0"/>
                <a:ea typeface="Calibri" pitchFamily="34" charset="-122"/>
                <a:cs typeface="Calibri" pitchFamily="34" charset="-120"/>
              </a:rPr>
              <a:t>⚔️  Troya Savaşı</a:t>
            </a:r>
            <a:endParaRPr lang="en-US" sz="1100" dirty="0"/>
          </a:p>
        </p:txBody>
      </p:sp>
      <p:sp>
        <p:nvSpPr>
          <p:cNvPr id="11" name="Text 9"/>
          <p:cNvSpPr/>
          <p:nvPr/>
        </p:nvSpPr>
        <p:spPr>
          <a:xfrm>
            <a:off x="384048" y="1435608"/>
            <a:ext cx="4041648" cy="1261872"/>
          </a:xfrm>
          <a:prstGeom prst="rect">
            <a:avLst/>
          </a:prstGeom>
          <a:noFill/>
          <a:ln/>
        </p:spPr>
        <p:txBody>
          <a:bodyPr wrap="square" lIns="0" tIns="0" rIns="0" bIns="0" rtlCol="0" anchor="ctr"/>
          <a:lstStyle/>
          <a:p>
            <a:pPr marL="0" indent="0">
              <a:buNone/>
            </a:pPr>
            <a:r>
              <a:rPr lang="en-US" sz="850" dirty="0">
                <a:solidFill>
                  <a:srgbClr val="2C2C2C"/>
                </a:solidFill>
                <a:latin typeface="Calibri" pitchFamily="34" charset="0"/>
                <a:ea typeface="Calibri" pitchFamily="34" charset="-122"/>
                <a:cs typeface="Calibri" pitchFamily="34" charset="-120"/>
              </a:rPr>
              <a:t>M.Ö. 1200'lerde Kral Priamos'un şehri Troya, Menelaos'un karısı Helena'yı kaçıran Prens Paris'i cezalandırmak için Yunanistan'ın Akha ordusuyla kuşatıldı. 10 yıl süren kuşatmanın ardından Odysseus'un tahta at hilesiyle şehir düştü. Homeros bu destanı 'İliad' adlı eserinde ölümsüzleştirdi.</a:t>
            </a:r>
            <a:endParaRPr lang="en-US" sz="850" dirty="0"/>
          </a:p>
        </p:txBody>
      </p:sp>
      <p:sp>
        <p:nvSpPr>
          <p:cNvPr id="12" name="Shape 10"/>
          <p:cNvSpPr/>
          <p:nvPr/>
        </p:nvSpPr>
        <p:spPr>
          <a:xfrm>
            <a:off x="4736592" y="1051560"/>
            <a:ext cx="4251960" cy="1737360"/>
          </a:xfrm>
          <a:prstGeom prst="rect">
            <a:avLst/>
          </a:prstGeom>
          <a:solidFill>
            <a:srgbClr val="FFFFFF"/>
          </a:solidFill>
          <a:ln w="12700">
            <a:solidFill>
              <a:srgbClr val="8B5E3C"/>
            </a:solidFill>
            <a:prstDash val="solid"/>
          </a:ln>
          <a:effectLst>
            <a:outerShdw blurRad="127000" dist="38100" dir="8100000" algn="bl" rotWithShape="0">
              <a:srgbClr val="000000">
                <a:alpha val="10000"/>
              </a:srgbClr>
            </a:outerShdw>
          </a:effectLst>
        </p:spPr>
        <p:txBody>
          <a:bodyPr/>
          <a:lstStyle/>
          <a:p>
            <a:endParaRPr lang="tr-TR"/>
          </a:p>
        </p:txBody>
      </p:sp>
      <p:sp>
        <p:nvSpPr>
          <p:cNvPr id="13" name="Shape 11"/>
          <p:cNvSpPr/>
          <p:nvPr/>
        </p:nvSpPr>
        <p:spPr>
          <a:xfrm>
            <a:off x="4736592" y="1051560"/>
            <a:ext cx="4251960" cy="320040"/>
          </a:xfrm>
          <a:prstGeom prst="rect">
            <a:avLst/>
          </a:prstGeom>
          <a:solidFill>
            <a:srgbClr val="8B5E3C"/>
          </a:solidFill>
          <a:ln w="12700">
            <a:solidFill>
              <a:srgbClr val="8B5E3C"/>
            </a:solidFill>
            <a:prstDash val="solid"/>
          </a:ln>
        </p:spPr>
        <p:txBody>
          <a:bodyPr/>
          <a:lstStyle/>
          <a:p>
            <a:endParaRPr lang="tr-TR"/>
          </a:p>
        </p:txBody>
      </p:sp>
      <p:sp>
        <p:nvSpPr>
          <p:cNvPr id="14" name="Text 12"/>
          <p:cNvSpPr/>
          <p:nvPr/>
        </p:nvSpPr>
        <p:spPr>
          <a:xfrm>
            <a:off x="4828032" y="1051560"/>
            <a:ext cx="4069080" cy="320040"/>
          </a:xfrm>
          <a:prstGeom prst="rect">
            <a:avLst/>
          </a:prstGeom>
          <a:noFill/>
          <a:ln/>
        </p:spPr>
        <p:txBody>
          <a:bodyPr wrap="square" lIns="0" tIns="0" rIns="0" bIns="0" rtlCol="0" anchor="ctr"/>
          <a:lstStyle/>
          <a:p>
            <a:pPr marL="0" indent="0">
              <a:buNone/>
            </a:pPr>
            <a:r>
              <a:rPr lang="en-US" sz="1100" b="1" dirty="0">
                <a:solidFill>
                  <a:srgbClr val="FFFFFF"/>
                </a:solidFill>
                <a:latin typeface="Calibri" pitchFamily="34" charset="0"/>
                <a:ea typeface="Calibri" pitchFamily="34" charset="-122"/>
                <a:cs typeface="Calibri" pitchFamily="34" charset="-120"/>
              </a:rPr>
              <a:t>🏺  Aristo &amp; Asos</a:t>
            </a:r>
            <a:endParaRPr lang="en-US" sz="1100" dirty="0"/>
          </a:p>
        </p:txBody>
      </p:sp>
      <p:sp>
        <p:nvSpPr>
          <p:cNvPr id="15" name="Text 13"/>
          <p:cNvSpPr/>
          <p:nvPr/>
        </p:nvSpPr>
        <p:spPr>
          <a:xfrm>
            <a:off x="4846320" y="1435608"/>
            <a:ext cx="4041648" cy="1261872"/>
          </a:xfrm>
          <a:prstGeom prst="rect">
            <a:avLst/>
          </a:prstGeom>
          <a:noFill/>
          <a:ln/>
        </p:spPr>
        <p:txBody>
          <a:bodyPr wrap="square" lIns="0" tIns="0" rIns="0" bIns="0" rtlCol="0" anchor="ctr"/>
          <a:lstStyle/>
          <a:p>
            <a:pPr marL="0" indent="0">
              <a:buNone/>
            </a:pPr>
            <a:r>
              <a:rPr lang="en-US" sz="850" dirty="0">
                <a:solidFill>
                  <a:srgbClr val="2C2C2C"/>
                </a:solidFill>
                <a:latin typeface="Calibri" pitchFamily="34" charset="0"/>
                <a:ea typeface="Calibri" pitchFamily="34" charset="-122"/>
                <a:cs typeface="Calibri" pitchFamily="34" charset="-120"/>
              </a:rPr>
              <a:t>Büyük Yunan filozofu Aristo, M.Ö. 347-344 yılları arasında Asos'ta yaşadı. Hektor Hermias'ın himayesinde burada düşüncelerini geliştirdi, biyoloji araştırmaları yaptı ve evlendi. Asos, felsefe tarihinde özel bir yere sahiptir.</a:t>
            </a:r>
            <a:endParaRPr lang="en-US" sz="850" dirty="0"/>
          </a:p>
        </p:txBody>
      </p:sp>
      <p:sp>
        <p:nvSpPr>
          <p:cNvPr id="16" name="Shape 14"/>
          <p:cNvSpPr/>
          <p:nvPr/>
        </p:nvSpPr>
        <p:spPr>
          <a:xfrm>
            <a:off x="274320" y="2926080"/>
            <a:ext cx="4251960" cy="1737360"/>
          </a:xfrm>
          <a:prstGeom prst="rect">
            <a:avLst/>
          </a:prstGeom>
          <a:solidFill>
            <a:srgbClr val="FFFFFF"/>
          </a:solidFill>
          <a:ln w="12700">
            <a:solidFill>
              <a:srgbClr val="3D5A8A"/>
            </a:solidFill>
            <a:prstDash val="solid"/>
          </a:ln>
          <a:effectLst>
            <a:outerShdw blurRad="127000" dist="38100" dir="8100000" algn="bl" rotWithShape="0">
              <a:srgbClr val="000000">
                <a:alpha val="10000"/>
              </a:srgbClr>
            </a:outerShdw>
          </a:effectLst>
        </p:spPr>
        <p:txBody>
          <a:bodyPr/>
          <a:lstStyle/>
          <a:p>
            <a:endParaRPr lang="tr-TR"/>
          </a:p>
        </p:txBody>
      </p:sp>
      <p:sp>
        <p:nvSpPr>
          <p:cNvPr id="17" name="Shape 15"/>
          <p:cNvSpPr/>
          <p:nvPr/>
        </p:nvSpPr>
        <p:spPr>
          <a:xfrm>
            <a:off x="274320" y="2926080"/>
            <a:ext cx="4251960" cy="320040"/>
          </a:xfrm>
          <a:prstGeom prst="rect">
            <a:avLst/>
          </a:prstGeom>
          <a:solidFill>
            <a:srgbClr val="3D5A8A"/>
          </a:solidFill>
          <a:ln w="12700">
            <a:solidFill>
              <a:srgbClr val="3D5A8A"/>
            </a:solidFill>
            <a:prstDash val="solid"/>
          </a:ln>
        </p:spPr>
        <p:txBody>
          <a:bodyPr/>
          <a:lstStyle/>
          <a:p>
            <a:endParaRPr lang="tr-TR"/>
          </a:p>
        </p:txBody>
      </p:sp>
      <p:sp>
        <p:nvSpPr>
          <p:cNvPr id="18" name="Text 16"/>
          <p:cNvSpPr/>
          <p:nvPr/>
        </p:nvSpPr>
        <p:spPr>
          <a:xfrm>
            <a:off x="365760" y="2926080"/>
            <a:ext cx="4069080" cy="320040"/>
          </a:xfrm>
          <a:prstGeom prst="rect">
            <a:avLst/>
          </a:prstGeom>
          <a:noFill/>
          <a:ln/>
        </p:spPr>
        <p:txBody>
          <a:bodyPr wrap="square" lIns="0" tIns="0" rIns="0" bIns="0" rtlCol="0" anchor="ctr"/>
          <a:lstStyle/>
          <a:p>
            <a:pPr marL="0" indent="0">
              <a:buNone/>
            </a:pPr>
            <a:r>
              <a:rPr lang="en-US" sz="1100" b="1" dirty="0">
                <a:solidFill>
                  <a:srgbClr val="FFFFFF"/>
                </a:solidFill>
                <a:latin typeface="Calibri" pitchFamily="34" charset="0"/>
                <a:ea typeface="Calibri" pitchFamily="34" charset="-122"/>
                <a:cs typeface="Calibri" pitchFamily="34" charset="-120"/>
              </a:rPr>
              <a:t>🛡  Paris Yargılaması</a:t>
            </a:r>
            <a:endParaRPr lang="en-US" sz="1100" dirty="0"/>
          </a:p>
        </p:txBody>
      </p:sp>
      <p:sp>
        <p:nvSpPr>
          <p:cNvPr id="19" name="Text 17"/>
          <p:cNvSpPr/>
          <p:nvPr/>
        </p:nvSpPr>
        <p:spPr>
          <a:xfrm>
            <a:off x="384048" y="3310128"/>
            <a:ext cx="4041648" cy="1261872"/>
          </a:xfrm>
          <a:prstGeom prst="rect">
            <a:avLst/>
          </a:prstGeom>
          <a:noFill/>
          <a:ln/>
        </p:spPr>
        <p:txBody>
          <a:bodyPr wrap="square" lIns="0" tIns="0" rIns="0" bIns="0" rtlCol="0" anchor="ctr"/>
          <a:lstStyle/>
          <a:p>
            <a:pPr marL="0" indent="0">
              <a:buNone/>
            </a:pPr>
            <a:r>
              <a:rPr lang="en-US" sz="850" dirty="0">
                <a:solidFill>
                  <a:srgbClr val="2C2C2C"/>
                </a:solidFill>
                <a:latin typeface="Calibri" pitchFamily="34" charset="0"/>
                <a:ea typeface="Calibri" pitchFamily="34" charset="-122"/>
                <a:cs typeface="Calibri" pitchFamily="34" charset="-120"/>
              </a:rPr>
              <a:t>İda Dağı'nda gerçekleştiğine inanılan efsanevi sahnede Trojalı Prens Paris; Hera, Athena ve Afrodit arasından 'En güzel tanrıça kimdir?' sorusunu cevapladı. Afrodit'i seçmesi, ona en güzel kadın Helena'yı kazandırdı — ve Troya Savaşı'nın tohumunu ekti.</a:t>
            </a:r>
            <a:endParaRPr lang="en-US" sz="850" dirty="0"/>
          </a:p>
        </p:txBody>
      </p:sp>
      <p:sp>
        <p:nvSpPr>
          <p:cNvPr id="20" name="Shape 18"/>
          <p:cNvSpPr/>
          <p:nvPr/>
        </p:nvSpPr>
        <p:spPr>
          <a:xfrm>
            <a:off x="4736592" y="2926080"/>
            <a:ext cx="4251960" cy="1737360"/>
          </a:xfrm>
          <a:prstGeom prst="rect">
            <a:avLst/>
          </a:prstGeom>
          <a:solidFill>
            <a:srgbClr val="FFFFFF"/>
          </a:solidFill>
          <a:ln w="12700">
            <a:solidFill>
              <a:srgbClr val="9C8B6A"/>
            </a:solidFill>
            <a:prstDash val="solid"/>
          </a:ln>
          <a:effectLst>
            <a:outerShdw blurRad="127000" dist="38100" dir="8100000" algn="bl" rotWithShape="0">
              <a:srgbClr val="000000">
                <a:alpha val="10000"/>
              </a:srgbClr>
            </a:outerShdw>
          </a:effectLst>
        </p:spPr>
        <p:txBody>
          <a:bodyPr/>
          <a:lstStyle/>
          <a:p>
            <a:endParaRPr lang="tr-TR"/>
          </a:p>
        </p:txBody>
      </p:sp>
      <p:sp>
        <p:nvSpPr>
          <p:cNvPr id="21" name="Shape 19"/>
          <p:cNvSpPr/>
          <p:nvPr/>
        </p:nvSpPr>
        <p:spPr>
          <a:xfrm>
            <a:off x="4736592" y="2926080"/>
            <a:ext cx="4251960" cy="320040"/>
          </a:xfrm>
          <a:prstGeom prst="rect">
            <a:avLst/>
          </a:prstGeom>
          <a:solidFill>
            <a:srgbClr val="9C8B6A"/>
          </a:solidFill>
          <a:ln w="12700">
            <a:solidFill>
              <a:srgbClr val="9C8B6A"/>
            </a:solidFill>
            <a:prstDash val="solid"/>
          </a:ln>
        </p:spPr>
        <p:txBody>
          <a:bodyPr/>
          <a:lstStyle/>
          <a:p>
            <a:endParaRPr lang="tr-TR"/>
          </a:p>
        </p:txBody>
      </p:sp>
      <p:sp>
        <p:nvSpPr>
          <p:cNvPr id="22" name="Text 20"/>
          <p:cNvSpPr/>
          <p:nvPr/>
        </p:nvSpPr>
        <p:spPr>
          <a:xfrm>
            <a:off x="4828032" y="2926080"/>
            <a:ext cx="4069080" cy="320040"/>
          </a:xfrm>
          <a:prstGeom prst="rect">
            <a:avLst/>
          </a:prstGeom>
          <a:noFill/>
          <a:ln/>
        </p:spPr>
        <p:txBody>
          <a:bodyPr wrap="square" lIns="0" tIns="0" rIns="0" bIns="0" rtlCol="0" anchor="ctr"/>
          <a:lstStyle/>
          <a:p>
            <a:pPr marL="0" indent="0">
              <a:buNone/>
            </a:pPr>
            <a:r>
              <a:rPr lang="en-US" sz="1100" b="1" dirty="0">
                <a:solidFill>
                  <a:srgbClr val="FFFFFF"/>
                </a:solidFill>
                <a:latin typeface="Calibri" pitchFamily="34" charset="0"/>
                <a:ea typeface="Calibri" pitchFamily="34" charset="-122"/>
                <a:cs typeface="Calibri" pitchFamily="34" charset="-120"/>
              </a:rPr>
              <a:t>🏛  Dor Tapınağı Sırrı</a:t>
            </a:r>
            <a:endParaRPr lang="en-US" sz="1100" dirty="0"/>
          </a:p>
        </p:txBody>
      </p:sp>
      <p:sp>
        <p:nvSpPr>
          <p:cNvPr id="23" name="Text 21"/>
          <p:cNvSpPr/>
          <p:nvPr/>
        </p:nvSpPr>
        <p:spPr>
          <a:xfrm>
            <a:off x="4846320" y="3310128"/>
            <a:ext cx="4041648" cy="1261872"/>
          </a:xfrm>
          <a:prstGeom prst="rect">
            <a:avLst/>
          </a:prstGeom>
          <a:noFill/>
          <a:ln/>
        </p:spPr>
        <p:txBody>
          <a:bodyPr wrap="square" lIns="0" tIns="0" rIns="0" bIns="0" rtlCol="0" anchor="ctr"/>
          <a:lstStyle/>
          <a:p>
            <a:pPr marL="0" indent="0">
              <a:buNone/>
            </a:pPr>
            <a:r>
              <a:rPr lang="en-US" sz="850" dirty="0">
                <a:solidFill>
                  <a:srgbClr val="2C2C2C"/>
                </a:solidFill>
                <a:latin typeface="Calibri" pitchFamily="34" charset="0"/>
                <a:ea typeface="Calibri" pitchFamily="34" charset="-122"/>
                <a:cs typeface="Calibri" pitchFamily="34" charset="-120"/>
              </a:rPr>
              <a:t>Asos'taki Athena Tapınağı, Türkiye'de ayakta kalan tek Dor düzenli tapınaktır. M.Ö. 530'da inşa edilen bu tapınak, bölgenin dini ve kültürel merkezi olmuştur. Kolonların üçte biri hâlâ ayakta — 2.500 yıldır.</a:t>
            </a:r>
            <a:endParaRPr lang="en-US" sz="85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AFAF6"/>
        </a:solidFill>
        <a:effectLst/>
      </p:bgPr>
    </p:bg>
    <p:spTree>
      <p:nvGrpSpPr>
        <p:cNvPr id="1" name=""/>
        <p:cNvGrpSpPr/>
        <p:nvPr/>
      </p:nvGrpSpPr>
      <p:grpSpPr>
        <a:xfrm>
          <a:off x="0" y="0"/>
          <a:ext cx="0" cy="0"/>
          <a:chOff x="0" y="0"/>
          <a:chExt cx="0" cy="0"/>
        </a:xfrm>
      </p:grpSpPr>
      <p:sp>
        <p:nvSpPr>
          <p:cNvPr id="2" name="Shape 0"/>
          <p:cNvSpPr/>
          <p:nvPr/>
        </p:nvSpPr>
        <p:spPr>
          <a:xfrm>
            <a:off x="0" y="0"/>
            <a:ext cx="9144000" cy="530352"/>
          </a:xfrm>
          <a:prstGeom prst="rect">
            <a:avLst/>
          </a:prstGeom>
          <a:solidFill>
            <a:srgbClr val="8B5E3C"/>
          </a:solidFill>
          <a:ln w="12700">
            <a:solidFill>
              <a:srgbClr val="8B5E3C"/>
            </a:solidFill>
            <a:prstDash val="solid"/>
          </a:ln>
        </p:spPr>
        <p:txBody>
          <a:bodyPr/>
          <a:lstStyle/>
          <a:p>
            <a:endParaRPr lang="tr-TR"/>
          </a:p>
        </p:txBody>
      </p:sp>
      <p:sp>
        <p:nvSpPr>
          <p:cNvPr id="3" name="Shape 1"/>
          <p:cNvSpPr/>
          <p:nvPr/>
        </p:nvSpPr>
        <p:spPr>
          <a:xfrm>
            <a:off x="0" y="0"/>
            <a:ext cx="201168" cy="530352"/>
          </a:xfrm>
          <a:prstGeom prst="rect">
            <a:avLst/>
          </a:prstGeom>
          <a:solidFill>
            <a:srgbClr val="C9A84C"/>
          </a:solidFill>
          <a:ln w="12700">
            <a:solidFill>
              <a:srgbClr val="C9A84C"/>
            </a:solidFill>
            <a:prstDash val="solid"/>
          </a:ln>
        </p:spPr>
        <p:txBody>
          <a:bodyPr/>
          <a:lstStyle/>
          <a:p>
            <a:endParaRPr lang="tr-TR"/>
          </a:p>
        </p:txBody>
      </p:sp>
      <p:sp>
        <p:nvSpPr>
          <p:cNvPr id="4" name="Text 2"/>
          <p:cNvSpPr/>
          <p:nvPr/>
        </p:nvSpPr>
        <p:spPr>
          <a:xfrm>
            <a:off x="320040" y="91440"/>
            <a:ext cx="8503920" cy="365760"/>
          </a:xfrm>
          <a:prstGeom prst="rect">
            <a:avLst/>
          </a:prstGeom>
          <a:noFill/>
          <a:ln/>
        </p:spPr>
        <p:txBody>
          <a:bodyPr wrap="square" lIns="0" tIns="0" rIns="0" bIns="0" rtlCol="0" anchor="ctr"/>
          <a:lstStyle/>
          <a:p>
            <a:pPr marL="0" indent="0">
              <a:buNone/>
            </a:pPr>
            <a:r>
              <a:rPr lang="en-US" sz="1100" b="1" kern="0" spc="100" dirty="0">
                <a:solidFill>
                  <a:srgbClr val="E8C96A"/>
                </a:solidFill>
                <a:latin typeface="Calibri" pitchFamily="34" charset="0"/>
                <a:ea typeface="Calibri" pitchFamily="34" charset="-122"/>
                <a:cs typeface="Calibri" pitchFamily="34" charset="-120"/>
              </a:rPr>
              <a:t>🍽  LEZZET HARİTASI — 4 DURAK</a:t>
            </a:r>
            <a:endParaRPr lang="en-US" sz="1100" dirty="0"/>
          </a:p>
        </p:txBody>
      </p:sp>
      <p:sp>
        <p:nvSpPr>
          <p:cNvPr id="5" name="Text 3"/>
          <p:cNvSpPr/>
          <p:nvPr/>
        </p:nvSpPr>
        <p:spPr>
          <a:xfrm>
            <a:off x="320040" y="621792"/>
            <a:ext cx="8503920" cy="292608"/>
          </a:xfrm>
          <a:prstGeom prst="rect">
            <a:avLst/>
          </a:prstGeom>
          <a:noFill/>
          <a:ln/>
        </p:spPr>
        <p:txBody>
          <a:bodyPr wrap="square" lIns="0" tIns="0" rIns="0" bIns="0" rtlCol="0" anchor="ctr"/>
          <a:lstStyle/>
          <a:p>
            <a:pPr marL="0" indent="0">
              <a:buNone/>
            </a:pPr>
            <a:r>
              <a:rPr lang="en-US" sz="1300" b="1" dirty="0">
                <a:solidFill>
                  <a:srgbClr val="1A2A4A"/>
                </a:solidFill>
                <a:latin typeface="Georgia" pitchFamily="34" charset="0"/>
                <a:ea typeface="Georgia" pitchFamily="34" charset="-122"/>
                <a:cs typeface="Georgia" pitchFamily="34" charset="-120"/>
              </a:rPr>
              <a:t>Antik Kentler Turu Boyunca Mutlaka Tatmanız Gereken Lezzetler</a:t>
            </a:r>
            <a:endParaRPr lang="en-US" sz="1300" dirty="0"/>
          </a:p>
        </p:txBody>
      </p:sp>
      <p:sp>
        <p:nvSpPr>
          <p:cNvPr id="6" name="Shape 4"/>
          <p:cNvSpPr/>
          <p:nvPr/>
        </p:nvSpPr>
        <p:spPr>
          <a:xfrm>
            <a:off x="0" y="4937760"/>
            <a:ext cx="9144000" cy="205740"/>
          </a:xfrm>
          <a:prstGeom prst="rect">
            <a:avLst/>
          </a:prstGeom>
          <a:solidFill>
            <a:srgbClr val="1A2A4A"/>
          </a:solidFill>
          <a:ln w="12700">
            <a:solidFill>
              <a:srgbClr val="1A2A4A"/>
            </a:solidFill>
            <a:prstDash val="solid"/>
          </a:ln>
        </p:spPr>
        <p:txBody>
          <a:bodyPr/>
          <a:lstStyle/>
          <a:p>
            <a:endParaRPr lang="tr-TR"/>
          </a:p>
        </p:txBody>
      </p:sp>
      <p:sp>
        <p:nvSpPr>
          <p:cNvPr id="7" name="Text 5"/>
          <p:cNvSpPr/>
          <p:nvPr/>
        </p:nvSpPr>
        <p:spPr>
          <a:xfrm>
            <a:off x="365760" y="4937760"/>
            <a:ext cx="8412480" cy="205740"/>
          </a:xfrm>
          <a:prstGeom prst="rect">
            <a:avLst/>
          </a:prstGeom>
          <a:noFill/>
          <a:ln/>
        </p:spPr>
        <p:txBody>
          <a:bodyPr wrap="square" lIns="0" tIns="0" rIns="0" bIns="0" rtlCol="0" anchor="ctr"/>
          <a:lstStyle/>
          <a:p>
            <a:pPr marL="0" indent="0">
              <a:buNone/>
            </a:pPr>
            <a:r>
              <a:rPr lang="en-US" sz="750" dirty="0">
                <a:solidFill>
                  <a:srgbClr val="E8C96A"/>
                </a:solidFill>
                <a:latin typeface="Calibri" pitchFamily="34" charset="0"/>
                <a:ea typeface="Calibri" pitchFamily="34" charset="-122"/>
                <a:cs typeface="Calibri" pitchFamily="34" charset="-120"/>
              </a:rPr>
              <a:t>Kazdağları Gezi Rehberi 2  ·  Allia Thermal çıkışlı  ·  Lezzetler Haritası</a:t>
            </a:r>
            <a:endParaRPr lang="en-US" sz="750" dirty="0"/>
          </a:p>
        </p:txBody>
      </p:sp>
      <p:sp>
        <p:nvSpPr>
          <p:cNvPr id="8" name="Shape 6"/>
          <p:cNvSpPr/>
          <p:nvPr/>
        </p:nvSpPr>
        <p:spPr>
          <a:xfrm>
            <a:off x="274320" y="987552"/>
            <a:ext cx="2029968" cy="3840480"/>
          </a:xfrm>
          <a:prstGeom prst="rect">
            <a:avLst/>
          </a:prstGeom>
          <a:solidFill>
            <a:srgbClr val="FFFFFF"/>
          </a:solidFill>
          <a:ln w="12700">
            <a:solidFill>
              <a:srgbClr val="1A2A4A"/>
            </a:solidFill>
            <a:prstDash val="solid"/>
          </a:ln>
          <a:effectLst>
            <a:outerShdw blurRad="127000" dist="38100" dir="8100000" algn="bl" rotWithShape="0">
              <a:srgbClr val="000000">
                <a:alpha val="10000"/>
              </a:srgbClr>
            </a:outerShdw>
          </a:effectLst>
        </p:spPr>
        <p:txBody>
          <a:bodyPr/>
          <a:lstStyle/>
          <a:p>
            <a:endParaRPr lang="tr-TR"/>
          </a:p>
        </p:txBody>
      </p:sp>
      <p:sp>
        <p:nvSpPr>
          <p:cNvPr id="9" name="Shape 7"/>
          <p:cNvSpPr/>
          <p:nvPr/>
        </p:nvSpPr>
        <p:spPr>
          <a:xfrm>
            <a:off x="274320" y="987552"/>
            <a:ext cx="2029968" cy="420624"/>
          </a:xfrm>
          <a:prstGeom prst="rect">
            <a:avLst/>
          </a:prstGeom>
          <a:solidFill>
            <a:srgbClr val="1A2A4A"/>
          </a:solidFill>
          <a:ln w="12700">
            <a:solidFill>
              <a:srgbClr val="1A2A4A"/>
            </a:solidFill>
            <a:prstDash val="solid"/>
          </a:ln>
        </p:spPr>
        <p:txBody>
          <a:bodyPr/>
          <a:lstStyle/>
          <a:p>
            <a:endParaRPr lang="tr-TR"/>
          </a:p>
        </p:txBody>
      </p:sp>
      <p:sp>
        <p:nvSpPr>
          <p:cNvPr id="10" name="Text 8"/>
          <p:cNvSpPr/>
          <p:nvPr/>
        </p:nvSpPr>
        <p:spPr>
          <a:xfrm>
            <a:off x="329184" y="987552"/>
            <a:ext cx="1920240" cy="420624"/>
          </a:xfrm>
          <a:prstGeom prst="rect">
            <a:avLst/>
          </a:prstGeom>
          <a:noFill/>
          <a:ln/>
        </p:spPr>
        <p:txBody>
          <a:bodyPr wrap="square" lIns="0" tIns="0" rIns="0" bIns="0" rtlCol="0" anchor="ctr"/>
          <a:lstStyle/>
          <a:p>
            <a:pPr marL="0" indent="0">
              <a:buNone/>
            </a:pPr>
            <a:r>
              <a:rPr lang="en-US" sz="900" b="1" dirty="0">
                <a:solidFill>
                  <a:srgbClr val="FFFFFF"/>
                </a:solidFill>
                <a:latin typeface="Calibri" pitchFamily="34" charset="0"/>
                <a:ea typeface="Calibri" pitchFamily="34" charset="-122"/>
                <a:cs typeface="Calibri" pitchFamily="34" charset="-120"/>
              </a:rPr>
              <a:t>🏛 Troya Müzesi</a:t>
            </a:r>
            <a:endParaRPr lang="en-US" sz="900" dirty="0"/>
          </a:p>
        </p:txBody>
      </p:sp>
      <p:sp>
        <p:nvSpPr>
          <p:cNvPr id="11" name="Shape 9"/>
          <p:cNvSpPr/>
          <p:nvPr/>
        </p:nvSpPr>
        <p:spPr>
          <a:xfrm>
            <a:off x="347472" y="1499616"/>
            <a:ext cx="1883664" cy="804672"/>
          </a:xfrm>
          <a:prstGeom prst="rect">
            <a:avLst/>
          </a:prstGeom>
          <a:solidFill>
            <a:srgbClr val="FAFAF6"/>
          </a:solidFill>
          <a:ln w="12700">
            <a:solidFill>
              <a:srgbClr val="EEEEEE"/>
            </a:solidFill>
            <a:prstDash val="solid"/>
          </a:ln>
        </p:spPr>
        <p:txBody>
          <a:bodyPr/>
          <a:lstStyle/>
          <a:p>
            <a:endParaRPr lang="tr-TR"/>
          </a:p>
        </p:txBody>
      </p:sp>
      <p:sp>
        <p:nvSpPr>
          <p:cNvPr id="12" name="Text 10"/>
          <p:cNvSpPr/>
          <p:nvPr/>
        </p:nvSpPr>
        <p:spPr>
          <a:xfrm>
            <a:off x="347472" y="1636776"/>
            <a:ext cx="292608" cy="292608"/>
          </a:xfrm>
          <a:prstGeom prst="rect">
            <a:avLst/>
          </a:prstGeom>
          <a:noFill/>
          <a:ln/>
        </p:spPr>
        <p:txBody>
          <a:bodyPr wrap="square" lIns="0" tIns="0" rIns="0" bIns="0" rtlCol="0" anchor="ctr"/>
          <a:lstStyle/>
          <a:p>
            <a:pPr marL="0" indent="0">
              <a:buNone/>
            </a:pPr>
            <a:r>
              <a:rPr lang="en-US" sz="1400" dirty="0">
                <a:solidFill>
                  <a:srgbClr val="000000"/>
                </a:solidFill>
                <a:latin typeface="Calibri" pitchFamily="34" charset="0"/>
                <a:ea typeface="Calibri" pitchFamily="34" charset="-122"/>
                <a:cs typeface="Calibri" pitchFamily="34" charset="-120"/>
              </a:rPr>
              <a:t>🍴</a:t>
            </a:r>
            <a:endParaRPr lang="en-US" sz="1400" dirty="0"/>
          </a:p>
        </p:txBody>
      </p:sp>
      <p:sp>
        <p:nvSpPr>
          <p:cNvPr id="13" name="Text 11"/>
          <p:cNvSpPr/>
          <p:nvPr/>
        </p:nvSpPr>
        <p:spPr>
          <a:xfrm>
            <a:off x="621792" y="1627632"/>
            <a:ext cx="1536192" cy="530352"/>
          </a:xfrm>
          <a:prstGeom prst="rect">
            <a:avLst/>
          </a:prstGeom>
          <a:noFill/>
          <a:ln/>
        </p:spPr>
        <p:txBody>
          <a:bodyPr wrap="square" lIns="0" tIns="0" rIns="0" bIns="0" rtlCol="0" anchor="ctr"/>
          <a:lstStyle/>
          <a:p>
            <a:pPr marL="0" indent="0">
              <a:buNone/>
            </a:pPr>
            <a:r>
              <a:rPr lang="en-US" sz="900" dirty="0">
                <a:solidFill>
                  <a:srgbClr val="2C2C2C"/>
                </a:solidFill>
                <a:latin typeface="Calibri" pitchFamily="34" charset="0"/>
                <a:ea typeface="Calibri" pitchFamily="34" charset="-122"/>
                <a:cs typeface="Calibri" pitchFamily="34" charset="-120"/>
              </a:rPr>
              <a:t>Çanakkale ezine peyniri</a:t>
            </a:r>
            <a:endParaRPr lang="en-US" sz="900" dirty="0"/>
          </a:p>
        </p:txBody>
      </p:sp>
      <p:sp>
        <p:nvSpPr>
          <p:cNvPr id="14" name="Shape 12"/>
          <p:cNvSpPr/>
          <p:nvPr/>
        </p:nvSpPr>
        <p:spPr>
          <a:xfrm>
            <a:off x="347472" y="2395728"/>
            <a:ext cx="1883664" cy="804672"/>
          </a:xfrm>
          <a:prstGeom prst="rect">
            <a:avLst/>
          </a:prstGeom>
          <a:solidFill>
            <a:srgbClr val="FFFFFF"/>
          </a:solidFill>
          <a:ln w="12700">
            <a:solidFill>
              <a:srgbClr val="EEEEEE"/>
            </a:solidFill>
            <a:prstDash val="solid"/>
          </a:ln>
        </p:spPr>
        <p:txBody>
          <a:bodyPr/>
          <a:lstStyle/>
          <a:p>
            <a:endParaRPr lang="tr-TR"/>
          </a:p>
        </p:txBody>
      </p:sp>
      <p:sp>
        <p:nvSpPr>
          <p:cNvPr id="15" name="Text 13"/>
          <p:cNvSpPr/>
          <p:nvPr/>
        </p:nvSpPr>
        <p:spPr>
          <a:xfrm>
            <a:off x="347472" y="2532888"/>
            <a:ext cx="292608" cy="292608"/>
          </a:xfrm>
          <a:prstGeom prst="rect">
            <a:avLst/>
          </a:prstGeom>
          <a:noFill/>
          <a:ln/>
        </p:spPr>
        <p:txBody>
          <a:bodyPr wrap="square" lIns="0" tIns="0" rIns="0" bIns="0" rtlCol="0" anchor="ctr"/>
          <a:lstStyle/>
          <a:p>
            <a:pPr marL="0" indent="0">
              <a:buNone/>
            </a:pPr>
            <a:r>
              <a:rPr lang="en-US" sz="1400" dirty="0">
                <a:solidFill>
                  <a:srgbClr val="000000"/>
                </a:solidFill>
                <a:latin typeface="Calibri" pitchFamily="34" charset="0"/>
                <a:ea typeface="Calibri" pitchFamily="34" charset="-122"/>
                <a:cs typeface="Calibri" pitchFamily="34" charset="-120"/>
              </a:rPr>
              <a:t>🍴</a:t>
            </a:r>
            <a:endParaRPr lang="en-US" sz="1400" dirty="0"/>
          </a:p>
        </p:txBody>
      </p:sp>
      <p:sp>
        <p:nvSpPr>
          <p:cNvPr id="16" name="Text 14"/>
          <p:cNvSpPr/>
          <p:nvPr/>
        </p:nvSpPr>
        <p:spPr>
          <a:xfrm>
            <a:off x="621792" y="2523744"/>
            <a:ext cx="1536192" cy="530352"/>
          </a:xfrm>
          <a:prstGeom prst="rect">
            <a:avLst/>
          </a:prstGeom>
          <a:noFill/>
          <a:ln/>
        </p:spPr>
        <p:txBody>
          <a:bodyPr wrap="square" lIns="0" tIns="0" rIns="0" bIns="0" rtlCol="0" anchor="ctr"/>
          <a:lstStyle/>
          <a:p>
            <a:pPr marL="0" indent="0">
              <a:buNone/>
            </a:pPr>
            <a:r>
              <a:rPr lang="en-US" sz="900" dirty="0">
                <a:solidFill>
                  <a:srgbClr val="2C2C2C"/>
                </a:solidFill>
                <a:latin typeface="Calibri" pitchFamily="34" charset="0"/>
                <a:ea typeface="Calibri" pitchFamily="34" charset="-122"/>
                <a:cs typeface="Calibri" pitchFamily="34" charset="-120"/>
              </a:rPr>
              <a:t>Çanakkale kavunu</a:t>
            </a:r>
            <a:endParaRPr lang="en-US" sz="900" dirty="0"/>
          </a:p>
        </p:txBody>
      </p:sp>
      <p:sp>
        <p:nvSpPr>
          <p:cNvPr id="17" name="Shape 15"/>
          <p:cNvSpPr/>
          <p:nvPr/>
        </p:nvSpPr>
        <p:spPr>
          <a:xfrm>
            <a:off x="347472" y="3291840"/>
            <a:ext cx="1883664" cy="804672"/>
          </a:xfrm>
          <a:prstGeom prst="rect">
            <a:avLst/>
          </a:prstGeom>
          <a:solidFill>
            <a:srgbClr val="FAFAF6"/>
          </a:solidFill>
          <a:ln w="12700">
            <a:solidFill>
              <a:srgbClr val="EEEEEE"/>
            </a:solidFill>
            <a:prstDash val="solid"/>
          </a:ln>
        </p:spPr>
        <p:txBody>
          <a:bodyPr/>
          <a:lstStyle/>
          <a:p>
            <a:endParaRPr lang="tr-TR"/>
          </a:p>
        </p:txBody>
      </p:sp>
      <p:sp>
        <p:nvSpPr>
          <p:cNvPr id="18" name="Text 16"/>
          <p:cNvSpPr/>
          <p:nvPr/>
        </p:nvSpPr>
        <p:spPr>
          <a:xfrm>
            <a:off x="347472" y="3429000"/>
            <a:ext cx="292608" cy="292608"/>
          </a:xfrm>
          <a:prstGeom prst="rect">
            <a:avLst/>
          </a:prstGeom>
          <a:noFill/>
          <a:ln/>
        </p:spPr>
        <p:txBody>
          <a:bodyPr wrap="square" lIns="0" tIns="0" rIns="0" bIns="0" rtlCol="0" anchor="ctr"/>
          <a:lstStyle/>
          <a:p>
            <a:pPr marL="0" indent="0">
              <a:buNone/>
            </a:pPr>
            <a:r>
              <a:rPr lang="en-US" sz="1400" dirty="0">
                <a:solidFill>
                  <a:srgbClr val="000000"/>
                </a:solidFill>
                <a:latin typeface="Calibri" pitchFamily="34" charset="0"/>
                <a:ea typeface="Calibri" pitchFamily="34" charset="-122"/>
                <a:cs typeface="Calibri" pitchFamily="34" charset="-120"/>
              </a:rPr>
              <a:t>🍴</a:t>
            </a:r>
            <a:endParaRPr lang="en-US" sz="1400" dirty="0"/>
          </a:p>
        </p:txBody>
      </p:sp>
      <p:sp>
        <p:nvSpPr>
          <p:cNvPr id="19" name="Text 17"/>
          <p:cNvSpPr/>
          <p:nvPr/>
        </p:nvSpPr>
        <p:spPr>
          <a:xfrm>
            <a:off x="621792" y="3419856"/>
            <a:ext cx="1536192" cy="530352"/>
          </a:xfrm>
          <a:prstGeom prst="rect">
            <a:avLst/>
          </a:prstGeom>
          <a:noFill/>
          <a:ln/>
        </p:spPr>
        <p:txBody>
          <a:bodyPr wrap="square" lIns="0" tIns="0" rIns="0" bIns="0" rtlCol="0" anchor="ctr"/>
          <a:lstStyle/>
          <a:p>
            <a:pPr marL="0" indent="0">
              <a:buNone/>
            </a:pPr>
            <a:r>
              <a:rPr lang="en-US" sz="900" dirty="0">
                <a:solidFill>
                  <a:srgbClr val="2C2C2C"/>
                </a:solidFill>
                <a:latin typeface="Calibri" pitchFamily="34" charset="0"/>
                <a:ea typeface="Calibri" pitchFamily="34" charset="-122"/>
                <a:cs typeface="Calibri" pitchFamily="34" charset="-120"/>
              </a:rPr>
              <a:t>Kuru soğan salatası</a:t>
            </a:r>
            <a:endParaRPr lang="en-US" sz="900" dirty="0"/>
          </a:p>
        </p:txBody>
      </p:sp>
      <p:sp>
        <p:nvSpPr>
          <p:cNvPr id="20" name="Shape 18"/>
          <p:cNvSpPr/>
          <p:nvPr/>
        </p:nvSpPr>
        <p:spPr>
          <a:xfrm>
            <a:off x="347472" y="4187952"/>
            <a:ext cx="1883664" cy="804672"/>
          </a:xfrm>
          <a:prstGeom prst="rect">
            <a:avLst/>
          </a:prstGeom>
          <a:solidFill>
            <a:srgbClr val="FFFFFF"/>
          </a:solidFill>
          <a:ln w="12700">
            <a:solidFill>
              <a:srgbClr val="EEEEEE"/>
            </a:solidFill>
            <a:prstDash val="solid"/>
          </a:ln>
        </p:spPr>
        <p:txBody>
          <a:bodyPr/>
          <a:lstStyle/>
          <a:p>
            <a:endParaRPr lang="tr-TR"/>
          </a:p>
        </p:txBody>
      </p:sp>
      <p:sp>
        <p:nvSpPr>
          <p:cNvPr id="21" name="Text 19"/>
          <p:cNvSpPr/>
          <p:nvPr/>
        </p:nvSpPr>
        <p:spPr>
          <a:xfrm>
            <a:off x="347472" y="4325112"/>
            <a:ext cx="292608" cy="292608"/>
          </a:xfrm>
          <a:prstGeom prst="rect">
            <a:avLst/>
          </a:prstGeom>
          <a:noFill/>
          <a:ln/>
        </p:spPr>
        <p:txBody>
          <a:bodyPr wrap="square" lIns="0" tIns="0" rIns="0" bIns="0" rtlCol="0" anchor="ctr"/>
          <a:lstStyle/>
          <a:p>
            <a:pPr marL="0" indent="0">
              <a:buNone/>
            </a:pPr>
            <a:r>
              <a:rPr lang="en-US" sz="1400" dirty="0">
                <a:solidFill>
                  <a:srgbClr val="000000"/>
                </a:solidFill>
                <a:latin typeface="Calibri" pitchFamily="34" charset="0"/>
                <a:ea typeface="Calibri" pitchFamily="34" charset="-122"/>
                <a:cs typeface="Calibri" pitchFamily="34" charset="-120"/>
              </a:rPr>
              <a:t>🍴</a:t>
            </a:r>
            <a:endParaRPr lang="en-US" sz="1400" dirty="0"/>
          </a:p>
        </p:txBody>
      </p:sp>
      <p:sp>
        <p:nvSpPr>
          <p:cNvPr id="22" name="Text 20"/>
          <p:cNvSpPr/>
          <p:nvPr/>
        </p:nvSpPr>
        <p:spPr>
          <a:xfrm>
            <a:off x="621792" y="4315968"/>
            <a:ext cx="1536192" cy="530352"/>
          </a:xfrm>
          <a:prstGeom prst="rect">
            <a:avLst/>
          </a:prstGeom>
          <a:noFill/>
          <a:ln/>
        </p:spPr>
        <p:txBody>
          <a:bodyPr wrap="square" lIns="0" tIns="0" rIns="0" bIns="0" rtlCol="0" anchor="ctr"/>
          <a:lstStyle/>
          <a:p>
            <a:pPr marL="0" indent="0">
              <a:buNone/>
            </a:pPr>
            <a:r>
              <a:rPr lang="en-US" sz="900" dirty="0">
                <a:solidFill>
                  <a:srgbClr val="2C2C2C"/>
                </a:solidFill>
                <a:latin typeface="Calibri" pitchFamily="34" charset="0"/>
                <a:ea typeface="Calibri" pitchFamily="34" charset="-122"/>
                <a:cs typeface="Calibri" pitchFamily="34" charset="-120"/>
              </a:rPr>
              <a:t>Yerel balık lokantaları</a:t>
            </a:r>
            <a:endParaRPr lang="en-US" sz="900" dirty="0"/>
          </a:p>
        </p:txBody>
      </p:sp>
      <p:sp>
        <p:nvSpPr>
          <p:cNvPr id="23" name="Shape 21"/>
          <p:cNvSpPr/>
          <p:nvPr/>
        </p:nvSpPr>
        <p:spPr>
          <a:xfrm>
            <a:off x="2450592" y="987552"/>
            <a:ext cx="2029968" cy="3840480"/>
          </a:xfrm>
          <a:prstGeom prst="rect">
            <a:avLst/>
          </a:prstGeom>
          <a:solidFill>
            <a:srgbClr val="FFFFFF"/>
          </a:solidFill>
          <a:ln w="12700">
            <a:solidFill>
              <a:srgbClr val="3D5A8A"/>
            </a:solidFill>
            <a:prstDash val="solid"/>
          </a:ln>
          <a:effectLst>
            <a:outerShdw blurRad="127000" dist="38100" dir="8100000" algn="bl" rotWithShape="0">
              <a:srgbClr val="000000">
                <a:alpha val="10000"/>
              </a:srgbClr>
            </a:outerShdw>
          </a:effectLst>
        </p:spPr>
        <p:txBody>
          <a:bodyPr/>
          <a:lstStyle/>
          <a:p>
            <a:endParaRPr lang="tr-TR"/>
          </a:p>
        </p:txBody>
      </p:sp>
      <p:sp>
        <p:nvSpPr>
          <p:cNvPr id="24" name="Shape 22"/>
          <p:cNvSpPr/>
          <p:nvPr/>
        </p:nvSpPr>
        <p:spPr>
          <a:xfrm>
            <a:off x="2450592" y="987552"/>
            <a:ext cx="2029968" cy="420624"/>
          </a:xfrm>
          <a:prstGeom prst="rect">
            <a:avLst/>
          </a:prstGeom>
          <a:solidFill>
            <a:srgbClr val="3D5A8A"/>
          </a:solidFill>
          <a:ln w="12700">
            <a:solidFill>
              <a:srgbClr val="3D5A8A"/>
            </a:solidFill>
            <a:prstDash val="solid"/>
          </a:ln>
        </p:spPr>
        <p:txBody>
          <a:bodyPr/>
          <a:lstStyle/>
          <a:p>
            <a:endParaRPr lang="tr-TR"/>
          </a:p>
        </p:txBody>
      </p:sp>
      <p:sp>
        <p:nvSpPr>
          <p:cNvPr id="25" name="Text 23"/>
          <p:cNvSpPr/>
          <p:nvPr/>
        </p:nvSpPr>
        <p:spPr>
          <a:xfrm>
            <a:off x="2505456" y="987552"/>
            <a:ext cx="1920240" cy="420624"/>
          </a:xfrm>
          <a:prstGeom prst="rect">
            <a:avLst/>
          </a:prstGeom>
          <a:noFill/>
          <a:ln/>
        </p:spPr>
        <p:txBody>
          <a:bodyPr wrap="square" lIns="0" tIns="0" rIns="0" bIns="0" rtlCol="0" anchor="ctr"/>
          <a:lstStyle/>
          <a:p>
            <a:pPr marL="0" indent="0">
              <a:buNone/>
            </a:pPr>
            <a:r>
              <a:rPr lang="en-US" sz="900" b="1" dirty="0">
                <a:solidFill>
                  <a:srgbClr val="FFFFFF"/>
                </a:solidFill>
                <a:latin typeface="Calibri" pitchFamily="34" charset="0"/>
                <a:ea typeface="Calibri" pitchFamily="34" charset="-122"/>
                <a:cs typeface="Calibri" pitchFamily="34" charset="-120"/>
              </a:rPr>
              <a:t>⚔️ Troya Antik</a:t>
            </a:r>
            <a:endParaRPr lang="en-US" sz="900" dirty="0"/>
          </a:p>
        </p:txBody>
      </p:sp>
      <p:sp>
        <p:nvSpPr>
          <p:cNvPr id="26" name="Shape 24"/>
          <p:cNvSpPr/>
          <p:nvPr/>
        </p:nvSpPr>
        <p:spPr>
          <a:xfrm>
            <a:off x="2523744" y="1499616"/>
            <a:ext cx="1883664" cy="804672"/>
          </a:xfrm>
          <a:prstGeom prst="rect">
            <a:avLst/>
          </a:prstGeom>
          <a:solidFill>
            <a:srgbClr val="FAFAF6"/>
          </a:solidFill>
          <a:ln w="12700">
            <a:solidFill>
              <a:srgbClr val="EEEEEE"/>
            </a:solidFill>
            <a:prstDash val="solid"/>
          </a:ln>
        </p:spPr>
        <p:txBody>
          <a:bodyPr/>
          <a:lstStyle/>
          <a:p>
            <a:endParaRPr lang="tr-TR"/>
          </a:p>
        </p:txBody>
      </p:sp>
      <p:sp>
        <p:nvSpPr>
          <p:cNvPr id="27" name="Text 25"/>
          <p:cNvSpPr/>
          <p:nvPr/>
        </p:nvSpPr>
        <p:spPr>
          <a:xfrm>
            <a:off x="2523744" y="1636776"/>
            <a:ext cx="292608" cy="292608"/>
          </a:xfrm>
          <a:prstGeom prst="rect">
            <a:avLst/>
          </a:prstGeom>
          <a:noFill/>
          <a:ln/>
        </p:spPr>
        <p:txBody>
          <a:bodyPr wrap="square" lIns="0" tIns="0" rIns="0" bIns="0" rtlCol="0" anchor="ctr"/>
          <a:lstStyle/>
          <a:p>
            <a:pPr marL="0" indent="0">
              <a:buNone/>
            </a:pPr>
            <a:r>
              <a:rPr lang="en-US" sz="1400" dirty="0">
                <a:solidFill>
                  <a:srgbClr val="000000"/>
                </a:solidFill>
                <a:latin typeface="Calibri" pitchFamily="34" charset="0"/>
                <a:ea typeface="Calibri" pitchFamily="34" charset="-122"/>
                <a:cs typeface="Calibri" pitchFamily="34" charset="-120"/>
              </a:rPr>
              <a:t>🍴</a:t>
            </a:r>
            <a:endParaRPr lang="en-US" sz="1400" dirty="0"/>
          </a:p>
        </p:txBody>
      </p:sp>
      <p:sp>
        <p:nvSpPr>
          <p:cNvPr id="28" name="Text 26"/>
          <p:cNvSpPr/>
          <p:nvPr/>
        </p:nvSpPr>
        <p:spPr>
          <a:xfrm>
            <a:off x="2798064" y="1627632"/>
            <a:ext cx="1536192" cy="530352"/>
          </a:xfrm>
          <a:prstGeom prst="rect">
            <a:avLst/>
          </a:prstGeom>
          <a:noFill/>
          <a:ln/>
        </p:spPr>
        <p:txBody>
          <a:bodyPr wrap="square" lIns="0" tIns="0" rIns="0" bIns="0" rtlCol="0" anchor="ctr"/>
          <a:lstStyle/>
          <a:p>
            <a:pPr marL="0" indent="0">
              <a:buNone/>
            </a:pPr>
            <a:r>
              <a:rPr lang="en-US" sz="900" dirty="0">
                <a:solidFill>
                  <a:srgbClr val="2C2C2C"/>
                </a:solidFill>
                <a:latin typeface="Calibri" pitchFamily="34" charset="0"/>
                <a:ea typeface="Calibri" pitchFamily="34" charset="-122"/>
                <a:cs typeface="Calibri" pitchFamily="34" charset="-120"/>
              </a:rPr>
              <a:t>Tevfikiye ev yemeği</a:t>
            </a:r>
            <a:endParaRPr lang="en-US" sz="900" dirty="0"/>
          </a:p>
        </p:txBody>
      </p:sp>
      <p:sp>
        <p:nvSpPr>
          <p:cNvPr id="29" name="Shape 27"/>
          <p:cNvSpPr/>
          <p:nvPr/>
        </p:nvSpPr>
        <p:spPr>
          <a:xfrm>
            <a:off x="2523744" y="2395728"/>
            <a:ext cx="1883664" cy="804672"/>
          </a:xfrm>
          <a:prstGeom prst="rect">
            <a:avLst/>
          </a:prstGeom>
          <a:solidFill>
            <a:srgbClr val="FFFFFF"/>
          </a:solidFill>
          <a:ln w="12700">
            <a:solidFill>
              <a:srgbClr val="EEEEEE"/>
            </a:solidFill>
            <a:prstDash val="solid"/>
          </a:ln>
        </p:spPr>
        <p:txBody>
          <a:bodyPr/>
          <a:lstStyle/>
          <a:p>
            <a:endParaRPr lang="tr-TR"/>
          </a:p>
        </p:txBody>
      </p:sp>
      <p:sp>
        <p:nvSpPr>
          <p:cNvPr id="30" name="Text 28"/>
          <p:cNvSpPr/>
          <p:nvPr/>
        </p:nvSpPr>
        <p:spPr>
          <a:xfrm>
            <a:off x="2523744" y="2532888"/>
            <a:ext cx="292608" cy="292608"/>
          </a:xfrm>
          <a:prstGeom prst="rect">
            <a:avLst/>
          </a:prstGeom>
          <a:noFill/>
          <a:ln/>
        </p:spPr>
        <p:txBody>
          <a:bodyPr wrap="square" lIns="0" tIns="0" rIns="0" bIns="0" rtlCol="0" anchor="ctr"/>
          <a:lstStyle/>
          <a:p>
            <a:pPr marL="0" indent="0">
              <a:buNone/>
            </a:pPr>
            <a:r>
              <a:rPr lang="en-US" sz="1400" dirty="0">
                <a:solidFill>
                  <a:srgbClr val="000000"/>
                </a:solidFill>
                <a:latin typeface="Calibri" pitchFamily="34" charset="0"/>
                <a:ea typeface="Calibri" pitchFamily="34" charset="-122"/>
                <a:cs typeface="Calibri" pitchFamily="34" charset="-120"/>
              </a:rPr>
              <a:t>🍴</a:t>
            </a:r>
            <a:endParaRPr lang="en-US" sz="1400" dirty="0"/>
          </a:p>
        </p:txBody>
      </p:sp>
      <p:sp>
        <p:nvSpPr>
          <p:cNvPr id="31" name="Text 29"/>
          <p:cNvSpPr/>
          <p:nvPr/>
        </p:nvSpPr>
        <p:spPr>
          <a:xfrm>
            <a:off x="2798064" y="2523744"/>
            <a:ext cx="1536192" cy="530352"/>
          </a:xfrm>
          <a:prstGeom prst="rect">
            <a:avLst/>
          </a:prstGeom>
          <a:noFill/>
          <a:ln/>
        </p:spPr>
        <p:txBody>
          <a:bodyPr wrap="square" lIns="0" tIns="0" rIns="0" bIns="0" rtlCol="0" anchor="ctr"/>
          <a:lstStyle/>
          <a:p>
            <a:pPr marL="0" indent="0">
              <a:buNone/>
            </a:pPr>
            <a:r>
              <a:rPr lang="en-US" sz="900" dirty="0">
                <a:solidFill>
                  <a:srgbClr val="2C2C2C"/>
                </a:solidFill>
                <a:latin typeface="Calibri" pitchFamily="34" charset="0"/>
                <a:ea typeface="Calibri" pitchFamily="34" charset="-122"/>
                <a:cs typeface="Calibri" pitchFamily="34" charset="-120"/>
              </a:rPr>
              <a:t>Kabak çiçeği dolması</a:t>
            </a:r>
            <a:endParaRPr lang="en-US" sz="900" dirty="0"/>
          </a:p>
        </p:txBody>
      </p:sp>
      <p:sp>
        <p:nvSpPr>
          <p:cNvPr id="32" name="Shape 30"/>
          <p:cNvSpPr/>
          <p:nvPr/>
        </p:nvSpPr>
        <p:spPr>
          <a:xfrm>
            <a:off x="2523744" y="3291840"/>
            <a:ext cx="1883664" cy="804672"/>
          </a:xfrm>
          <a:prstGeom prst="rect">
            <a:avLst/>
          </a:prstGeom>
          <a:solidFill>
            <a:srgbClr val="FAFAF6"/>
          </a:solidFill>
          <a:ln w="12700">
            <a:solidFill>
              <a:srgbClr val="EEEEEE"/>
            </a:solidFill>
            <a:prstDash val="solid"/>
          </a:ln>
        </p:spPr>
        <p:txBody>
          <a:bodyPr/>
          <a:lstStyle/>
          <a:p>
            <a:endParaRPr lang="tr-TR"/>
          </a:p>
        </p:txBody>
      </p:sp>
      <p:sp>
        <p:nvSpPr>
          <p:cNvPr id="33" name="Text 31"/>
          <p:cNvSpPr/>
          <p:nvPr/>
        </p:nvSpPr>
        <p:spPr>
          <a:xfrm>
            <a:off x="2523744" y="3429000"/>
            <a:ext cx="292608" cy="292608"/>
          </a:xfrm>
          <a:prstGeom prst="rect">
            <a:avLst/>
          </a:prstGeom>
          <a:noFill/>
          <a:ln/>
        </p:spPr>
        <p:txBody>
          <a:bodyPr wrap="square" lIns="0" tIns="0" rIns="0" bIns="0" rtlCol="0" anchor="ctr"/>
          <a:lstStyle/>
          <a:p>
            <a:pPr marL="0" indent="0">
              <a:buNone/>
            </a:pPr>
            <a:r>
              <a:rPr lang="en-US" sz="1400" dirty="0">
                <a:solidFill>
                  <a:srgbClr val="000000"/>
                </a:solidFill>
                <a:latin typeface="Calibri" pitchFamily="34" charset="0"/>
                <a:ea typeface="Calibri" pitchFamily="34" charset="-122"/>
                <a:cs typeface="Calibri" pitchFamily="34" charset="-120"/>
              </a:rPr>
              <a:t>🍴</a:t>
            </a:r>
            <a:endParaRPr lang="en-US" sz="1400" dirty="0"/>
          </a:p>
        </p:txBody>
      </p:sp>
      <p:sp>
        <p:nvSpPr>
          <p:cNvPr id="34" name="Text 32"/>
          <p:cNvSpPr/>
          <p:nvPr/>
        </p:nvSpPr>
        <p:spPr>
          <a:xfrm>
            <a:off x="2798064" y="3419856"/>
            <a:ext cx="1536192" cy="530352"/>
          </a:xfrm>
          <a:prstGeom prst="rect">
            <a:avLst/>
          </a:prstGeom>
          <a:noFill/>
          <a:ln/>
        </p:spPr>
        <p:txBody>
          <a:bodyPr wrap="square" lIns="0" tIns="0" rIns="0" bIns="0" rtlCol="0" anchor="ctr"/>
          <a:lstStyle/>
          <a:p>
            <a:pPr marL="0" indent="0">
              <a:buNone/>
            </a:pPr>
            <a:r>
              <a:rPr lang="en-US" sz="900" dirty="0">
                <a:solidFill>
                  <a:srgbClr val="2C2C2C"/>
                </a:solidFill>
                <a:latin typeface="Calibri" pitchFamily="34" charset="0"/>
                <a:ea typeface="Calibri" pitchFamily="34" charset="-122"/>
                <a:cs typeface="Calibri" pitchFamily="34" charset="-120"/>
              </a:rPr>
              <a:t>Çanakkale lokması</a:t>
            </a:r>
            <a:endParaRPr lang="en-US" sz="900" dirty="0"/>
          </a:p>
        </p:txBody>
      </p:sp>
      <p:sp>
        <p:nvSpPr>
          <p:cNvPr id="35" name="Shape 33"/>
          <p:cNvSpPr/>
          <p:nvPr/>
        </p:nvSpPr>
        <p:spPr>
          <a:xfrm>
            <a:off x="2523744" y="4187952"/>
            <a:ext cx="1883664" cy="804672"/>
          </a:xfrm>
          <a:prstGeom prst="rect">
            <a:avLst/>
          </a:prstGeom>
          <a:solidFill>
            <a:srgbClr val="FFFFFF"/>
          </a:solidFill>
          <a:ln w="12700">
            <a:solidFill>
              <a:srgbClr val="EEEEEE"/>
            </a:solidFill>
            <a:prstDash val="solid"/>
          </a:ln>
        </p:spPr>
        <p:txBody>
          <a:bodyPr/>
          <a:lstStyle/>
          <a:p>
            <a:endParaRPr lang="tr-TR"/>
          </a:p>
        </p:txBody>
      </p:sp>
      <p:sp>
        <p:nvSpPr>
          <p:cNvPr id="36" name="Text 34"/>
          <p:cNvSpPr/>
          <p:nvPr/>
        </p:nvSpPr>
        <p:spPr>
          <a:xfrm>
            <a:off x="2523744" y="4325112"/>
            <a:ext cx="292608" cy="292608"/>
          </a:xfrm>
          <a:prstGeom prst="rect">
            <a:avLst/>
          </a:prstGeom>
          <a:noFill/>
          <a:ln/>
        </p:spPr>
        <p:txBody>
          <a:bodyPr wrap="square" lIns="0" tIns="0" rIns="0" bIns="0" rtlCol="0" anchor="ctr"/>
          <a:lstStyle/>
          <a:p>
            <a:pPr marL="0" indent="0">
              <a:buNone/>
            </a:pPr>
            <a:r>
              <a:rPr lang="en-US" sz="1400" dirty="0">
                <a:solidFill>
                  <a:srgbClr val="000000"/>
                </a:solidFill>
                <a:latin typeface="Calibri" pitchFamily="34" charset="0"/>
                <a:ea typeface="Calibri" pitchFamily="34" charset="-122"/>
                <a:cs typeface="Calibri" pitchFamily="34" charset="-120"/>
              </a:rPr>
              <a:t>🍴</a:t>
            </a:r>
            <a:endParaRPr lang="en-US" sz="1400" dirty="0"/>
          </a:p>
        </p:txBody>
      </p:sp>
      <p:sp>
        <p:nvSpPr>
          <p:cNvPr id="37" name="Text 35"/>
          <p:cNvSpPr/>
          <p:nvPr/>
        </p:nvSpPr>
        <p:spPr>
          <a:xfrm>
            <a:off x="2798064" y="4315968"/>
            <a:ext cx="1536192" cy="530352"/>
          </a:xfrm>
          <a:prstGeom prst="rect">
            <a:avLst/>
          </a:prstGeom>
          <a:noFill/>
          <a:ln/>
        </p:spPr>
        <p:txBody>
          <a:bodyPr wrap="square" lIns="0" tIns="0" rIns="0" bIns="0" rtlCol="0" anchor="ctr"/>
          <a:lstStyle/>
          <a:p>
            <a:pPr marL="0" indent="0">
              <a:buNone/>
            </a:pPr>
            <a:r>
              <a:rPr lang="en-US" sz="900" dirty="0">
                <a:solidFill>
                  <a:srgbClr val="2C2C2C"/>
                </a:solidFill>
                <a:latin typeface="Calibri" pitchFamily="34" charset="0"/>
                <a:ea typeface="Calibri" pitchFamily="34" charset="-122"/>
                <a:cs typeface="Calibri" pitchFamily="34" charset="-120"/>
              </a:rPr>
              <a:t>Deniz börülcesi salatası</a:t>
            </a:r>
            <a:endParaRPr lang="en-US" sz="900" dirty="0"/>
          </a:p>
        </p:txBody>
      </p:sp>
      <p:sp>
        <p:nvSpPr>
          <p:cNvPr id="38" name="Shape 36"/>
          <p:cNvSpPr/>
          <p:nvPr/>
        </p:nvSpPr>
        <p:spPr>
          <a:xfrm>
            <a:off x="4626864" y="987552"/>
            <a:ext cx="2029968" cy="3840480"/>
          </a:xfrm>
          <a:prstGeom prst="rect">
            <a:avLst/>
          </a:prstGeom>
          <a:solidFill>
            <a:srgbClr val="FFFFFF"/>
          </a:solidFill>
          <a:ln w="12700">
            <a:solidFill>
              <a:srgbClr val="8B5E3C"/>
            </a:solidFill>
            <a:prstDash val="solid"/>
          </a:ln>
          <a:effectLst>
            <a:outerShdw blurRad="127000" dist="38100" dir="8100000" algn="bl" rotWithShape="0">
              <a:srgbClr val="000000">
                <a:alpha val="10000"/>
              </a:srgbClr>
            </a:outerShdw>
          </a:effectLst>
        </p:spPr>
        <p:txBody>
          <a:bodyPr/>
          <a:lstStyle/>
          <a:p>
            <a:endParaRPr lang="tr-TR"/>
          </a:p>
        </p:txBody>
      </p:sp>
      <p:sp>
        <p:nvSpPr>
          <p:cNvPr id="39" name="Shape 37"/>
          <p:cNvSpPr/>
          <p:nvPr/>
        </p:nvSpPr>
        <p:spPr>
          <a:xfrm>
            <a:off x="4626864" y="987552"/>
            <a:ext cx="2029968" cy="420624"/>
          </a:xfrm>
          <a:prstGeom prst="rect">
            <a:avLst/>
          </a:prstGeom>
          <a:solidFill>
            <a:srgbClr val="8B5E3C"/>
          </a:solidFill>
          <a:ln w="12700">
            <a:solidFill>
              <a:srgbClr val="8B5E3C"/>
            </a:solidFill>
            <a:prstDash val="solid"/>
          </a:ln>
        </p:spPr>
        <p:txBody>
          <a:bodyPr/>
          <a:lstStyle/>
          <a:p>
            <a:endParaRPr lang="tr-TR"/>
          </a:p>
        </p:txBody>
      </p:sp>
      <p:sp>
        <p:nvSpPr>
          <p:cNvPr id="40" name="Text 38"/>
          <p:cNvSpPr/>
          <p:nvPr/>
        </p:nvSpPr>
        <p:spPr>
          <a:xfrm>
            <a:off x="4681728" y="987552"/>
            <a:ext cx="1920240" cy="420624"/>
          </a:xfrm>
          <a:prstGeom prst="rect">
            <a:avLst/>
          </a:prstGeom>
          <a:noFill/>
          <a:ln/>
        </p:spPr>
        <p:txBody>
          <a:bodyPr wrap="square" lIns="0" tIns="0" rIns="0" bIns="0" rtlCol="0" anchor="ctr"/>
          <a:lstStyle/>
          <a:p>
            <a:pPr marL="0" indent="0">
              <a:buNone/>
            </a:pPr>
            <a:r>
              <a:rPr lang="en-US" sz="900" b="1" dirty="0">
                <a:solidFill>
                  <a:srgbClr val="FFFFFF"/>
                </a:solidFill>
                <a:latin typeface="Calibri" pitchFamily="34" charset="0"/>
                <a:ea typeface="Calibri" pitchFamily="34" charset="-122"/>
                <a:cs typeface="Calibri" pitchFamily="34" charset="-120"/>
              </a:rPr>
              <a:t>🏺 Asos Antik</a:t>
            </a:r>
            <a:endParaRPr lang="en-US" sz="900" dirty="0"/>
          </a:p>
        </p:txBody>
      </p:sp>
      <p:sp>
        <p:nvSpPr>
          <p:cNvPr id="41" name="Shape 39"/>
          <p:cNvSpPr/>
          <p:nvPr/>
        </p:nvSpPr>
        <p:spPr>
          <a:xfrm>
            <a:off x="4700016" y="1499616"/>
            <a:ext cx="1883664" cy="804672"/>
          </a:xfrm>
          <a:prstGeom prst="rect">
            <a:avLst/>
          </a:prstGeom>
          <a:solidFill>
            <a:srgbClr val="FAFAF6"/>
          </a:solidFill>
          <a:ln w="12700">
            <a:solidFill>
              <a:srgbClr val="EEEEEE"/>
            </a:solidFill>
            <a:prstDash val="solid"/>
          </a:ln>
        </p:spPr>
        <p:txBody>
          <a:bodyPr/>
          <a:lstStyle/>
          <a:p>
            <a:endParaRPr lang="tr-TR"/>
          </a:p>
        </p:txBody>
      </p:sp>
      <p:sp>
        <p:nvSpPr>
          <p:cNvPr id="42" name="Text 40"/>
          <p:cNvSpPr/>
          <p:nvPr/>
        </p:nvSpPr>
        <p:spPr>
          <a:xfrm>
            <a:off x="4700016" y="1636776"/>
            <a:ext cx="292608" cy="292608"/>
          </a:xfrm>
          <a:prstGeom prst="rect">
            <a:avLst/>
          </a:prstGeom>
          <a:noFill/>
          <a:ln/>
        </p:spPr>
        <p:txBody>
          <a:bodyPr wrap="square" lIns="0" tIns="0" rIns="0" bIns="0" rtlCol="0" anchor="ctr"/>
          <a:lstStyle/>
          <a:p>
            <a:pPr marL="0" indent="0">
              <a:buNone/>
            </a:pPr>
            <a:r>
              <a:rPr lang="en-US" sz="1400" dirty="0">
                <a:solidFill>
                  <a:srgbClr val="000000"/>
                </a:solidFill>
                <a:latin typeface="Calibri" pitchFamily="34" charset="0"/>
                <a:ea typeface="Calibri" pitchFamily="34" charset="-122"/>
                <a:cs typeface="Calibri" pitchFamily="34" charset="-120"/>
              </a:rPr>
              <a:t>🍴</a:t>
            </a:r>
            <a:endParaRPr lang="en-US" sz="1400" dirty="0"/>
          </a:p>
        </p:txBody>
      </p:sp>
      <p:sp>
        <p:nvSpPr>
          <p:cNvPr id="43" name="Text 41"/>
          <p:cNvSpPr/>
          <p:nvPr/>
        </p:nvSpPr>
        <p:spPr>
          <a:xfrm>
            <a:off x="4974336" y="1627632"/>
            <a:ext cx="1536192" cy="530352"/>
          </a:xfrm>
          <a:prstGeom prst="rect">
            <a:avLst/>
          </a:prstGeom>
          <a:noFill/>
          <a:ln/>
        </p:spPr>
        <p:txBody>
          <a:bodyPr wrap="square" lIns="0" tIns="0" rIns="0" bIns="0" rtlCol="0" anchor="ctr"/>
          <a:lstStyle/>
          <a:p>
            <a:pPr marL="0" indent="0">
              <a:buNone/>
            </a:pPr>
            <a:r>
              <a:rPr lang="en-US" sz="900" dirty="0">
                <a:solidFill>
                  <a:srgbClr val="2C2C2C"/>
                </a:solidFill>
                <a:latin typeface="Calibri" pitchFamily="34" charset="0"/>
                <a:ea typeface="Calibri" pitchFamily="34" charset="-122"/>
                <a:cs typeface="Calibri" pitchFamily="34" charset="-120"/>
              </a:rPr>
              <a:t>Taze hamsi tava ★</a:t>
            </a:r>
            <a:endParaRPr lang="en-US" sz="900" dirty="0"/>
          </a:p>
        </p:txBody>
      </p:sp>
      <p:sp>
        <p:nvSpPr>
          <p:cNvPr id="44" name="Shape 42"/>
          <p:cNvSpPr/>
          <p:nvPr/>
        </p:nvSpPr>
        <p:spPr>
          <a:xfrm>
            <a:off x="4700016" y="2395728"/>
            <a:ext cx="1883664" cy="804672"/>
          </a:xfrm>
          <a:prstGeom prst="rect">
            <a:avLst/>
          </a:prstGeom>
          <a:solidFill>
            <a:srgbClr val="FFFFFF"/>
          </a:solidFill>
          <a:ln w="12700">
            <a:solidFill>
              <a:srgbClr val="EEEEEE"/>
            </a:solidFill>
            <a:prstDash val="solid"/>
          </a:ln>
        </p:spPr>
        <p:txBody>
          <a:bodyPr/>
          <a:lstStyle/>
          <a:p>
            <a:endParaRPr lang="tr-TR"/>
          </a:p>
        </p:txBody>
      </p:sp>
      <p:sp>
        <p:nvSpPr>
          <p:cNvPr id="45" name="Text 43"/>
          <p:cNvSpPr/>
          <p:nvPr/>
        </p:nvSpPr>
        <p:spPr>
          <a:xfrm>
            <a:off x="4700016" y="2532888"/>
            <a:ext cx="292608" cy="292608"/>
          </a:xfrm>
          <a:prstGeom prst="rect">
            <a:avLst/>
          </a:prstGeom>
          <a:noFill/>
          <a:ln/>
        </p:spPr>
        <p:txBody>
          <a:bodyPr wrap="square" lIns="0" tIns="0" rIns="0" bIns="0" rtlCol="0" anchor="ctr"/>
          <a:lstStyle/>
          <a:p>
            <a:pPr marL="0" indent="0">
              <a:buNone/>
            </a:pPr>
            <a:r>
              <a:rPr lang="en-US" sz="1400" dirty="0">
                <a:solidFill>
                  <a:srgbClr val="000000"/>
                </a:solidFill>
                <a:latin typeface="Calibri" pitchFamily="34" charset="0"/>
                <a:ea typeface="Calibri" pitchFamily="34" charset="-122"/>
                <a:cs typeface="Calibri" pitchFamily="34" charset="-120"/>
              </a:rPr>
              <a:t>🍴</a:t>
            </a:r>
            <a:endParaRPr lang="en-US" sz="1400" dirty="0"/>
          </a:p>
        </p:txBody>
      </p:sp>
      <p:sp>
        <p:nvSpPr>
          <p:cNvPr id="46" name="Text 44"/>
          <p:cNvSpPr/>
          <p:nvPr/>
        </p:nvSpPr>
        <p:spPr>
          <a:xfrm>
            <a:off x="4974336" y="2523744"/>
            <a:ext cx="1536192" cy="530352"/>
          </a:xfrm>
          <a:prstGeom prst="rect">
            <a:avLst/>
          </a:prstGeom>
          <a:noFill/>
          <a:ln/>
        </p:spPr>
        <p:txBody>
          <a:bodyPr wrap="square" lIns="0" tIns="0" rIns="0" bIns="0" rtlCol="0" anchor="ctr"/>
          <a:lstStyle/>
          <a:p>
            <a:pPr marL="0" indent="0">
              <a:buNone/>
            </a:pPr>
            <a:r>
              <a:rPr lang="en-US" sz="900" dirty="0">
                <a:solidFill>
                  <a:srgbClr val="2C2C2C"/>
                </a:solidFill>
                <a:latin typeface="Calibri" pitchFamily="34" charset="0"/>
                <a:ea typeface="Calibri" pitchFamily="34" charset="-122"/>
                <a:cs typeface="Calibri" pitchFamily="34" charset="-120"/>
              </a:rPr>
              <a:t>Zeytinyağlı meze</a:t>
            </a:r>
            <a:endParaRPr lang="en-US" sz="900" dirty="0"/>
          </a:p>
        </p:txBody>
      </p:sp>
      <p:sp>
        <p:nvSpPr>
          <p:cNvPr id="47" name="Shape 45"/>
          <p:cNvSpPr/>
          <p:nvPr/>
        </p:nvSpPr>
        <p:spPr>
          <a:xfrm>
            <a:off x="4700016" y="3291840"/>
            <a:ext cx="1883664" cy="804672"/>
          </a:xfrm>
          <a:prstGeom prst="rect">
            <a:avLst/>
          </a:prstGeom>
          <a:solidFill>
            <a:srgbClr val="FAFAF6"/>
          </a:solidFill>
          <a:ln w="12700">
            <a:solidFill>
              <a:srgbClr val="EEEEEE"/>
            </a:solidFill>
            <a:prstDash val="solid"/>
          </a:ln>
        </p:spPr>
        <p:txBody>
          <a:bodyPr/>
          <a:lstStyle/>
          <a:p>
            <a:endParaRPr lang="tr-TR"/>
          </a:p>
        </p:txBody>
      </p:sp>
      <p:sp>
        <p:nvSpPr>
          <p:cNvPr id="48" name="Text 46"/>
          <p:cNvSpPr/>
          <p:nvPr/>
        </p:nvSpPr>
        <p:spPr>
          <a:xfrm>
            <a:off x="4700016" y="3429000"/>
            <a:ext cx="292608" cy="292608"/>
          </a:xfrm>
          <a:prstGeom prst="rect">
            <a:avLst/>
          </a:prstGeom>
          <a:noFill/>
          <a:ln/>
        </p:spPr>
        <p:txBody>
          <a:bodyPr wrap="square" lIns="0" tIns="0" rIns="0" bIns="0" rtlCol="0" anchor="ctr"/>
          <a:lstStyle/>
          <a:p>
            <a:pPr marL="0" indent="0">
              <a:buNone/>
            </a:pPr>
            <a:r>
              <a:rPr lang="en-US" sz="1400" dirty="0">
                <a:solidFill>
                  <a:srgbClr val="000000"/>
                </a:solidFill>
                <a:latin typeface="Calibri" pitchFamily="34" charset="0"/>
                <a:ea typeface="Calibri" pitchFamily="34" charset="-122"/>
                <a:cs typeface="Calibri" pitchFamily="34" charset="-120"/>
              </a:rPr>
              <a:t>🍴</a:t>
            </a:r>
            <a:endParaRPr lang="en-US" sz="1400" dirty="0"/>
          </a:p>
        </p:txBody>
      </p:sp>
      <p:sp>
        <p:nvSpPr>
          <p:cNvPr id="49" name="Text 47"/>
          <p:cNvSpPr/>
          <p:nvPr/>
        </p:nvSpPr>
        <p:spPr>
          <a:xfrm>
            <a:off x="4974336" y="3419856"/>
            <a:ext cx="1536192" cy="530352"/>
          </a:xfrm>
          <a:prstGeom prst="rect">
            <a:avLst/>
          </a:prstGeom>
          <a:noFill/>
          <a:ln/>
        </p:spPr>
        <p:txBody>
          <a:bodyPr wrap="square" lIns="0" tIns="0" rIns="0" bIns="0" rtlCol="0" anchor="ctr"/>
          <a:lstStyle/>
          <a:p>
            <a:pPr marL="0" indent="0">
              <a:buNone/>
            </a:pPr>
            <a:r>
              <a:rPr lang="en-US" sz="900" dirty="0">
                <a:solidFill>
                  <a:srgbClr val="2C2C2C"/>
                </a:solidFill>
                <a:latin typeface="Calibri" pitchFamily="34" charset="0"/>
                <a:ea typeface="Calibri" pitchFamily="34" charset="-122"/>
                <a:cs typeface="Calibri" pitchFamily="34" charset="-120"/>
              </a:rPr>
              <a:t>Ahtapot salata</a:t>
            </a:r>
            <a:endParaRPr lang="en-US" sz="900" dirty="0"/>
          </a:p>
        </p:txBody>
      </p:sp>
      <p:sp>
        <p:nvSpPr>
          <p:cNvPr id="50" name="Shape 48"/>
          <p:cNvSpPr/>
          <p:nvPr/>
        </p:nvSpPr>
        <p:spPr>
          <a:xfrm>
            <a:off x="4700016" y="4187952"/>
            <a:ext cx="1883664" cy="804672"/>
          </a:xfrm>
          <a:prstGeom prst="rect">
            <a:avLst/>
          </a:prstGeom>
          <a:solidFill>
            <a:srgbClr val="FFFFFF"/>
          </a:solidFill>
          <a:ln w="12700">
            <a:solidFill>
              <a:srgbClr val="EEEEEE"/>
            </a:solidFill>
            <a:prstDash val="solid"/>
          </a:ln>
        </p:spPr>
        <p:txBody>
          <a:bodyPr/>
          <a:lstStyle/>
          <a:p>
            <a:endParaRPr lang="tr-TR"/>
          </a:p>
        </p:txBody>
      </p:sp>
      <p:sp>
        <p:nvSpPr>
          <p:cNvPr id="51" name="Text 49"/>
          <p:cNvSpPr/>
          <p:nvPr/>
        </p:nvSpPr>
        <p:spPr>
          <a:xfrm>
            <a:off x="4700016" y="4325112"/>
            <a:ext cx="292608" cy="292608"/>
          </a:xfrm>
          <a:prstGeom prst="rect">
            <a:avLst/>
          </a:prstGeom>
          <a:noFill/>
          <a:ln/>
        </p:spPr>
        <p:txBody>
          <a:bodyPr wrap="square" lIns="0" tIns="0" rIns="0" bIns="0" rtlCol="0" anchor="ctr"/>
          <a:lstStyle/>
          <a:p>
            <a:pPr marL="0" indent="0">
              <a:buNone/>
            </a:pPr>
            <a:r>
              <a:rPr lang="en-US" sz="1400" dirty="0">
                <a:solidFill>
                  <a:srgbClr val="000000"/>
                </a:solidFill>
                <a:latin typeface="Calibri" pitchFamily="34" charset="0"/>
                <a:ea typeface="Calibri" pitchFamily="34" charset="-122"/>
                <a:cs typeface="Calibri" pitchFamily="34" charset="-120"/>
              </a:rPr>
              <a:t>🍴</a:t>
            </a:r>
            <a:endParaRPr lang="en-US" sz="1400" dirty="0"/>
          </a:p>
        </p:txBody>
      </p:sp>
      <p:sp>
        <p:nvSpPr>
          <p:cNvPr id="52" name="Text 50"/>
          <p:cNvSpPr/>
          <p:nvPr/>
        </p:nvSpPr>
        <p:spPr>
          <a:xfrm>
            <a:off x="4974336" y="4315968"/>
            <a:ext cx="1536192" cy="530352"/>
          </a:xfrm>
          <a:prstGeom prst="rect">
            <a:avLst/>
          </a:prstGeom>
          <a:noFill/>
          <a:ln/>
        </p:spPr>
        <p:txBody>
          <a:bodyPr wrap="square" lIns="0" tIns="0" rIns="0" bIns="0" rtlCol="0" anchor="ctr"/>
          <a:lstStyle/>
          <a:p>
            <a:pPr marL="0" indent="0">
              <a:buNone/>
            </a:pPr>
            <a:r>
              <a:rPr lang="en-US" sz="900" dirty="0">
                <a:solidFill>
                  <a:srgbClr val="2C2C2C"/>
                </a:solidFill>
                <a:latin typeface="Calibri" pitchFamily="34" charset="0"/>
                <a:ea typeface="Calibri" pitchFamily="34" charset="-122"/>
                <a:cs typeface="Calibri" pitchFamily="34" charset="-120"/>
              </a:rPr>
              <a:t>Aristo Evi Sofrası</a:t>
            </a:r>
            <a:endParaRPr lang="en-US" sz="900" dirty="0"/>
          </a:p>
        </p:txBody>
      </p:sp>
      <p:sp>
        <p:nvSpPr>
          <p:cNvPr id="53" name="Shape 51"/>
          <p:cNvSpPr/>
          <p:nvPr/>
        </p:nvSpPr>
        <p:spPr>
          <a:xfrm>
            <a:off x="6803136" y="987552"/>
            <a:ext cx="2029968" cy="3840480"/>
          </a:xfrm>
          <a:prstGeom prst="rect">
            <a:avLst/>
          </a:prstGeom>
          <a:solidFill>
            <a:srgbClr val="FFFFFF"/>
          </a:solidFill>
          <a:ln w="12700">
            <a:solidFill>
              <a:srgbClr val="9C8B6A"/>
            </a:solidFill>
            <a:prstDash val="solid"/>
          </a:ln>
          <a:effectLst>
            <a:outerShdw blurRad="127000" dist="38100" dir="8100000" algn="bl" rotWithShape="0">
              <a:srgbClr val="000000">
                <a:alpha val="10000"/>
              </a:srgbClr>
            </a:outerShdw>
          </a:effectLst>
        </p:spPr>
        <p:txBody>
          <a:bodyPr/>
          <a:lstStyle/>
          <a:p>
            <a:endParaRPr lang="tr-TR"/>
          </a:p>
        </p:txBody>
      </p:sp>
      <p:sp>
        <p:nvSpPr>
          <p:cNvPr id="54" name="Shape 52"/>
          <p:cNvSpPr/>
          <p:nvPr/>
        </p:nvSpPr>
        <p:spPr>
          <a:xfrm>
            <a:off x="6803136" y="987552"/>
            <a:ext cx="2029968" cy="420624"/>
          </a:xfrm>
          <a:prstGeom prst="rect">
            <a:avLst/>
          </a:prstGeom>
          <a:solidFill>
            <a:srgbClr val="9C8B6A"/>
          </a:solidFill>
          <a:ln w="12700">
            <a:solidFill>
              <a:srgbClr val="9C8B6A"/>
            </a:solidFill>
            <a:prstDash val="solid"/>
          </a:ln>
        </p:spPr>
        <p:txBody>
          <a:bodyPr/>
          <a:lstStyle/>
          <a:p>
            <a:endParaRPr lang="tr-TR"/>
          </a:p>
        </p:txBody>
      </p:sp>
      <p:sp>
        <p:nvSpPr>
          <p:cNvPr id="55" name="Text 53"/>
          <p:cNvSpPr/>
          <p:nvPr/>
        </p:nvSpPr>
        <p:spPr>
          <a:xfrm>
            <a:off x="6858000" y="987552"/>
            <a:ext cx="1920240" cy="420624"/>
          </a:xfrm>
          <a:prstGeom prst="rect">
            <a:avLst/>
          </a:prstGeom>
          <a:noFill/>
          <a:ln/>
        </p:spPr>
        <p:txBody>
          <a:bodyPr wrap="square" lIns="0" tIns="0" rIns="0" bIns="0" rtlCol="0" anchor="ctr"/>
          <a:lstStyle/>
          <a:p>
            <a:pPr marL="0" indent="0">
              <a:buNone/>
            </a:pPr>
            <a:r>
              <a:rPr lang="en-US" sz="900" b="1" dirty="0">
                <a:solidFill>
                  <a:srgbClr val="FFFFFF"/>
                </a:solidFill>
                <a:latin typeface="Calibri" pitchFamily="34" charset="0"/>
                <a:ea typeface="Calibri" pitchFamily="34" charset="-122"/>
                <a:cs typeface="Calibri" pitchFamily="34" charset="-120"/>
              </a:rPr>
              <a:t>🪨 Behramkale</a:t>
            </a:r>
            <a:endParaRPr lang="en-US" sz="900" dirty="0"/>
          </a:p>
        </p:txBody>
      </p:sp>
      <p:sp>
        <p:nvSpPr>
          <p:cNvPr id="56" name="Shape 54"/>
          <p:cNvSpPr/>
          <p:nvPr/>
        </p:nvSpPr>
        <p:spPr>
          <a:xfrm>
            <a:off x="6876288" y="1499616"/>
            <a:ext cx="1883664" cy="804672"/>
          </a:xfrm>
          <a:prstGeom prst="rect">
            <a:avLst/>
          </a:prstGeom>
          <a:solidFill>
            <a:srgbClr val="FAFAF6"/>
          </a:solidFill>
          <a:ln w="12700">
            <a:solidFill>
              <a:srgbClr val="EEEEEE"/>
            </a:solidFill>
            <a:prstDash val="solid"/>
          </a:ln>
        </p:spPr>
        <p:txBody>
          <a:bodyPr/>
          <a:lstStyle/>
          <a:p>
            <a:endParaRPr lang="tr-TR"/>
          </a:p>
        </p:txBody>
      </p:sp>
      <p:sp>
        <p:nvSpPr>
          <p:cNvPr id="57" name="Text 55"/>
          <p:cNvSpPr/>
          <p:nvPr/>
        </p:nvSpPr>
        <p:spPr>
          <a:xfrm>
            <a:off x="6876288" y="1636776"/>
            <a:ext cx="292608" cy="292608"/>
          </a:xfrm>
          <a:prstGeom prst="rect">
            <a:avLst/>
          </a:prstGeom>
          <a:noFill/>
          <a:ln/>
        </p:spPr>
        <p:txBody>
          <a:bodyPr wrap="square" lIns="0" tIns="0" rIns="0" bIns="0" rtlCol="0" anchor="ctr"/>
          <a:lstStyle/>
          <a:p>
            <a:pPr marL="0" indent="0">
              <a:buNone/>
            </a:pPr>
            <a:r>
              <a:rPr lang="en-US" sz="1400" dirty="0">
                <a:solidFill>
                  <a:srgbClr val="000000"/>
                </a:solidFill>
                <a:latin typeface="Calibri" pitchFamily="34" charset="0"/>
                <a:ea typeface="Calibri" pitchFamily="34" charset="-122"/>
                <a:cs typeface="Calibri" pitchFamily="34" charset="-120"/>
              </a:rPr>
              <a:t>🍴</a:t>
            </a:r>
            <a:endParaRPr lang="en-US" sz="1400" dirty="0"/>
          </a:p>
        </p:txBody>
      </p:sp>
      <p:sp>
        <p:nvSpPr>
          <p:cNvPr id="58" name="Text 56"/>
          <p:cNvSpPr/>
          <p:nvPr/>
        </p:nvSpPr>
        <p:spPr>
          <a:xfrm>
            <a:off x="7150608" y="1627632"/>
            <a:ext cx="1536192" cy="530352"/>
          </a:xfrm>
          <a:prstGeom prst="rect">
            <a:avLst/>
          </a:prstGeom>
          <a:noFill/>
          <a:ln/>
        </p:spPr>
        <p:txBody>
          <a:bodyPr wrap="square" lIns="0" tIns="0" rIns="0" bIns="0" rtlCol="0" anchor="ctr"/>
          <a:lstStyle/>
          <a:p>
            <a:pPr marL="0" indent="0">
              <a:buNone/>
            </a:pPr>
            <a:r>
              <a:rPr lang="en-US" sz="900" dirty="0">
                <a:solidFill>
                  <a:srgbClr val="2C2C2C"/>
                </a:solidFill>
                <a:latin typeface="Calibri" pitchFamily="34" charset="0"/>
                <a:ea typeface="Calibri" pitchFamily="34" charset="-122"/>
                <a:cs typeface="Calibri" pitchFamily="34" charset="-120"/>
              </a:rPr>
              <a:t>Midye dolma (taze)</a:t>
            </a:r>
            <a:endParaRPr lang="en-US" sz="900" dirty="0"/>
          </a:p>
        </p:txBody>
      </p:sp>
      <p:sp>
        <p:nvSpPr>
          <p:cNvPr id="59" name="Shape 57"/>
          <p:cNvSpPr/>
          <p:nvPr/>
        </p:nvSpPr>
        <p:spPr>
          <a:xfrm>
            <a:off x="6876288" y="2395728"/>
            <a:ext cx="1883664" cy="804672"/>
          </a:xfrm>
          <a:prstGeom prst="rect">
            <a:avLst/>
          </a:prstGeom>
          <a:solidFill>
            <a:srgbClr val="FFFFFF"/>
          </a:solidFill>
          <a:ln w="12700">
            <a:solidFill>
              <a:srgbClr val="EEEEEE"/>
            </a:solidFill>
            <a:prstDash val="solid"/>
          </a:ln>
        </p:spPr>
        <p:txBody>
          <a:bodyPr/>
          <a:lstStyle/>
          <a:p>
            <a:endParaRPr lang="tr-TR"/>
          </a:p>
        </p:txBody>
      </p:sp>
      <p:sp>
        <p:nvSpPr>
          <p:cNvPr id="60" name="Text 58"/>
          <p:cNvSpPr/>
          <p:nvPr/>
        </p:nvSpPr>
        <p:spPr>
          <a:xfrm>
            <a:off x="6876288" y="2532888"/>
            <a:ext cx="292608" cy="292608"/>
          </a:xfrm>
          <a:prstGeom prst="rect">
            <a:avLst/>
          </a:prstGeom>
          <a:noFill/>
          <a:ln/>
        </p:spPr>
        <p:txBody>
          <a:bodyPr wrap="square" lIns="0" tIns="0" rIns="0" bIns="0" rtlCol="0" anchor="ctr"/>
          <a:lstStyle/>
          <a:p>
            <a:pPr marL="0" indent="0">
              <a:buNone/>
            </a:pPr>
            <a:r>
              <a:rPr lang="en-US" sz="1400" dirty="0">
                <a:solidFill>
                  <a:srgbClr val="000000"/>
                </a:solidFill>
                <a:latin typeface="Calibri" pitchFamily="34" charset="0"/>
                <a:ea typeface="Calibri" pitchFamily="34" charset="-122"/>
                <a:cs typeface="Calibri" pitchFamily="34" charset="-120"/>
              </a:rPr>
              <a:t>🍴</a:t>
            </a:r>
            <a:endParaRPr lang="en-US" sz="1400" dirty="0"/>
          </a:p>
        </p:txBody>
      </p:sp>
      <p:sp>
        <p:nvSpPr>
          <p:cNvPr id="61" name="Text 59"/>
          <p:cNvSpPr/>
          <p:nvPr/>
        </p:nvSpPr>
        <p:spPr>
          <a:xfrm>
            <a:off x="7150608" y="2523744"/>
            <a:ext cx="1536192" cy="530352"/>
          </a:xfrm>
          <a:prstGeom prst="rect">
            <a:avLst/>
          </a:prstGeom>
          <a:noFill/>
          <a:ln/>
        </p:spPr>
        <p:txBody>
          <a:bodyPr wrap="square" lIns="0" tIns="0" rIns="0" bIns="0" rtlCol="0" anchor="ctr"/>
          <a:lstStyle/>
          <a:p>
            <a:pPr marL="0" indent="0">
              <a:buNone/>
            </a:pPr>
            <a:r>
              <a:rPr lang="en-US" sz="900" dirty="0">
                <a:solidFill>
                  <a:srgbClr val="2C2C2C"/>
                </a:solidFill>
                <a:latin typeface="Calibri" pitchFamily="34" charset="0"/>
                <a:ea typeface="Calibri" pitchFamily="34" charset="-122"/>
                <a:cs typeface="Calibri" pitchFamily="34" charset="-120"/>
              </a:rPr>
              <a:t>Sardalye ızgara</a:t>
            </a:r>
            <a:endParaRPr lang="en-US" sz="900" dirty="0"/>
          </a:p>
        </p:txBody>
      </p:sp>
      <p:sp>
        <p:nvSpPr>
          <p:cNvPr id="62" name="Shape 60"/>
          <p:cNvSpPr/>
          <p:nvPr/>
        </p:nvSpPr>
        <p:spPr>
          <a:xfrm>
            <a:off x="6876288" y="3291840"/>
            <a:ext cx="1883664" cy="804672"/>
          </a:xfrm>
          <a:prstGeom prst="rect">
            <a:avLst/>
          </a:prstGeom>
          <a:solidFill>
            <a:srgbClr val="FAFAF6"/>
          </a:solidFill>
          <a:ln w="12700">
            <a:solidFill>
              <a:srgbClr val="EEEEEE"/>
            </a:solidFill>
            <a:prstDash val="solid"/>
          </a:ln>
        </p:spPr>
        <p:txBody>
          <a:bodyPr/>
          <a:lstStyle/>
          <a:p>
            <a:endParaRPr lang="tr-TR"/>
          </a:p>
        </p:txBody>
      </p:sp>
      <p:sp>
        <p:nvSpPr>
          <p:cNvPr id="63" name="Text 61"/>
          <p:cNvSpPr/>
          <p:nvPr/>
        </p:nvSpPr>
        <p:spPr>
          <a:xfrm>
            <a:off x="6876288" y="3429000"/>
            <a:ext cx="292608" cy="292608"/>
          </a:xfrm>
          <a:prstGeom prst="rect">
            <a:avLst/>
          </a:prstGeom>
          <a:noFill/>
          <a:ln/>
        </p:spPr>
        <p:txBody>
          <a:bodyPr wrap="square" lIns="0" tIns="0" rIns="0" bIns="0" rtlCol="0" anchor="ctr"/>
          <a:lstStyle/>
          <a:p>
            <a:pPr marL="0" indent="0">
              <a:buNone/>
            </a:pPr>
            <a:r>
              <a:rPr lang="en-US" sz="1400" dirty="0">
                <a:solidFill>
                  <a:srgbClr val="000000"/>
                </a:solidFill>
                <a:latin typeface="Calibri" pitchFamily="34" charset="0"/>
                <a:ea typeface="Calibri" pitchFamily="34" charset="-122"/>
                <a:cs typeface="Calibri" pitchFamily="34" charset="-120"/>
              </a:rPr>
              <a:t>🍴</a:t>
            </a:r>
            <a:endParaRPr lang="en-US" sz="1400" dirty="0"/>
          </a:p>
        </p:txBody>
      </p:sp>
      <p:sp>
        <p:nvSpPr>
          <p:cNvPr id="64" name="Text 62"/>
          <p:cNvSpPr/>
          <p:nvPr/>
        </p:nvSpPr>
        <p:spPr>
          <a:xfrm>
            <a:off x="7150608" y="3419856"/>
            <a:ext cx="1536192" cy="530352"/>
          </a:xfrm>
          <a:prstGeom prst="rect">
            <a:avLst/>
          </a:prstGeom>
          <a:noFill/>
          <a:ln/>
        </p:spPr>
        <p:txBody>
          <a:bodyPr wrap="square" lIns="0" tIns="0" rIns="0" bIns="0" rtlCol="0" anchor="ctr"/>
          <a:lstStyle/>
          <a:p>
            <a:pPr marL="0" indent="0">
              <a:buNone/>
            </a:pPr>
            <a:r>
              <a:rPr lang="en-US" sz="900" dirty="0">
                <a:solidFill>
                  <a:srgbClr val="2C2C2C"/>
                </a:solidFill>
                <a:latin typeface="Calibri" pitchFamily="34" charset="0"/>
                <a:ea typeface="Calibri" pitchFamily="34" charset="-122"/>
                <a:cs typeface="Calibri" pitchFamily="34" charset="-120"/>
              </a:rPr>
              <a:t>Behramkale peyniri</a:t>
            </a:r>
            <a:endParaRPr lang="en-US" sz="900" dirty="0"/>
          </a:p>
        </p:txBody>
      </p:sp>
      <p:sp>
        <p:nvSpPr>
          <p:cNvPr id="65" name="Shape 63"/>
          <p:cNvSpPr/>
          <p:nvPr/>
        </p:nvSpPr>
        <p:spPr>
          <a:xfrm>
            <a:off x="6876288" y="4187952"/>
            <a:ext cx="1883664" cy="804672"/>
          </a:xfrm>
          <a:prstGeom prst="rect">
            <a:avLst/>
          </a:prstGeom>
          <a:solidFill>
            <a:srgbClr val="FFFFFF"/>
          </a:solidFill>
          <a:ln w="12700">
            <a:solidFill>
              <a:srgbClr val="EEEEEE"/>
            </a:solidFill>
            <a:prstDash val="solid"/>
          </a:ln>
        </p:spPr>
        <p:txBody>
          <a:bodyPr/>
          <a:lstStyle/>
          <a:p>
            <a:endParaRPr lang="tr-TR"/>
          </a:p>
        </p:txBody>
      </p:sp>
      <p:sp>
        <p:nvSpPr>
          <p:cNvPr id="66" name="Text 64"/>
          <p:cNvSpPr/>
          <p:nvPr/>
        </p:nvSpPr>
        <p:spPr>
          <a:xfrm>
            <a:off x="6876288" y="4325112"/>
            <a:ext cx="292608" cy="292608"/>
          </a:xfrm>
          <a:prstGeom prst="rect">
            <a:avLst/>
          </a:prstGeom>
          <a:noFill/>
          <a:ln/>
        </p:spPr>
        <p:txBody>
          <a:bodyPr wrap="square" lIns="0" tIns="0" rIns="0" bIns="0" rtlCol="0" anchor="ctr"/>
          <a:lstStyle/>
          <a:p>
            <a:pPr marL="0" indent="0">
              <a:buNone/>
            </a:pPr>
            <a:r>
              <a:rPr lang="en-US" sz="1400" dirty="0">
                <a:solidFill>
                  <a:srgbClr val="000000"/>
                </a:solidFill>
                <a:latin typeface="Calibri" pitchFamily="34" charset="0"/>
                <a:ea typeface="Calibri" pitchFamily="34" charset="-122"/>
                <a:cs typeface="Calibri" pitchFamily="34" charset="-120"/>
              </a:rPr>
              <a:t>🍴</a:t>
            </a:r>
            <a:endParaRPr lang="en-US" sz="1400" dirty="0"/>
          </a:p>
        </p:txBody>
      </p:sp>
      <p:sp>
        <p:nvSpPr>
          <p:cNvPr id="67" name="Text 65"/>
          <p:cNvSpPr/>
          <p:nvPr/>
        </p:nvSpPr>
        <p:spPr>
          <a:xfrm>
            <a:off x="7150608" y="4315968"/>
            <a:ext cx="1536192" cy="530352"/>
          </a:xfrm>
          <a:prstGeom prst="rect">
            <a:avLst/>
          </a:prstGeom>
          <a:noFill/>
          <a:ln/>
        </p:spPr>
        <p:txBody>
          <a:bodyPr wrap="square" lIns="0" tIns="0" rIns="0" bIns="0" rtlCol="0" anchor="ctr"/>
          <a:lstStyle/>
          <a:p>
            <a:pPr marL="0" indent="0">
              <a:buNone/>
            </a:pPr>
            <a:r>
              <a:rPr lang="en-US" sz="900" dirty="0">
                <a:solidFill>
                  <a:srgbClr val="2C2C2C"/>
                </a:solidFill>
                <a:latin typeface="Calibri" pitchFamily="34" charset="0"/>
                <a:ea typeface="Calibri" pitchFamily="34" charset="-122"/>
                <a:cs typeface="Calibri" pitchFamily="34" charset="-120"/>
              </a:rPr>
              <a:t>Taş ev kahvaltısı</a:t>
            </a:r>
            <a:endParaRPr lang="en-US" sz="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1A2A4A"/>
        </a:solidFill>
        <a:effectLst/>
      </p:bgPr>
    </p:bg>
    <p:spTree>
      <p:nvGrpSpPr>
        <p:cNvPr id="1" name=""/>
        <p:cNvGrpSpPr/>
        <p:nvPr/>
      </p:nvGrpSpPr>
      <p:grpSpPr>
        <a:xfrm>
          <a:off x="0" y="0"/>
          <a:ext cx="0" cy="0"/>
          <a:chOff x="0" y="0"/>
          <a:chExt cx="0" cy="0"/>
        </a:xfrm>
      </p:grpSpPr>
      <p:sp>
        <p:nvSpPr>
          <p:cNvPr id="2" name="Shape 0"/>
          <p:cNvSpPr/>
          <p:nvPr/>
        </p:nvSpPr>
        <p:spPr>
          <a:xfrm>
            <a:off x="0" y="0"/>
            <a:ext cx="201168" cy="5143500"/>
          </a:xfrm>
          <a:prstGeom prst="rect">
            <a:avLst/>
          </a:prstGeom>
          <a:solidFill>
            <a:srgbClr val="C9A84C"/>
          </a:solidFill>
          <a:ln w="12700">
            <a:solidFill>
              <a:srgbClr val="C9A84C"/>
            </a:solidFill>
            <a:prstDash val="solid"/>
          </a:ln>
        </p:spPr>
        <p:txBody>
          <a:bodyPr/>
          <a:lstStyle/>
          <a:p>
            <a:endParaRPr lang="tr-TR"/>
          </a:p>
        </p:txBody>
      </p:sp>
      <p:sp>
        <p:nvSpPr>
          <p:cNvPr id="3" name="Shape 1"/>
          <p:cNvSpPr/>
          <p:nvPr/>
        </p:nvSpPr>
        <p:spPr>
          <a:xfrm>
            <a:off x="0" y="4937760"/>
            <a:ext cx="9144000" cy="205740"/>
          </a:xfrm>
          <a:prstGeom prst="rect">
            <a:avLst/>
          </a:prstGeom>
          <a:solidFill>
            <a:srgbClr val="2B4270"/>
          </a:solidFill>
          <a:ln w="12700">
            <a:solidFill>
              <a:srgbClr val="2B4270"/>
            </a:solidFill>
            <a:prstDash val="solid"/>
          </a:ln>
        </p:spPr>
        <p:txBody>
          <a:bodyPr/>
          <a:lstStyle/>
          <a:p>
            <a:endParaRPr lang="tr-TR"/>
          </a:p>
        </p:txBody>
      </p:sp>
      <p:sp>
        <p:nvSpPr>
          <p:cNvPr id="4" name="Text 2"/>
          <p:cNvSpPr/>
          <p:nvPr/>
        </p:nvSpPr>
        <p:spPr>
          <a:xfrm>
            <a:off x="320040" y="182880"/>
            <a:ext cx="8412480" cy="256032"/>
          </a:xfrm>
          <a:prstGeom prst="rect">
            <a:avLst/>
          </a:prstGeom>
          <a:noFill/>
          <a:ln/>
        </p:spPr>
        <p:txBody>
          <a:bodyPr wrap="square" lIns="0" tIns="0" rIns="0" bIns="0" rtlCol="0" anchor="ctr"/>
          <a:lstStyle/>
          <a:p>
            <a:pPr marL="0" indent="0">
              <a:buNone/>
            </a:pPr>
            <a:r>
              <a:rPr lang="en-US" sz="900" b="1" kern="0" spc="200" dirty="0">
                <a:solidFill>
                  <a:srgbClr val="C9A84C"/>
                </a:solidFill>
                <a:latin typeface="Calibri" pitchFamily="34" charset="0"/>
                <a:ea typeface="Calibri" pitchFamily="34" charset="-122"/>
                <a:cs typeface="Calibri" pitchFamily="34" charset="-120"/>
              </a:rPr>
              <a:t>PRATİK BİLGİLER — ALLIA THERMAL ÇIKIŞLI 4 DURAK</a:t>
            </a:r>
            <a:endParaRPr lang="en-US" sz="900" dirty="0"/>
          </a:p>
        </p:txBody>
      </p:sp>
      <p:sp>
        <p:nvSpPr>
          <p:cNvPr id="5" name="Text 3"/>
          <p:cNvSpPr/>
          <p:nvPr/>
        </p:nvSpPr>
        <p:spPr>
          <a:xfrm>
            <a:off x="320040" y="475488"/>
            <a:ext cx="8412480" cy="347472"/>
          </a:xfrm>
          <a:prstGeom prst="rect">
            <a:avLst/>
          </a:prstGeom>
          <a:noFill/>
          <a:ln/>
        </p:spPr>
        <p:txBody>
          <a:bodyPr wrap="square" lIns="0" tIns="0" rIns="0" bIns="0" rtlCol="0" anchor="ctr"/>
          <a:lstStyle/>
          <a:p>
            <a:pPr marL="0" indent="0">
              <a:buNone/>
            </a:pPr>
            <a:r>
              <a:rPr lang="en-US" sz="1500" b="1" dirty="0">
                <a:solidFill>
                  <a:srgbClr val="FFFFFF"/>
                </a:solidFill>
                <a:latin typeface="Georgia" pitchFamily="34" charset="0"/>
                <a:ea typeface="Georgia" pitchFamily="34" charset="-122"/>
                <a:cs typeface="Georgia" pitchFamily="34" charset="-120"/>
              </a:rPr>
              <a:t>Eksiksiz Bir Tarih Turu İçin Her Şey</a:t>
            </a:r>
            <a:endParaRPr lang="en-US" sz="1500" dirty="0"/>
          </a:p>
        </p:txBody>
      </p:sp>
      <p:sp>
        <p:nvSpPr>
          <p:cNvPr id="6" name="Shape 4"/>
          <p:cNvSpPr/>
          <p:nvPr/>
        </p:nvSpPr>
        <p:spPr>
          <a:xfrm>
            <a:off x="274320" y="932688"/>
            <a:ext cx="4114800" cy="2761488"/>
          </a:xfrm>
          <a:prstGeom prst="rect">
            <a:avLst/>
          </a:prstGeom>
          <a:solidFill>
            <a:srgbClr val="2B4270"/>
          </a:solidFill>
          <a:ln w="12700">
            <a:solidFill>
              <a:srgbClr val="2B4270"/>
            </a:solidFill>
            <a:prstDash val="solid"/>
          </a:ln>
          <a:effectLst>
            <a:outerShdw blurRad="127000" dist="38100" dir="8100000" algn="bl" rotWithShape="0">
              <a:srgbClr val="000000">
                <a:alpha val="10000"/>
              </a:srgbClr>
            </a:outerShdw>
          </a:effectLst>
        </p:spPr>
        <p:txBody>
          <a:bodyPr/>
          <a:lstStyle/>
          <a:p>
            <a:endParaRPr lang="tr-TR"/>
          </a:p>
        </p:txBody>
      </p:sp>
      <p:sp>
        <p:nvSpPr>
          <p:cNvPr id="7" name="Shape 5"/>
          <p:cNvSpPr/>
          <p:nvPr/>
        </p:nvSpPr>
        <p:spPr>
          <a:xfrm>
            <a:off x="274320" y="932688"/>
            <a:ext cx="4114800" cy="320040"/>
          </a:xfrm>
          <a:prstGeom prst="rect">
            <a:avLst/>
          </a:prstGeom>
          <a:solidFill>
            <a:srgbClr val="C9A84C"/>
          </a:solidFill>
          <a:ln w="12700">
            <a:solidFill>
              <a:srgbClr val="C9A84C"/>
            </a:solidFill>
            <a:prstDash val="solid"/>
          </a:ln>
        </p:spPr>
        <p:txBody>
          <a:bodyPr/>
          <a:lstStyle/>
          <a:p>
            <a:endParaRPr lang="tr-TR"/>
          </a:p>
        </p:txBody>
      </p:sp>
      <p:sp>
        <p:nvSpPr>
          <p:cNvPr id="8" name="Text 6"/>
          <p:cNvSpPr/>
          <p:nvPr/>
        </p:nvSpPr>
        <p:spPr>
          <a:xfrm>
            <a:off x="384048" y="932688"/>
            <a:ext cx="3895344" cy="320040"/>
          </a:xfrm>
          <a:prstGeom prst="rect">
            <a:avLst/>
          </a:prstGeom>
          <a:noFill/>
          <a:ln/>
        </p:spPr>
        <p:txBody>
          <a:bodyPr wrap="square" lIns="0" tIns="0" rIns="0" bIns="0" rtlCol="0" anchor="ctr"/>
          <a:lstStyle/>
          <a:p>
            <a:pPr marL="0" indent="0">
              <a:buNone/>
            </a:pPr>
            <a:r>
              <a:rPr lang="en-US" sz="1100" b="1" dirty="0">
                <a:solidFill>
                  <a:srgbClr val="1A2A4A"/>
                </a:solidFill>
                <a:latin typeface="Calibri" pitchFamily="34" charset="0"/>
                <a:ea typeface="Calibri" pitchFamily="34" charset="-122"/>
                <a:cs typeface="Calibri" pitchFamily="34" charset="-120"/>
              </a:rPr>
              <a:t>🚗  Allia Thermal'dan Mesafeler</a:t>
            </a:r>
            <a:endParaRPr lang="en-US" sz="1100" dirty="0"/>
          </a:p>
        </p:txBody>
      </p:sp>
      <p:sp>
        <p:nvSpPr>
          <p:cNvPr id="9" name="Shape 7"/>
          <p:cNvSpPr/>
          <p:nvPr/>
        </p:nvSpPr>
        <p:spPr>
          <a:xfrm>
            <a:off x="274320" y="1316736"/>
            <a:ext cx="4114800" cy="438912"/>
          </a:xfrm>
          <a:prstGeom prst="rect">
            <a:avLst/>
          </a:prstGeom>
          <a:solidFill>
            <a:srgbClr val="1A2A4A"/>
          </a:solidFill>
          <a:ln w="12700">
            <a:solidFill>
              <a:srgbClr val="2B4270"/>
            </a:solidFill>
            <a:prstDash val="solid"/>
          </a:ln>
        </p:spPr>
        <p:txBody>
          <a:bodyPr/>
          <a:lstStyle/>
          <a:p>
            <a:endParaRPr lang="tr-TR"/>
          </a:p>
        </p:txBody>
      </p:sp>
      <p:sp>
        <p:nvSpPr>
          <p:cNvPr id="10" name="Text 8"/>
          <p:cNvSpPr/>
          <p:nvPr/>
        </p:nvSpPr>
        <p:spPr>
          <a:xfrm>
            <a:off x="347472" y="1316736"/>
            <a:ext cx="256032" cy="438912"/>
          </a:xfrm>
          <a:prstGeom prst="rect">
            <a:avLst/>
          </a:prstGeom>
          <a:noFill/>
          <a:ln/>
        </p:spPr>
        <p:txBody>
          <a:bodyPr wrap="square" lIns="0" tIns="0" rIns="0" bIns="0" rtlCol="0" anchor="ctr"/>
          <a:lstStyle/>
          <a:p>
            <a:pPr marL="0" indent="0">
              <a:buNone/>
            </a:pPr>
            <a:r>
              <a:rPr lang="en-US" sz="950" b="1" dirty="0">
                <a:solidFill>
                  <a:srgbClr val="C9A84C"/>
                </a:solidFill>
                <a:latin typeface="Georgia" pitchFamily="34" charset="0"/>
                <a:ea typeface="Georgia" pitchFamily="34" charset="-122"/>
                <a:cs typeface="Georgia" pitchFamily="34" charset="-120"/>
              </a:rPr>
              <a:t>1</a:t>
            </a:r>
            <a:endParaRPr lang="en-US" sz="950" dirty="0"/>
          </a:p>
        </p:txBody>
      </p:sp>
      <p:sp>
        <p:nvSpPr>
          <p:cNvPr id="11" name="Text 9"/>
          <p:cNvSpPr/>
          <p:nvPr/>
        </p:nvSpPr>
        <p:spPr>
          <a:xfrm>
            <a:off x="621792" y="1316736"/>
            <a:ext cx="2011680" cy="438912"/>
          </a:xfrm>
          <a:prstGeom prst="rect">
            <a:avLst/>
          </a:prstGeom>
          <a:noFill/>
          <a:ln/>
        </p:spPr>
        <p:txBody>
          <a:bodyPr wrap="square" lIns="0" tIns="0" rIns="0" bIns="0" rtlCol="0" anchor="ctr"/>
          <a:lstStyle/>
          <a:p>
            <a:pPr marL="0" indent="0">
              <a:buNone/>
            </a:pPr>
            <a:r>
              <a:rPr lang="en-US" sz="850" dirty="0">
                <a:solidFill>
                  <a:srgbClr val="F7F2E8"/>
                </a:solidFill>
                <a:latin typeface="Calibri" pitchFamily="34" charset="0"/>
                <a:ea typeface="Calibri" pitchFamily="34" charset="-122"/>
                <a:cs typeface="Calibri" pitchFamily="34" charset="-120"/>
              </a:rPr>
              <a:t>🏛 Troya Müzesi</a:t>
            </a:r>
            <a:endParaRPr lang="en-US" sz="850" dirty="0"/>
          </a:p>
        </p:txBody>
      </p:sp>
      <p:sp>
        <p:nvSpPr>
          <p:cNvPr id="12" name="Text 10"/>
          <p:cNvSpPr/>
          <p:nvPr/>
        </p:nvSpPr>
        <p:spPr>
          <a:xfrm>
            <a:off x="2651760" y="1316736"/>
            <a:ext cx="685800" cy="438912"/>
          </a:xfrm>
          <a:prstGeom prst="rect">
            <a:avLst/>
          </a:prstGeom>
          <a:noFill/>
          <a:ln/>
        </p:spPr>
        <p:txBody>
          <a:bodyPr wrap="square" lIns="0" tIns="0" rIns="0" bIns="0" rtlCol="0" anchor="ctr"/>
          <a:lstStyle/>
          <a:p>
            <a:pPr marL="0" indent="0" algn="ctr">
              <a:buNone/>
            </a:pPr>
            <a:r>
              <a:rPr lang="en-US" sz="900" b="1" dirty="0">
                <a:solidFill>
                  <a:srgbClr val="E8C96A"/>
                </a:solidFill>
                <a:latin typeface="Calibri" pitchFamily="34" charset="0"/>
                <a:ea typeface="Calibri" pitchFamily="34" charset="-122"/>
                <a:cs typeface="Calibri" pitchFamily="34" charset="-120"/>
              </a:rPr>
              <a:t>~92 km</a:t>
            </a:r>
            <a:endParaRPr lang="en-US" sz="900" dirty="0"/>
          </a:p>
        </p:txBody>
      </p:sp>
      <p:sp>
        <p:nvSpPr>
          <p:cNvPr id="13" name="Text 11"/>
          <p:cNvSpPr/>
          <p:nvPr/>
        </p:nvSpPr>
        <p:spPr>
          <a:xfrm>
            <a:off x="3364992" y="1316736"/>
            <a:ext cx="1005840" cy="438912"/>
          </a:xfrm>
          <a:prstGeom prst="rect">
            <a:avLst/>
          </a:prstGeom>
          <a:noFill/>
          <a:ln/>
        </p:spPr>
        <p:txBody>
          <a:bodyPr wrap="square" lIns="0" tIns="0" rIns="0" bIns="0" rtlCol="0" anchor="ctr"/>
          <a:lstStyle/>
          <a:p>
            <a:pPr marL="0" indent="0" algn="ctr">
              <a:buNone/>
            </a:pPr>
            <a:r>
              <a:rPr lang="en-US" sz="750" dirty="0">
                <a:solidFill>
                  <a:srgbClr val="F7F2E8"/>
                </a:solidFill>
                <a:latin typeface="Calibri" pitchFamily="34" charset="0"/>
                <a:ea typeface="Calibri" pitchFamily="34" charset="-122"/>
                <a:cs typeface="Calibri" pitchFamily="34" charset="-120"/>
              </a:rPr>
              <a:t>~75 dk</a:t>
            </a:r>
            <a:endParaRPr lang="en-US" sz="750" dirty="0"/>
          </a:p>
        </p:txBody>
      </p:sp>
      <p:sp>
        <p:nvSpPr>
          <p:cNvPr id="14" name="Shape 12"/>
          <p:cNvSpPr/>
          <p:nvPr/>
        </p:nvSpPr>
        <p:spPr>
          <a:xfrm>
            <a:off x="274320" y="1792224"/>
            <a:ext cx="4114800" cy="438912"/>
          </a:xfrm>
          <a:prstGeom prst="rect">
            <a:avLst/>
          </a:prstGeom>
          <a:solidFill>
            <a:srgbClr val="2B4270"/>
          </a:solidFill>
          <a:ln w="12700">
            <a:solidFill>
              <a:srgbClr val="2B4270"/>
            </a:solidFill>
            <a:prstDash val="solid"/>
          </a:ln>
        </p:spPr>
        <p:txBody>
          <a:bodyPr/>
          <a:lstStyle/>
          <a:p>
            <a:endParaRPr lang="tr-TR"/>
          </a:p>
        </p:txBody>
      </p:sp>
      <p:sp>
        <p:nvSpPr>
          <p:cNvPr id="15" name="Text 13"/>
          <p:cNvSpPr/>
          <p:nvPr/>
        </p:nvSpPr>
        <p:spPr>
          <a:xfrm>
            <a:off x="347472" y="1792224"/>
            <a:ext cx="256032" cy="438912"/>
          </a:xfrm>
          <a:prstGeom prst="rect">
            <a:avLst/>
          </a:prstGeom>
          <a:noFill/>
          <a:ln/>
        </p:spPr>
        <p:txBody>
          <a:bodyPr wrap="square" lIns="0" tIns="0" rIns="0" bIns="0" rtlCol="0" anchor="ctr"/>
          <a:lstStyle/>
          <a:p>
            <a:pPr marL="0" indent="0">
              <a:buNone/>
            </a:pPr>
            <a:r>
              <a:rPr lang="en-US" sz="950" b="1" dirty="0">
                <a:solidFill>
                  <a:srgbClr val="C9A84C"/>
                </a:solidFill>
                <a:latin typeface="Georgia" pitchFamily="34" charset="0"/>
                <a:ea typeface="Georgia" pitchFamily="34" charset="-122"/>
                <a:cs typeface="Georgia" pitchFamily="34" charset="-120"/>
              </a:rPr>
              <a:t>2</a:t>
            </a:r>
            <a:endParaRPr lang="en-US" sz="950" dirty="0"/>
          </a:p>
        </p:txBody>
      </p:sp>
      <p:sp>
        <p:nvSpPr>
          <p:cNvPr id="16" name="Text 14"/>
          <p:cNvSpPr/>
          <p:nvPr/>
        </p:nvSpPr>
        <p:spPr>
          <a:xfrm>
            <a:off x="621792" y="1792224"/>
            <a:ext cx="2011680" cy="438912"/>
          </a:xfrm>
          <a:prstGeom prst="rect">
            <a:avLst/>
          </a:prstGeom>
          <a:noFill/>
          <a:ln/>
        </p:spPr>
        <p:txBody>
          <a:bodyPr wrap="square" lIns="0" tIns="0" rIns="0" bIns="0" rtlCol="0" anchor="ctr"/>
          <a:lstStyle/>
          <a:p>
            <a:pPr marL="0" indent="0">
              <a:buNone/>
            </a:pPr>
            <a:r>
              <a:rPr lang="en-US" sz="850" dirty="0">
                <a:solidFill>
                  <a:srgbClr val="F7F2E8"/>
                </a:solidFill>
                <a:latin typeface="Calibri" pitchFamily="34" charset="0"/>
                <a:ea typeface="Calibri" pitchFamily="34" charset="-122"/>
                <a:cs typeface="Calibri" pitchFamily="34" charset="-120"/>
              </a:rPr>
              <a:t>⚔️ Troya Antik Kenti</a:t>
            </a:r>
            <a:endParaRPr lang="en-US" sz="850" dirty="0"/>
          </a:p>
        </p:txBody>
      </p:sp>
      <p:sp>
        <p:nvSpPr>
          <p:cNvPr id="17" name="Text 15"/>
          <p:cNvSpPr/>
          <p:nvPr/>
        </p:nvSpPr>
        <p:spPr>
          <a:xfrm>
            <a:off x="2651760" y="1792224"/>
            <a:ext cx="685800" cy="438912"/>
          </a:xfrm>
          <a:prstGeom prst="rect">
            <a:avLst/>
          </a:prstGeom>
          <a:noFill/>
          <a:ln/>
        </p:spPr>
        <p:txBody>
          <a:bodyPr wrap="square" lIns="0" tIns="0" rIns="0" bIns="0" rtlCol="0" anchor="ctr"/>
          <a:lstStyle/>
          <a:p>
            <a:pPr marL="0" indent="0" algn="ctr">
              <a:buNone/>
            </a:pPr>
            <a:r>
              <a:rPr lang="en-US" sz="900" b="1" dirty="0">
                <a:solidFill>
                  <a:srgbClr val="E8C96A"/>
                </a:solidFill>
                <a:latin typeface="Calibri" pitchFamily="34" charset="0"/>
                <a:ea typeface="Calibri" pitchFamily="34" charset="-122"/>
                <a:cs typeface="Calibri" pitchFamily="34" charset="-120"/>
              </a:rPr>
              <a:t>~92 km</a:t>
            </a:r>
            <a:endParaRPr lang="en-US" sz="900" dirty="0"/>
          </a:p>
        </p:txBody>
      </p:sp>
      <p:sp>
        <p:nvSpPr>
          <p:cNvPr id="18" name="Text 16"/>
          <p:cNvSpPr/>
          <p:nvPr/>
        </p:nvSpPr>
        <p:spPr>
          <a:xfrm>
            <a:off x="3364992" y="1792224"/>
            <a:ext cx="1005840" cy="438912"/>
          </a:xfrm>
          <a:prstGeom prst="rect">
            <a:avLst/>
          </a:prstGeom>
          <a:noFill/>
          <a:ln/>
        </p:spPr>
        <p:txBody>
          <a:bodyPr wrap="square" lIns="0" tIns="0" rIns="0" bIns="0" rtlCol="0" anchor="ctr"/>
          <a:lstStyle/>
          <a:p>
            <a:pPr marL="0" indent="0" algn="ctr">
              <a:buNone/>
            </a:pPr>
            <a:r>
              <a:rPr lang="en-US" sz="750" dirty="0">
                <a:solidFill>
                  <a:srgbClr val="F7F2E8"/>
                </a:solidFill>
                <a:latin typeface="Calibri" pitchFamily="34" charset="0"/>
                <a:ea typeface="Calibri" pitchFamily="34" charset="-122"/>
                <a:cs typeface="Calibri" pitchFamily="34" charset="-120"/>
              </a:rPr>
              <a:t>~75 dk (Müze ile)</a:t>
            </a:r>
            <a:endParaRPr lang="en-US" sz="750" dirty="0"/>
          </a:p>
        </p:txBody>
      </p:sp>
      <p:sp>
        <p:nvSpPr>
          <p:cNvPr id="19" name="Shape 17"/>
          <p:cNvSpPr/>
          <p:nvPr/>
        </p:nvSpPr>
        <p:spPr>
          <a:xfrm>
            <a:off x="274320" y="2267712"/>
            <a:ext cx="4114800" cy="438912"/>
          </a:xfrm>
          <a:prstGeom prst="rect">
            <a:avLst/>
          </a:prstGeom>
          <a:solidFill>
            <a:srgbClr val="1A2A4A"/>
          </a:solidFill>
          <a:ln w="12700">
            <a:solidFill>
              <a:srgbClr val="2B4270"/>
            </a:solidFill>
            <a:prstDash val="solid"/>
          </a:ln>
        </p:spPr>
        <p:txBody>
          <a:bodyPr/>
          <a:lstStyle/>
          <a:p>
            <a:endParaRPr lang="tr-TR"/>
          </a:p>
        </p:txBody>
      </p:sp>
      <p:sp>
        <p:nvSpPr>
          <p:cNvPr id="20" name="Text 18"/>
          <p:cNvSpPr/>
          <p:nvPr/>
        </p:nvSpPr>
        <p:spPr>
          <a:xfrm>
            <a:off x="347472" y="2267712"/>
            <a:ext cx="256032" cy="438912"/>
          </a:xfrm>
          <a:prstGeom prst="rect">
            <a:avLst/>
          </a:prstGeom>
          <a:noFill/>
          <a:ln/>
        </p:spPr>
        <p:txBody>
          <a:bodyPr wrap="square" lIns="0" tIns="0" rIns="0" bIns="0" rtlCol="0" anchor="ctr"/>
          <a:lstStyle/>
          <a:p>
            <a:pPr marL="0" indent="0">
              <a:buNone/>
            </a:pPr>
            <a:r>
              <a:rPr lang="en-US" sz="950" b="1" dirty="0">
                <a:solidFill>
                  <a:srgbClr val="C9A84C"/>
                </a:solidFill>
                <a:latin typeface="Georgia" pitchFamily="34" charset="0"/>
                <a:ea typeface="Georgia" pitchFamily="34" charset="-122"/>
                <a:cs typeface="Georgia" pitchFamily="34" charset="-120"/>
              </a:rPr>
              <a:t>3</a:t>
            </a:r>
            <a:endParaRPr lang="en-US" sz="950" dirty="0"/>
          </a:p>
        </p:txBody>
      </p:sp>
      <p:sp>
        <p:nvSpPr>
          <p:cNvPr id="21" name="Text 19"/>
          <p:cNvSpPr/>
          <p:nvPr/>
        </p:nvSpPr>
        <p:spPr>
          <a:xfrm>
            <a:off x="621792" y="2267712"/>
            <a:ext cx="2011680" cy="438912"/>
          </a:xfrm>
          <a:prstGeom prst="rect">
            <a:avLst/>
          </a:prstGeom>
          <a:noFill/>
          <a:ln/>
        </p:spPr>
        <p:txBody>
          <a:bodyPr wrap="square" lIns="0" tIns="0" rIns="0" bIns="0" rtlCol="0" anchor="ctr"/>
          <a:lstStyle/>
          <a:p>
            <a:pPr marL="0" indent="0">
              <a:buNone/>
            </a:pPr>
            <a:r>
              <a:rPr lang="en-US" sz="850" dirty="0">
                <a:solidFill>
                  <a:srgbClr val="F7F2E8"/>
                </a:solidFill>
                <a:latin typeface="Calibri" pitchFamily="34" charset="0"/>
                <a:ea typeface="Calibri" pitchFamily="34" charset="-122"/>
                <a:cs typeface="Calibri" pitchFamily="34" charset="-120"/>
              </a:rPr>
              <a:t>🏺 Asos Antik Kenti</a:t>
            </a:r>
            <a:endParaRPr lang="en-US" sz="850" dirty="0"/>
          </a:p>
        </p:txBody>
      </p:sp>
      <p:sp>
        <p:nvSpPr>
          <p:cNvPr id="22" name="Text 20"/>
          <p:cNvSpPr/>
          <p:nvPr/>
        </p:nvSpPr>
        <p:spPr>
          <a:xfrm>
            <a:off x="2651760" y="2267712"/>
            <a:ext cx="685800" cy="438912"/>
          </a:xfrm>
          <a:prstGeom prst="rect">
            <a:avLst/>
          </a:prstGeom>
          <a:noFill/>
          <a:ln/>
        </p:spPr>
        <p:txBody>
          <a:bodyPr wrap="square" lIns="0" tIns="0" rIns="0" bIns="0" rtlCol="0" anchor="ctr"/>
          <a:lstStyle/>
          <a:p>
            <a:pPr marL="0" indent="0" algn="ctr">
              <a:buNone/>
            </a:pPr>
            <a:r>
              <a:rPr lang="en-US" sz="900" b="1" dirty="0">
                <a:solidFill>
                  <a:srgbClr val="E8C96A"/>
                </a:solidFill>
                <a:latin typeface="Calibri" pitchFamily="34" charset="0"/>
                <a:ea typeface="Calibri" pitchFamily="34" charset="-122"/>
                <a:cs typeface="Calibri" pitchFamily="34" charset="-120"/>
              </a:rPr>
              <a:t>~72 km</a:t>
            </a:r>
            <a:endParaRPr lang="en-US" sz="900" dirty="0"/>
          </a:p>
        </p:txBody>
      </p:sp>
      <p:sp>
        <p:nvSpPr>
          <p:cNvPr id="23" name="Text 21"/>
          <p:cNvSpPr/>
          <p:nvPr/>
        </p:nvSpPr>
        <p:spPr>
          <a:xfrm>
            <a:off x="3364992" y="2267712"/>
            <a:ext cx="1005840" cy="438912"/>
          </a:xfrm>
          <a:prstGeom prst="rect">
            <a:avLst/>
          </a:prstGeom>
          <a:noFill/>
          <a:ln/>
        </p:spPr>
        <p:txBody>
          <a:bodyPr wrap="square" lIns="0" tIns="0" rIns="0" bIns="0" rtlCol="0" anchor="ctr"/>
          <a:lstStyle/>
          <a:p>
            <a:pPr marL="0" indent="0" algn="ctr">
              <a:buNone/>
            </a:pPr>
            <a:r>
              <a:rPr lang="en-US" sz="750" dirty="0">
                <a:solidFill>
                  <a:srgbClr val="F7F2E8"/>
                </a:solidFill>
                <a:latin typeface="Calibri" pitchFamily="34" charset="0"/>
                <a:ea typeface="Calibri" pitchFamily="34" charset="-122"/>
                <a:cs typeface="Calibri" pitchFamily="34" charset="-120"/>
              </a:rPr>
              <a:t>~65 dk</a:t>
            </a:r>
            <a:endParaRPr lang="en-US" sz="750" dirty="0"/>
          </a:p>
        </p:txBody>
      </p:sp>
      <p:sp>
        <p:nvSpPr>
          <p:cNvPr id="24" name="Shape 22"/>
          <p:cNvSpPr/>
          <p:nvPr/>
        </p:nvSpPr>
        <p:spPr>
          <a:xfrm>
            <a:off x="274320" y="2743200"/>
            <a:ext cx="4114800" cy="438912"/>
          </a:xfrm>
          <a:prstGeom prst="rect">
            <a:avLst/>
          </a:prstGeom>
          <a:solidFill>
            <a:srgbClr val="2B4270"/>
          </a:solidFill>
          <a:ln w="12700">
            <a:solidFill>
              <a:srgbClr val="2B4270"/>
            </a:solidFill>
            <a:prstDash val="solid"/>
          </a:ln>
        </p:spPr>
        <p:txBody>
          <a:bodyPr/>
          <a:lstStyle/>
          <a:p>
            <a:endParaRPr lang="tr-TR"/>
          </a:p>
        </p:txBody>
      </p:sp>
      <p:sp>
        <p:nvSpPr>
          <p:cNvPr id="25" name="Text 23"/>
          <p:cNvSpPr/>
          <p:nvPr/>
        </p:nvSpPr>
        <p:spPr>
          <a:xfrm>
            <a:off x="347472" y="2743200"/>
            <a:ext cx="256032" cy="438912"/>
          </a:xfrm>
          <a:prstGeom prst="rect">
            <a:avLst/>
          </a:prstGeom>
          <a:noFill/>
          <a:ln/>
        </p:spPr>
        <p:txBody>
          <a:bodyPr wrap="square" lIns="0" tIns="0" rIns="0" bIns="0" rtlCol="0" anchor="ctr"/>
          <a:lstStyle/>
          <a:p>
            <a:pPr marL="0" indent="0">
              <a:buNone/>
            </a:pPr>
            <a:r>
              <a:rPr lang="en-US" sz="950" b="1" dirty="0">
                <a:solidFill>
                  <a:srgbClr val="C9A84C"/>
                </a:solidFill>
                <a:latin typeface="Georgia" pitchFamily="34" charset="0"/>
                <a:ea typeface="Georgia" pitchFamily="34" charset="-122"/>
                <a:cs typeface="Georgia" pitchFamily="34" charset="-120"/>
              </a:rPr>
              <a:t>4</a:t>
            </a:r>
            <a:endParaRPr lang="en-US" sz="950" dirty="0"/>
          </a:p>
        </p:txBody>
      </p:sp>
      <p:sp>
        <p:nvSpPr>
          <p:cNvPr id="26" name="Text 24"/>
          <p:cNvSpPr/>
          <p:nvPr/>
        </p:nvSpPr>
        <p:spPr>
          <a:xfrm>
            <a:off x="621792" y="2743200"/>
            <a:ext cx="2011680" cy="438912"/>
          </a:xfrm>
          <a:prstGeom prst="rect">
            <a:avLst/>
          </a:prstGeom>
          <a:noFill/>
          <a:ln/>
        </p:spPr>
        <p:txBody>
          <a:bodyPr wrap="square" lIns="0" tIns="0" rIns="0" bIns="0" rtlCol="0" anchor="ctr"/>
          <a:lstStyle/>
          <a:p>
            <a:pPr marL="0" indent="0">
              <a:buNone/>
            </a:pPr>
            <a:r>
              <a:rPr lang="en-US" sz="850" dirty="0">
                <a:solidFill>
                  <a:srgbClr val="F7F2E8"/>
                </a:solidFill>
                <a:latin typeface="Calibri" pitchFamily="34" charset="0"/>
                <a:ea typeface="Calibri" pitchFamily="34" charset="-122"/>
                <a:cs typeface="Calibri" pitchFamily="34" charset="-120"/>
              </a:rPr>
              <a:t>🪨 Behramkale Köyü</a:t>
            </a:r>
            <a:endParaRPr lang="en-US" sz="850" dirty="0"/>
          </a:p>
        </p:txBody>
      </p:sp>
      <p:sp>
        <p:nvSpPr>
          <p:cNvPr id="27" name="Text 25"/>
          <p:cNvSpPr/>
          <p:nvPr/>
        </p:nvSpPr>
        <p:spPr>
          <a:xfrm>
            <a:off x="2651760" y="2743200"/>
            <a:ext cx="685800" cy="438912"/>
          </a:xfrm>
          <a:prstGeom prst="rect">
            <a:avLst/>
          </a:prstGeom>
          <a:noFill/>
          <a:ln/>
        </p:spPr>
        <p:txBody>
          <a:bodyPr wrap="square" lIns="0" tIns="0" rIns="0" bIns="0" rtlCol="0" anchor="ctr"/>
          <a:lstStyle/>
          <a:p>
            <a:pPr marL="0" indent="0" algn="ctr">
              <a:buNone/>
            </a:pPr>
            <a:r>
              <a:rPr lang="en-US" sz="900" b="1" dirty="0">
                <a:solidFill>
                  <a:srgbClr val="E8C96A"/>
                </a:solidFill>
                <a:latin typeface="Calibri" pitchFamily="34" charset="0"/>
                <a:ea typeface="Calibri" pitchFamily="34" charset="-122"/>
                <a:cs typeface="Calibri" pitchFamily="34" charset="-120"/>
              </a:rPr>
              <a:t>~72 km</a:t>
            </a:r>
            <a:endParaRPr lang="en-US" sz="900" dirty="0"/>
          </a:p>
        </p:txBody>
      </p:sp>
      <p:sp>
        <p:nvSpPr>
          <p:cNvPr id="28" name="Text 26"/>
          <p:cNvSpPr/>
          <p:nvPr/>
        </p:nvSpPr>
        <p:spPr>
          <a:xfrm>
            <a:off x="3364992" y="2743200"/>
            <a:ext cx="1005840" cy="438912"/>
          </a:xfrm>
          <a:prstGeom prst="rect">
            <a:avLst/>
          </a:prstGeom>
          <a:noFill/>
          <a:ln/>
        </p:spPr>
        <p:txBody>
          <a:bodyPr wrap="square" lIns="0" tIns="0" rIns="0" bIns="0" rtlCol="0" anchor="ctr"/>
          <a:lstStyle/>
          <a:p>
            <a:pPr marL="0" indent="0" algn="ctr">
              <a:buNone/>
            </a:pPr>
            <a:r>
              <a:rPr lang="en-US" sz="750" dirty="0">
                <a:solidFill>
                  <a:srgbClr val="F7F2E8"/>
                </a:solidFill>
                <a:latin typeface="Calibri" pitchFamily="34" charset="0"/>
                <a:ea typeface="Calibri" pitchFamily="34" charset="-122"/>
                <a:cs typeface="Calibri" pitchFamily="34" charset="-120"/>
              </a:rPr>
              <a:t>~65 dk (Asos ile)</a:t>
            </a:r>
            <a:endParaRPr lang="en-US" sz="750" dirty="0"/>
          </a:p>
        </p:txBody>
      </p:sp>
      <p:sp>
        <p:nvSpPr>
          <p:cNvPr id="29" name="Shape 27"/>
          <p:cNvSpPr/>
          <p:nvPr/>
        </p:nvSpPr>
        <p:spPr>
          <a:xfrm>
            <a:off x="274320" y="3246120"/>
            <a:ext cx="4114800" cy="347472"/>
          </a:xfrm>
          <a:prstGeom prst="rect">
            <a:avLst/>
          </a:prstGeom>
          <a:solidFill>
            <a:srgbClr val="C9A84C"/>
          </a:solidFill>
          <a:ln w="12700">
            <a:solidFill>
              <a:srgbClr val="C9A84C"/>
            </a:solidFill>
            <a:prstDash val="solid"/>
          </a:ln>
        </p:spPr>
        <p:txBody>
          <a:bodyPr/>
          <a:lstStyle/>
          <a:p>
            <a:endParaRPr lang="tr-TR"/>
          </a:p>
        </p:txBody>
      </p:sp>
      <p:sp>
        <p:nvSpPr>
          <p:cNvPr id="30" name="Text 28"/>
          <p:cNvSpPr/>
          <p:nvPr/>
        </p:nvSpPr>
        <p:spPr>
          <a:xfrm>
            <a:off x="347472" y="3246120"/>
            <a:ext cx="3968496" cy="347472"/>
          </a:xfrm>
          <a:prstGeom prst="rect">
            <a:avLst/>
          </a:prstGeom>
          <a:noFill/>
          <a:ln/>
        </p:spPr>
        <p:txBody>
          <a:bodyPr wrap="square" lIns="0" tIns="0" rIns="0" bIns="0" rtlCol="0" anchor="ctr"/>
          <a:lstStyle/>
          <a:p>
            <a:pPr marL="0" indent="0">
              <a:buNone/>
            </a:pPr>
            <a:r>
              <a:rPr lang="en-US" sz="750" b="1" dirty="0">
                <a:solidFill>
                  <a:srgbClr val="1A2A4A"/>
                </a:solidFill>
                <a:latin typeface="Calibri" pitchFamily="34" charset="0"/>
                <a:ea typeface="Calibri" pitchFamily="34" charset="-122"/>
                <a:cs typeface="Calibri" pitchFamily="34" charset="-120"/>
              </a:rPr>
              <a:t>💡  Troya ve Asos/Behramkale farklı yönlerde — önce Troya, sonra güneye Asos önerilir.</a:t>
            </a:r>
            <a:endParaRPr lang="en-US" sz="750" dirty="0"/>
          </a:p>
        </p:txBody>
      </p:sp>
      <p:sp>
        <p:nvSpPr>
          <p:cNvPr id="31" name="Shape 29"/>
          <p:cNvSpPr/>
          <p:nvPr/>
        </p:nvSpPr>
        <p:spPr>
          <a:xfrm>
            <a:off x="4617720" y="932688"/>
            <a:ext cx="2084832" cy="1755648"/>
          </a:xfrm>
          <a:prstGeom prst="rect">
            <a:avLst/>
          </a:prstGeom>
          <a:solidFill>
            <a:srgbClr val="2B4270"/>
          </a:solidFill>
          <a:ln w="12700">
            <a:solidFill>
              <a:srgbClr val="4A7FA5"/>
            </a:solidFill>
            <a:prstDash val="solid"/>
          </a:ln>
          <a:effectLst>
            <a:outerShdw blurRad="127000" dist="38100" dir="8100000" algn="bl" rotWithShape="0">
              <a:srgbClr val="000000">
                <a:alpha val="10000"/>
              </a:srgbClr>
            </a:outerShdw>
          </a:effectLst>
        </p:spPr>
        <p:txBody>
          <a:bodyPr/>
          <a:lstStyle/>
          <a:p>
            <a:endParaRPr lang="tr-TR"/>
          </a:p>
        </p:txBody>
      </p:sp>
      <p:sp>
        <p:nvSpPr>
          <p:cNvPr id="32" name="Shape 30"/>
          <p:cNvSpPr/>
          <p:nvPr/>
        </p:nvSpPr>
        <p:spPr>
          <a:xfrm>
            <a:off x="4617720" y="932688"/>
            <a:ext cx="2084832" cy="64008"/>
          </a:xfrm>
          <a:prstGeom prst="rect">
            <a:avLst/>
          </a:prstGeom>
          <a:solidFill>
            <a:srgbClr val="4A7FA5"/>
          </a:solidFill>
          <a:ln w="12700">
            <a:solidFill>
              <a:srgbClr val="4A7FA5"/>
            </a:solidFill>
            <a:prstDash val="solid"/>
          </a:ln>
        </p:spPr>
        <p:txBody>
          <a:bodyPr/>
          <a:lstStyle/>
          <a:p>
            <a:endParaRPr lang="tr-TR"/>
          </a:p>
        </p:txBody>
      </p:sp>
      <p:sp>
        <p:nvSpPr>
          <p:cNvPr id="33" name="Text 31"/>
          <p:cNvSpPr/>
          <p:nvPr/>
        </p:nvSpPr>
        <p:spPr>
          <a:xfrm>
            <a:off x="4709160" y="1024128"/>
            <a:ext cx="1901952" cy="256032"/>
          </a:xfrm>
          <a:prstGeom prst="rect">
            <a:avLst/>
          </a:prstGeom>
          <a:noFill/>
          <a:ln/>
        </p:spPr>
        <p:txBody>
          <a:bodyPr wrap="square" lIns="0" tIns="0" rIns="0" bIns="0" rtlCol="0" anchor="ctr"/>
          <a:lstStyle/>
          <a:p>
            <a:pPr marL="0" indent="0">
              <a:buNone/>
            </a:pPr>
            <a:r>
              <a:rPr lang="en-US" sz="1000" b="1" dirty="0">
                <a:solidFill>
                  <a:srgbClr val="C9A84C"/>
                </a:solidFill>
                <a:latin typeface="Calibri" pitchFamily="34" charset="0"/>
                <a:ea typeface="Calibri" pitchFamily="34" charset="-122"/>
                <a:cs typeface="Calibri" pitchFamily="34" charset="-120"/>
              </a:rPr>
              <a:t>🗓️  En İyi Zaman</a:t>
            </a:r>
            <a:endParaRPr lang="en-US" sz="1000" dirty="0"/>
          </a:p>
        </p:txBody>
      </p:sp>
      <p:sp>
        <p:nvSpPr>
          <p:cNvPr id="34" name="Shape 32"/>
          <p:cNvSpPr/>
          <p:nvPr/>
        </p:nvSpPr>
        <p:spPr>
          <a:xfrm>
            <a:off x="4709160" y="1371600"/>
            <a:ext cx="100584" cy="100584"/>
          </a:xfrm>
          <a:prstGeom prst="ellipse">
            <a:avLst/>
          </a:prstGeom>
          <a:solidFill>
            <a:srgbClr val="4A7FA5"/>
          </a:solidFill>
          <a:ln w="12700">
            <a:solidFill>
              <a:srgbClr val="4A7FA5"/>
            </a:solidFill>
            <a:prstDash val="solid"/>
          </a:ln>
        </p:spPr>
        <p:txBody>
          <a:bodyPr/>
          <a:lstStyle/>
          <a:p>
            <a:endParaRPr lang="tr-TR"/>
          </a:p>
        </p:txBody>
      </p:sp>
      <p:sp>
        <p:nvSpPr>
          <p:cNvPr id="35" name="Text 33"/>
          <p:cNvSpPr/>
          <p:nvPr/>
        </p:nvSpPr>
        <p:spPr>
          <a:xfrm>
            <a:off x="4855464" y="1344168"/>
            <a:ext cx="1755648" cy="274320"/>
          </a:xfrm>
          <a:prstGeom prst="rect">
            <a:avLst/>
          </a:prstGeom>
          <a:noFill/>
          <a:ln/>
        </p:spPr>
        <p:txBody>
          <a:bodyPr wrap="square" lIns="0" tIns="0" rIns="0" bIns="0" rtlCol="0" anchor="ctr"/>
          <a:lstStyle/>
          <a:p>
            <a:pPr marL="0" indent="0">
              <a:buNone/>
            </a:pPr>
            <a:r>
              <a:rPr lang="en-US" sz="750" dirty="0">
                <a:solidFill>
                  <a:srgbClr val="F7F2E8"/>
                </a:solidFill>
                <a:latin typeface="Calibri" pitchFamily="34" charset="0"/>
                <a:ea typeface="Calibri" pitchFamily="34" charset="-122"/>
                <a:cs typeface="Calibri" pitchFamily="34" charset="-120"/>
              </a:rPr>
              <a:t>İlkbahar: Nisan-Mayıs (serin, kalabalık değil)</a:t>
            </a:r>
            <a:endParaRPr lang="en-US" sz="750" dirty="0"/>
          </a:p>
        </p:txBody>
      </p:sp>
      <p:sp>
        <p:nvSpPr>
          <p:cNvPr id="36" name="Shape 34"/>
          <p:cNvSpPr/>
          <p:nvPr/>
        </p:nvSpPr>
        <p:spPr>
          <a:xfrm>
            <a:off x="4709160" y="1682496"/>
            <a:ext cx="100584" cy="100584"/>
          </a:xfrm>
          <a:prstGeom prst="ellipse">
            <a:avLst/>
          </a:prstGeom>
          <a:solidFill>
            <a:srgbClr val="4A7FA5"/>
          </a:solidFill>
          <a:ln w="12700">
            <a:solidFill>
              <a:srgbClr val="4A7FA5"/>
            </a:solidFill>
            <a:prstDash val="solid"/>
          </a:ln>
        </p:spPr>
        <p:txBody>
          <a:bodyPr/>
          <a:lstStyle/>
          <a:p>
            <a:endParaRPr lang="tr-TR"/>
          </a:p>
        </p:txBody>
      </p:sp>
      <p:sp>
        <p:nvSpPr>
          <p:cNvPr id="37" name="Text 35"/>
          <p:cNvSpPr/>
          <p:nvPr/>
        </p:nvSpPr>
        <p:spPr>
          <a:xfrm>
            <a:off x="4855464" y="1655064"/>
            <a:ext cx="1755648" cy="274320"/>
          </a:xfrm>
          <a:prstGeom prst="rect">
            <a:avLst/>
          </a:prstGeom>
          <a:noFill/>
          <a:ln/>
        </p:spPr>
        <p:txBody>
          <a:bodyPr wrap="square" lIns="0" tIns="0" rIns="0" bIns="0" rtlCol="0" anchor="ctr"/>
          <a:lstStyle/>
          <a:p>
            <a:pPr marL="0" indent="0">
              <a:buNone/>
            </a:pPr>
            <a:r>
              <a:rPr lang="en-US" sz="750" dirty="0">
                <a:solidFill>
                  <a:srgbClr val="F7F2E8"/>
                </a:solidFill>
                <a:latin typeface="Calibri" pitchFamily="34" charset="0"/>
                <a:ea typeface="Calibri" pitchFamily="34" charset="-122"/>
                <a:cs typeface="Calibri" pitchFamily="34" charset="-120"/>
              </a:rPr>
              <a:t>Sonbahar: Eylül-Ekim (harika ışık)</a:t>
            </a:r>
            <a:endParaRPr lang="en-US" sz="750" dirty="0"/>
          </a:p>
        </p:txBody>
      </p:sp>
      <p:sp>
        <p:nvSpPr>
          <p:cNvPr id="38" name="Shape 36"/>
          <p:cNvSpPr/>
          <p:nvPr/>
        </p:nvSpPr>
        <p:spPr>
          <a:xfrm>
            <a:off x="4709160" y="1993392"/>
            <a:ext cx="100584" cy="100584"/>
          </a:xfrm>
          <a:prstGeom prst="ellipse">
            <a:avLst/>
          </a:prstGeom>
          <a:solidFill>
            <a:srgbClr val="4A7FA5"/>
          </a:solidFill>
          <a:ln w="12700">
            <a:solidFill>
              <a:srgbClr val="4A7FA5"/>
            </a:solidFill>
            <a:prstDash val="solid"/>
          </a:ln>
        </p:spPr>
        <p:txBody>
          <a:bodyPr/>
          <a:lstStyle/>
          <a:p>
            <a:endParaRPr lang="tr-TR"/>
          </a:p>
        </p:txBody>
      </p:sp>
      <p:sp>
        <p:nvSpPr>
          <p:cNvPr id="39" name="Text 37"/>
          <p:cNvSpPr/>
          <p:nvPr/>
        </p:nvSpPr>
        <p:spPr>
          <a:xfrm>
            <a:off x="4855464" y="1965960"/>
            <a:ext cx="1755648" cy="274320"/>
          </a:xfrm>
          <a:prstGeom prst="rect">
            <a:avLst/>
          </a:prstGeom>
          <a:noFill/>
          <a:ln/>
        </p:spPr>
        <p:txBody>
          <a:bodyPr wrap="square" lIns="0" tIns="0" rIns="0" bIns="0" rtlCol="0" anchor="ctr"/>
          <a:lstStyle/>
          <a:p>
            <a:pPr marL="0" indent="0">
              <a:buNone/>
            </a:pPr>
            <a:r>
              <a:rPr lang="en-US" sz="750" dirty="0">
                <a:solidFill>
                  <a:srgbClr val="F7F2E8"/>
                </a:solidFill>
                <a:latin typeface="Calibri" pitchFamily="34" charset="0"/>
                <a:ea typeface="Calibri" pitchFamily="34" charset="-122"/>
                <a:cs typeface="Calibri" pitchFamily="34" charset="-120"/>
              </a:rPr>
              <a:t>Kış: Asos sessiz — mistik atmosfer</a:t>
            </a:r>
            <a:endParaRPr lang="en-US" sz="750" dirty="0"/>
          </a:p>
        </p:txBody>
      </p:sp>
      <p:sp>
        <p:nvSpPr>
          <p:cNvPr id="40" name="Shape 38"/>
          <p:cNvSpPr/>
          <p:nvPr/>
        </p:nvSpPr>
        <p:spPr>
          <a:xfrm>
            <a:off x="4709160" y="2304288"/>
            <a:ext cx="100584" cy="100584"/>
          </a:xfrm>
          <a:prstGeom prst="ellipse">
            <a:avLst/>
          </a:prstGeom>
          <a:solidFill>
            <a:srgbClr val="4A7FA5"/>
          </a:solidFill>
          <a:ln w="12700">
            <a:solidFill>
              <a:srgbClr val="4A7FA5"/>
            </a:solidFill>
            <a:prstDash val="solid"/>
          </a:ln>
        </p:spPr>
        <p:txBody>
          <a:bodyPr/>
          <a:lstStyle/>
          <a:p>
            <a:endParaRPr lang="tr-TR"/>
          </a:p>
        </p:txBody>
      </p:sp>
      <p:sp>
        <p:nvSpPr>
          <p:cNvPr id="41" name="Text 39"/>
          <p:cNvSpPr/>
          <p:nvPr/>
        </p:nvSpPr>
        <p:spPr>
          <a:xfrm>
            <a:off x="4855464" y="2276856"/>
            <a:ext cx="1755648" cy="274320"/>
          </a:xfrm>
          <a:prstGeom prst="rect">
            <a:avLst/>
          </a:prstGeom>
          <a:noFill/>
          <a:ln/>
        </p:spPr>
        <p:txBody>
          <a:bodyPr wrap="square" lIns="0" tIns="0" rIns="0" bIns="0" rtlCol="0" anchor="ctr"/>
          <a:lstStyle/>
          <a:p>
            <a:pPr marL="0" indent="0">
              <a:buNone/>
            </a:pPr>
            <a:r>
              <a:rPr lang="en-US" sz="750" dirty="0">
                <a:solidFill>
                  <a:srgbClr val="F7F2E8"/>
                </a:solidFill>
                <a:latin typeface="Calibri" pitchFamily="34" charset="0"/>
                <a:ea typeface="Calibri" pitchFamily="34" charset="-122"/>
                <a:cs typeface="Calibri" pitchFamily="34" charset="-120"/>
              </a:rPr>
              <a:t>Yaz: Erkenden çıkın — sıcak oluyor</a:t>
            </a:r>
            <a:endParaRPr lang="en-US" sz="750" dirty="0"/>
          </a:p>
        </p:txBody>
      </p:sp>
      <p:sp>
        <p:nvSpPr>
          <p:cNvPr id="42" name="Shape 40"/>
          <p:cNvSpPr/>
          <p:nvPr/>
        </p:nvSpPr>
        <p:spPr>
          <a:xfrm>
            <a:off x="6830568" y="932688"/>
            <a:ext cx="2084832" cy="1755648"/>
          </a:xfrm>
          <a:prstGeom prst="rect">
            <a:avLst/>
          </a:prstGeom>
          <a:solidFill>
            <a:srgbClr val="2B4270"/>
          </a:solidFill>
          <a:ln w="12700">
            <a:solidFill>
              <a:srgbClr val="8B5E3C"/>
            </a:solidFill>
            <a:prstDash val="solid"/>
          </a:ln>
          <a:effectLst>
            <a:outerShdw blurRad="127000" dist="38100" dir="8100000" algn="bl" rotWithShape="0">
              <a:srgbClr val="000000">
                <a:alpha val="10000"/>
              </a:srgbClr>
            </a:outerShdw>
          </a:effectLst>
        </p:spPr>
        <p:txBody>
          <a:bodyPr/>
          <a:lstStyle/>
          <a:p>
            <a:endParaRPr lang="tr-TR"/>
          </a:p>
        </p:txBody>
      </p:sp>
      <p:sp>
        <p:nvSpPr>
          <p:cNvPr id="43" name="Shape 41"/>
          <p:cNvSpPr/>
          <p:nvPr/>
        </p:nvSpPr>
        <p:spPr>
          <a:xfrm>
            <a:off x="6830568" y="932688"/>
            <a:ext cx="2084832" cy="64008"/>
          </a:xfrm>
          <a:prstGeom prst="rect">
            <a:avLst/>
          </a:prstGeom>
          <a:solidFill>
            <a:srgbClr val="8B5E3C"/>
          </a:solidFill>
          <a:ln w="12700">
            <a:solidFill>
              <a:srgbClr val="8B5E3C"/>
            </a:solidFill>
            <a:prstDash val="solid"/>
          </a:ln>
        </p:spPr>
        <p:txBody>
          <a:bodyPr/>
          <a:lstStyle/>
          <a:p>
            <a:endParaRPr lang="tr-TR"/>
          </a:p>
        </p:txBody>
      </p:sp>
      <p:sp>
        <p:nvSpPr>
          <p:cNvPr id="44" name="Text 42"/>
          <p:cNvSpPr/>
          <p:nvPr/>
        </p:nvSpPr>
        <p:spPr>
          <a:xfrm>
            <a:off x="6922008" y="1024128"/>
            <a:ext cx="1901952" cy="256032"/>
          </a:xfrm>
          <a:prstGeom prst="rect">
            <a:avLst/>
          </a:prstGeom>
          <a:noFill/>
          <a:ln/>
        </p:spPr>
        <p:txBody>
          <a:bodyPr wrap="square" lIns="0" tIns="0" rIns="0" bIns="0" rtlCol="0" anchor="ctr"/>
          <a:lstStyle/>
          <a:p>
            <a:pPr marL="0" indent="0">
              <a:buNone/>
            </a:pPr>
            <a:r>
              <a:rPr lang="en-US" sz="1000" b="1" dirty="0">
                <a:solidFill>
                  <a:srgbClr val="C9A84C"/>
                </a:solidFill>
                <a:latin typeface="Calibri" pitchFamily="34" charset="0"/>
                <a:ea typeface="Calibri" pitchFamily="34" charset="-122"/>
                <a:cs typeface="Calibri" pitchFamily="34" charset="-120"/>
              </a:rPr>
              <a:t>💳  Bilet &amp; Ücretler</a:t>
            </a:r>
            <a:endParaRPr lang="en-US" sz="1000" dirty="0"/>
          </a:p>
        </p:txBody>
      </p:sp>
      <p:sp>
        <p:nvSpPr>
          <p:cNvPr id="45" name="Shape 43"/>
          <p:cNvSpPr/>
          <p:nvPr/>
        </p:nvSpPr>
        <p:spPr>
          <a:xfrm>
            <a:off x="6922008" y="1371600"/>
            <a:ext cx="100584" cy="100584"/>
          </a:xfrm>
          <a:prstGeom prst="ellipse">
            <a:avLst/>
          </a:prstGeom>
          <a:solidFill>
            <a:srgbClr val="8B5E3C"/>
          </a:solidFill>
          <a:ln w="12700">
            <a:solidFill>
              <a:srgbClr val="8B5E3C"/>
            </a:solidFill>
            <a:prstDash val="solid"/>
          </a:ln>
        </p:spPr>
        <p:txBody>
          <a:bodyPr/>
          <a:lstStyle/>
          <a:p>
            <a:endParaRPr lang="tr-TR"/>
          </a:p>
        </p:txBody>
      </p:sp>
      <p:sp>
        <p:nvSpPr>
          <p:cNvPr id="46" name="Text 44"/>
          <p:cNvSpPr/>
          <p:nvPr/>
        </p:nvSpPr>
        <p:spPr>
          <a:xfrm>
            <a:off x="7068312" y="1344168"/>
            <a:ext cx="1755648" cy="274320"/>
          </a:xfrm>
          <a:prstGeom prst="rect">
            <a:avLst/>
          </a:prstGeom>
          <a:noFill/>
          <a:ln/>
        </p:spPr>
        <p:txBody>
          <a:bodyPr wrap="square" lIns="0" tIns="0" rIns="0" bIns="0" rtlCol="0" anchor="ctr"/>
          <a:lstStyle/>
          <a:p>
            <a:pPr marL="0" indent="0">
              <a:buNone/>
            </a:pPr>
            <a:r>
              <a:rPr lang="en-US" sz="750" dirty="0">
                <a:solidFill>
                  <a:srgbClr val="F7F2E8"/>
                </a:solidFill>
                <a:latin typeface="Calibri" pitchFamily="34" charset="0"/>
                <a:ea typeface="Calibri" pitchFamily="34" charset="-122"/>
                <a:cs typeface="Calibri" pitchFamily="34" charset="-120"/>
              </a:rPr>
              <a:t>Troya Müzesi + Antik Kent: €27 / kişi</a:t>
            </a:r>
            <a:endParaRPr lang="en-US" sz="750" dirty="0"/>
          </a:p>
        </p:txBody>
      </p:sp>
      <p:sp>
        <p:nvSpPr>
          <p:cNvPr id="47" name="Shape 45"/>
          <p:cNvSpPr/>
          <p:nvPr/>
        </p:nvSpPr>
        <p:spPr>
          <a:xfrm>
            <a:off x="6922008" y="1682496"/>
            <a:ext cx="100584" cy="100584"/>
          </a:xfrm>
          <a:prstGeom prst="ellipse">
            <a:avLst/>
          </a:prstGeom>
          <a:solidFill>
            <a:srgbClr val="8B5E3C"/>
          </a:solidFill>
          <a:ln w="12700">
            <a:solidFill>
              <a:srgbClr val="8B5E3C"/>
            </a:solidFill>
            <a:prstDash val="solid"/>
          </a:ln>
        </p:spPr>
        <p:txBody>
          <a:bodyPr/>
          <a:lstStyle/>
          <a:p>
            <a:endParaRPr lang="tr-TR"/>
          </a:p>
        </p:txBody>
      </p:sp>
      <p:sp>
        <p:nvSpPr>
          <p:cNvPr id="48" name="Text 46"/>
          <p:cNvSpPr/>
          <p:nvPr/>
        </p:nvSpPr>
        <p:spPr>
          <a:xfrm>
            <a:off x="7068312" y="1655064"/>
            <a:ext cx="1755648" cy="274320"/>
          </a:xfrm>
          <a:prstGeom prst="rect">
            <a:avLst/>
          </a:prstGeom>
          <a:noFill/>
          <a:ln/>
        </p:spPr>
        <p:txBody>
          <a:bodyPr wrap="square" lIns="0" tIns="0" rIns="0" bIns="0" rtlCol="0" anchor="ctr"/>
          <a:lstStyle/>
          <a:p>
            <a:pPr marL="0" indent="0">
              <a:buNone/>
            </a:pPr>
            <a:r>
              <a:rPr lang="en-US" sz="750" dirty="0">
                <a:solidFill>
                  <a:srgbClr val="F7F2E8"/>
                </a:solidFill>
                <a:latin typeface="Calibri" pitchFamily="34" charset="0"/>
                <a:ea typeface="Calibri" pitchFamily="34" charset="-122"/>
                <a:cs typeface="Calibri" pitchFamily="34" charset="-120"/>
              </a:rPr>
              <a:t>Asos Antik Kenti: Müze kartıyla ücretsiz</a:t>
            </a:r>
            <a:endParaRPr lang="en-US" sz="750" dirty="0"/>
          </a:p>
        </p:txBody>
      </p:sp>
      <p:sp>
        <p:nvSpPr>
          <p:cNvPr id="49" name="Shape 47"/>
          <p:cNvSpPr/>
          <p:nvPr/>
        </p:nvSpPr>
        <p:spPr>
          <a:xfrm>
            <a:off x="6922008" y="1993392"/>
            <a:ext cx="100584" cy="100584"/>
          </a:xfrm>
          <a:prstGeom prst="ellipse">
            <a:avLst/>
          </a:prstGeom>
          <a:solidFill>
            <a:srgbClr val="8B5E3C"/>
          </a:solidFill>
          <a:ln w="12700">
            <a:solidFill>
              <a:srgbClr val="8B5E3C"/>
            </a:solidFill>
            <a:prstDash val="solid"/>
          </a:ln>
        </p:spPr>
        <p:txBody>
          <a:bodyPr/>
          <a:lstStyle/>
          <a:p>
            <a:endParaRPr lang="tr-TR"/>
          </a:p>
        </p:txBody>
      </p:sp>
      <p:sp>
        <p:nvSpPr>
          <p:cNvPr id="50" name="Text 48"/>
          <p:cNvSpPr/>
          <p:nvPr/>
        </p:nvSpPr>
        <p:spPr>
          <a:xfrm>
            <a:off x="7068312" y="1965960"/>
            <a:ext cx="1755648" cy="274320"/>
          </a:xfrm>
          <a:prstGeom prst="rect">
            <a:avLst/>
          </a:prstGeom>
          <a:noFill/>
          <a:ln/>
        </p:spPr>
        <p:txBody>
          <a:bodyPr wrap="square" lIns="0" tIns="0" rIns="0" bIns="0" rtlCol="0" anchor="ctr"/>
          <a:lstStyle/>
          <a:p>
            <a:pPr marL="0" indent="0">
              <a:buNone/>
            </a:pPr>
            <a:r>
              <a:rPr lang="en-US" sz="750" dirty="0">
                <a:solidFill>
                  <a:srgbClr val="F7F2E8"/>
                </a:solidFill>
                <a:latin typeface="Calibri" pitchFamily="34" charset="0"/>
                <a:ea typeface="Calibri" pitchFamily="34" charset="-122"/>
                <a:cs typeface="Calibri" pitchFamily="34" charset="-120"/>
              </a:rPr>
              <a:t>Troya &amp; Asos için müze kart ideal</a:t>
            </a:r>
            <a:endParaRPr lang="en-US" sz="750" dirty="0"/>
          </a:p>
        </p:txBody>
      </p:sp>
      <p:sp>
        <p:nvSpPr>
          <p:cNvPr id="51" name="Shape 49"/>
          <p:cNvSpPr/>
          <p:nvPr/>
        </p:nvSpPr>
        <p:spPr>
          <a:xfrm>
            <a:off x="6922008" y="2304288"/>
            <a:ext cx="100584" cy="100584"/>
          </a:xfrm>
          <a:prstGeom prst="ellipse">
            <a:avLst/>
          </a:prstGeom>
          <a:solidFill>
            <a:srgbClr val="8B5E3C"/>
          </a:solidFill>
          <a:ln w="12700">
            <a:solidFill>
              <a:srgbClr val="8B5E3C"/>
            </a:solidFill>
            <a:prstDash val="solid"/>
          </a:ln>
        </p:spPr>
        <p:txBody>
          <a:bodyPr/>
          <a:lstStyle/>
          <a:p>
            <a:endParaRPr lang="tr-TR"/>
          </a:p>
        </p:txBody>
      </p:sp>
      <p:sp>
        <p:nvSpPr>
          <p:cNvPr id="52" name="Text 50"/>
          <p:cNvSpPr/>
          <p:nvPr/>
        </p:nvSpPr>
        <p:spPr>
          <a:xfrm>
            <a:off x="7068312" y="2276856"/>
            <a:ext cx="1755648" cy="274320"/>
          </a:xfrm>
          <a:prstGeom prst="rect">
            <a:avLst/>
          </a:prstGeom>
          <a:noFill/>
          <a:ln/>
        </p:spPr>
        <p:txBody>
          <a:bodyPr wrap="square" lIns="0" tIns="0" rIns="0" bIns="0" rtlCol="0" anchor="ctr"/>
          <a:lstStyle/>
          <a:p>
            <a:pPr marL="0" indent="0">
              <a:buNone/>
            </a:pPr>
            <a:r>
              <a:rPr lang="en-US" sz="750" dirty="0">
                <a:solidFill>
                  <a:srgbClr val="F7F2E8"/>
                </a:solidFill>
                <a:latin typeface="Calibri" pitchFamily="34" charset="0"/>
                <a:ea typeface="Calibri" pitchFamily="34" charset="-122"/>
                <a:cs typeface="Calibri" pitchFamily="34" charset="-120"/>
              </a:rPr>
              <a:t>Ödeme: Kredi kartı kabul edilir</a:t>
            </a:r>
            <a:endParaRPr lang="en-US" sz="750" dirty="0"/>
          </a:p>
        </p:txBody>
      </p:sp>
      <p:sp>
        <p:nvSpPr>
          <p:cNvPr id="53" name="Shape 51"/>
          <p:cNvSpPr/>
          <p:nvPr/>
        </p:nvSpPr>
        <p:spPr>
          <a:xfrm>
            <a:off x="4617720" y="2807208"/>
            <a:ext cx="2084832" cy="1755648"/>
          </a:xfrm>
          <a:prstGeom prst="rect">
            <a:avLst/>
          </a:prstGeom>
          <a:solidFill>
            <a:srgbClr val="2B4270"/>
          </a:solidFill>
          <a:ln w="12700">
            <a:solidFill>
              <a:srgbClr val="9C8B6A"/>
            </a:solidFill>
            <a:prstDash val="solid"/>
          </a:ln>
          <a:effectLst>
            <a:outerShdw blurRad="127000" dist="38100" dir="8100000" algn="bl" rotWithShape="0">
              <a:srgbClr val="000000">
                <a:alpha val="10000"/>
              </a:srgbClr>
            </a:outerShdw>
          </a:effectLst>
        </p:spPr>
        <p:txBody>
          <a:bodyPr/>
          <a:lstStyle/>
          <a:p>
            <a:endParaRPr lang="tr-TR"/>
          </a:p>
        </p:txBody>
      </p:sp>
      <p:sp>
        <p:nvSpPr>
          <p:cNvPr id="54" name="Shape 52"/>
          <p:cNvSpPr/>
          <p:nvPr/>
        </p:nvSpPr>
        <p:spPr>
          <a:xfrm>
            <a:off x="4617720" y="2807208"/>
            <a:ext cx="2084832" cy="64008"/>
          </a:xfrm>
          <a:prstGeom prst="rect">
            <a:avLst/>
          </a:prstGeom>
          <a:solidFill>
            <a:srgbClr val="9C8B6A"/>
          </a:solidFill>
          <a:ln w="12700">
            <a:solidFill>
              <a:srgbClr val="9C8B6A"/>
            </a:solidFill>
            <a:prstDash val="solid"/>
          </a:ln>
        </p:spPr>
        <p:txBody>
          <a:bodyPr/>
          <a:lstStyle/>
          <a:p>
            <a:endParaRPr lang="tr-TR"/>
          </a:p>
        </p:txBody>
      </p:sp>
      <p:sp>
        <p:nvSpPr>
          <p:cNvPr id="55" name="Text 53"/>
          <p:cNvSpPr/>
          <p:nvPr/>
        </p:nvSpPr>
        <p:spPr>
          <a:xfrm>
            <a:off x="4709160" y="2898648"/>
            <a:ext cx="1901952" cy="256032"/>
          </a:xfrm>
          <a:prstGeom prst="rect">
            <a:avLst/>
          </a:prstGeom>
          <a:noFill/>
          <a:ln/>
        </p:spPr>
        <p:txBody>
          <a:bodyPr wrap="square" lIns="0" tIns="0" rIns="0" bIns="0" rtlCol="0" anchor="ctr"/>
          <a:lstStyle/>
          <a:p>
            <a:pPr marL="0" indent="0">
              <a:buNone/>
            </a:pPr>
            <a:r>
              <a:rPr lang="en-US" sz="1000" b="1" dirty="0">
                <a:solidFill>
                  <a:srgbClr val="C9A84C"/>
                </a:solidFill>
                <a:latin typeface="Calibri" pitchFamily="34" charset="0"/>
                <a:ea typeface="Calibri" pitchFamily="34" charset="-122"/>
                <a:cs typeface="Calibri" pitchFamily="34" charset="-120"/>
              </a:rPr>
              <a:t>🎒  Yanınıza Alın</a:t>
            </a:r>
            <a:endParaRPr lang="en-US" sz="1000" dirty="0"/>
          </a:p>
        </p:txBody>
      </p:sp>
      <p:sp>
        <p:nvSpPr>
          <p:cNvPr id="56" name="Shape 54"/>
          <p:cNvSpPr/>
          <p:nvPr/>
        </p:nvSpPr>
        <p:spPr>
          <a:xfrm>
            <a:off x="4709160" y="3246120"/>
            <a:ext cx="100584" cy="100584"/>
          </a:xfrm>
          <a:prstGeom prst="ellipse">
            <a:avLst/>
          </a:prstGeom>
          <a:solidFill>
            <a:srgbClr val="9C8B6A"/>
          </a:solidFill>
          <a:ln w="12700">
            <a:solidFill>
              <a:srgbClr val="9C8B6A"/>
            </a:solidFill>
            <a:prstDash val="solid"/>
          </a:ln>
        </p:spPr>
        <p:txBody>
          <a:bodyPr/>
          <a:lstStyle/>
          <a:p>
            <a:endParaRPr lang="tr-TR"/>
          </a:p>
        </p:txBody>
      </p:sp>
      <p:sp>
        <p:nvSpPr>
          <p:cNvPr id="57" name="Text 55"/>
          <p:cNvSpPr/>
          <p:nvPr/>
        </p:nvSpPr>
        <p:spPr>
          <a:xfrm>
            <a:off x="4855464" y="3218688"/>
            <a:ext cx="1755648" cy="274320"/>
          </a:xfrm>
          <a:prstGeom prst="rect">
            <a:avLst/>
          </a:prstGeom>
          <a:noFill/>
          <a:ln/>
        </p:spPr>
        <p:txBody>
          <a:bodyPr wrap="square" lIns="0" tIns="0" rIns="0" bIns="0" rtlCol="0" anchor="ctr"/>
          <a:lstStyle/>
          <a:p>
            <a:pPr marL="0" indent="0">
              <a:buNone/>
            </a:pPr>
            <a:r>
              <a:rPr lang="en-US" sz="750" dirty="0">
                <a:solidFill>
                  <a:srgbClr val="F7F2E8"/>
                </a:solidFill>
                <a:latin typeface="Calibri" pitchFamily="34" charset="0"/>
                <a:ea typeface="Calibri" pitchFamily="34" charset="-122"/>
                <a:cs typeface="Calibri" pitchFamily="34" charset="-120"/>
              </a:rPr>
              <a:t>Rahat yürüyüş ayakkabısı — zorunlu</a:t>
            </a:r>
            <a:endParaRPr lang="en-US" sz="750" dirty="0"/>
          </a:p>
        </p:txBody>
      </p:sp>
      <p:sp>
        <p:nvSpPr>
          <p:cNvPr id="58" name="Shape 56"/>
          <p:cNvSpPr/>
          <p:nvPr/>
        </p:nvSpPr>
        <p:spPr>
          <a:xfrm>
            <a:off x="4709160" y="3557016"/>
            <a:ext cx="100584" cy="100584"/>
          </a:xfrm>
          <a:prstGeom prst="ellipse">
            <a:avLst/>
          </a:prstGeom>
          <a:solidFill>
            <a:srgbClr val="9C8B6A"/>
          </a:solidFill>
          <a:ln w="12700">
            <a:solidFill>
              <a:srgbClr val="9C8B6A"/>
            </a:solidFill>
            <a:prstDash val="solid"/>
          </a:ln>
        </p:spPr>
        <p:txBody>
          <a:bodyPr/>
          <a:lstStyle/>
          <a:p>
            <a:endParaRPr lang="tr-TR"/>
          </a:p>
        </p:txBody>
      </p:sp>
      <p:sp>
        <p:nvSpPr>
          <p:cNvPr id="59" name="Text 57"/>
          <p:cNvSpPr/>
          <p:nvPr/>
        </p:nvSpPr>
        <p:spPr>
          <a:xfrm>
            <a:off x="4855464" y="3529584"/>
            <a:ext cx="1755648" cy="274320"/>
          </a:xfrm>
          <a:prstGeom prst="rect">
            <a:avLst/>
          </a:prstGeom>
          <a:noFill/>
          <a:ln/>
        </p:spPr>
        <p:txBody>
          <a:bodyPr wrap="square" lIns="0" tIns="0" rIns="0" bIns="0" rtlCol="0" anchor="ctr"/>
          <a:lstStyle/>
          <a:p>
            <a:pPr marL="0" indent="0">
              <a:buNone/>
            </a:pPr>
            <a:r>
              <a:rPr lang="en-US" sz="750" dirty="0">
                <a:solidFill>
                  <a:srgbClr val="F7F2E8"/>
                </a:solidFill>
                <a:latin typeface="Calibri" pitchFamily="34" charset="0"/>
                <a:ea typeface="Calibri" pitchFamily="34" charset="-122"/>
                <a:cs typeface="Calibri" pitchFamily="34" charset="-120"/>
              </a:rPr>
              <a:t>Yeterli su (1.5L+/kişi)</a:t>
            </a:r>
            <a:endParaRPr lang="en-US" sz="750" dirty="0"/>
          </a:p>
        </p:txBody>
      </p:sp>
      <p:sp>
        <p:nvSpPr>
          <p:cNvPr id="60" name="Shape 58"/>
          <p:cNvSpPr/>
          <p:nvPr/>
        </p:nvSpPr>
        <p:spPr>
          <a:xfrm>
            <a:off x="4709160" y="3867912"/>
            <a:ext cx="100584" cy="100584"/>
          </a:xfrm>
          <a:prstGeom prst="ellipse">
            <a:avLst/>
          </a:prstGeom>
          <a:solidFill>
            <a:srgbClr val="9C8B6A"/>
          </a:solidFill>
          <a:ln w="12700">
            <a:solidFill>
              <a:srgbClr val="9C8B6A"/>
            </a:solidFill>
            <a:prstDash val="solid"/>
          </a:ln>
        </p:spPr>
        <p:txBody>
          <a:bodyPr/>
          <a:lstStyle/>
          <a:p>
            <a:endParaRPr lang="tr-TR"/>
          </a:p>
        </p:txBody>
      </p:sp>
      <p:sp>
        <p:nvSpPr>
          <p:cNvPr id="61" name="Text 59"/>
          <p:cNvSpPr/>
          <p:nvPr/>
        </p:nvSpPr>
        <p:spPr>
          <a:xfrm>
            <a:off x="4855464" y="3840480"/>
            <a:ext cx="1755648" cy="274320"/>
          </a:xfrm>
          <a:prstGeom prst="rect">
            <a:avLst/>
          </a:prstGeom>
          <a:noFill/>
          <a:ln/>
        </p:spPr>
        <p:txBody>
          <a:bodyPr wrap="square" lIns="0" tIns="0" rIns="0" bIns="0" rtlCol="0" anchor="ctr"/>
          <a:lstStyle/>
          <a:p>
            <a:pPr marL="0" indent="0">
              <a:buNone/>
            </a:pPr>
            <a:r>
              <a:rPr lang="en-US" sz="750" dirty="0">
                <a:solidFill>
                  <a:srgbClr val="F7F2E8"/>
                </a:solidFill>
                <a:latin typeface="Calibri" pitchFamily="34" charset="0"/>
                <a:ea typeface="Calibri" pitchFamily="34" charset="-122"/>
                <a:cs typeface="Calibri" pitchFamily="34" charset="-120"/>
              </a:rPr>
              <a:t>Güneş koruyucu &amp; şapka</a:t>
            </a:r>
            <a:endParaRPr lang="en-US" sz="750" dirty="0"/>
          </a:p>
        </p:txBody>
      </p:sp>
      <p:sp>
        <p:nvSpPr>
          <p:cNvPr id="62" name="Shape 60"/>
          <p:cNvSpPr/>
          <p:nvPr/>
        </p:nvSpPr>
        <p:spPr>
          <a:xfrm>
            <a:off x="4709160" y="4178808"/>
            <a:ext cx="100584" cy="100584"/>
          </a:xfrm>
          <a:prstGeom prst="ellipse">
            <a:avLst/>
          </a:prstGeom>
          <a:solidFill>
            <a:srgbClr val="9C8B6A"/>
          </a:solidFill>
          <a:ln w="12700">
            <a:solidFill>
              <a:srgbClr val="9C8B6A"/>
            </a:solidFill>
            <a:prstDash val="solid"/>
          </a:ln>
        </p:spPr>
        <p:txBody>
          <a:bodyPr/>
          <a:lstStyle/>
          <a:p>
            <a:endParaRPr lang="tr-TR"/>
          </a:p>
        </p:txBody>
      </p:sp>
      <p:sp>
        <p:nvSpPr>
          <p:cNvPr id="63" name="Text 61"/>
          <p:cNvSpPr/>
          <p:nvPr/>
        </p:nvSpPr>
        <p:spPr>
          <a:xfrm>
            <a:off x="4855464" y="4151376"/>
            <a:ext cx="1755648" cy="274320"/>
          </a:xfrm>
          <a:prstGeom prst="rect">
            <a:avLst/>
          </a:prstGeom>
          <a:noFill/>
          <a:ln/>
        </p:spPr>
        <p:txBody>
          <a:bodyPr wrap="square" lIns="0" tIns="0" rIns="0" bIns="0" rtlCol="0" anchor="ctr"/>
          <a:lstStyle/>
          <a:p>
            <a:pPr marL="0" indent="0">
              <a:buNone/>
            </a:pPr>
            <a:r>
              <a:rPr lang="en-US" sz="750" dirty="0">
                <a:solidFill>
                  <a:srgbClr val="F7F2E8"/>
                </a:solidFill>
                <a:latin typeface="Calibri" pitchFamily="34" charset="0"/>
                <a:ea typeface="Calibri" pitchFamily="34" charset="-122"/>
                <a:cs typeface="Calibri" pitchFamily="34" charset="-120"/>
              </a:rPr>
              <a:t>Rehber kitap veya sesli rehber uygulaması</a:t>
            </a:r>
            <a:endParaRPr lang="en-US" sz="750" dirty="0"/>
          </a:p>
        </p:txBody>
      </p:sp>
      <p:sp>
        <p:nvSpPr>
          <p:cNvPr id="64" name="Shape 62"/>
          <p:cNvSpPr/>
          <p:nvPr/>
        </p:nvSpPr>
        <p:spPr>
          <a:xfrm>
            <a:off x="6830568" y="2807208"/>
            <a:ext cx="2084832" cy="1755648"/>
          </a:xfrm>
          <a:prstGeom prst="rect">
            <a:avLst/>
          </a:prstGeom>
          <a:solidFill>
            <a:srgbClr val="2B4270"/>
          </a:solidFill>
          <a:ln w="12700">
            <a:solidFill>
              <a:srgbClr val="C9A84C"/>
            </a:solidFill>
            <a:prstDash val="solid"/>
          </a:ln>
          <a:effectLst>
            <a:outerShdw blurRad="127000" dist="38100" dir="8100000" algn="bl" rotWithShape="0">
              <a:srgbClr val="000000">
                <a:alpha val="10000"/>
              </a:srgbClr>
            </a:outerShdw>
          </a:effectLst>
        </p:spPr>
        <p:txBody>
          <a:bodyPr/>
          <a:lstStyle/>
          <a:p>
            <a:endParaRPr lang="tr-TR"/>
          </a:p>
        </p:txBody>
      </p:sp>
      <p:sp>
        <p:nvSpPr>
          <p:cNvPr id="65" name="Shape 63"/>
          <p:cNvSpPr/>
          <p:nvPr/>
        </p:nvSpPr>
        <p:spPr>
          <a:xfrm>
            <a:off x="6830568" y="2807208"/>
            <a:ext cx="2084832" cy="64008"/>
          </a:xfrm>
          <a:prstGeom prst="rect">
            <a:avLst/>
          </a:prstGeom>
          <a:solidFill>
            <a:srgbClr val="C9A84C"/>
          </a:solidFill>
          <a:ln w="12700">
            <a:solidFill>
              <a:srgbClr val="C9A84C"/>
            </a:solidFill>
            <a:prstDash val="solid"/>
          </a:ln>
        </p:spPr>
        <p:txBody>
          <a:bodyPr/>
          <a:lstStyle/>
          <a:p>
            <a:endParaRPr lang="tr-TR"/>
          </a:p>
        </p:txBody>
      </p:sp>
      <p:sp>
        <p:nvSpPr>
          <p:cNvPr id="66" name="Text 64"/>
          <p:cNvSpPr/>
          <p:nvPr/>
        </p:nvSpPr>
        <p:spPr>
          <a:xfrm>
            <a:off x="6922008" y="2898648"/>
            <a:ext cx="1901952" cy="256032"/>
          </a:xfrm>
          <a:prstGeom prst="rect">
            <a:avLst/>
          </a:prstGeom>
          <a:noFill/>
          <a:ln/>
        </p:spPr>
        <p:txBody>
          <a:bodyPr wrap="square" lIns="0" tIns="0" rIns="0" bIns="0" rtlCol="0" anchor="ctr"/>
          <a:lstStyle/>
          <a:p>
            <a:pPr marL="0" indent="0">
              <a:buNone/>
            </a:pPr>
            <a:r>
              <a:rPr lang="en-US" sz="1000" b="1" dirty="0">
                <a:solidFill>
                  <a:srgbClr val="C9A84C"/>
                </a:solidFill>
                <a:latin typeface="Calibri" pitchFamily="34" charset="0"/>
                <a:ea typeface="Calibri" pitchFamily="34" charset="-122"/>
                <a:cs typeface="Calibri" pitchFamily="34" charset="-120"/>
              </a:rPr>
              <a:t>📸  Fotoğraf Noktaları</a:t>
            </a:r>
            <a:endParaRPr lang="en-US" sz="1000" dirty="0"/>
          </a:p>
        </p:txBody>
      </p:sp>
      <p:sp>
        <p:nvSpPr>
          <p:cNvPr id="67" name="Shape 65"/>
          <p:cNvSpPr/>
          <p:nvPr/>
        </p:nvSpPr>
        <p:spPr>
          <a:xfrm>
            <a:off x="6922008" y="3246120"/>
            <a:ext cx="100584" cy="100584"/>
          </a:xfrm>
          <a:prstGeom prst="ellipse">
            <a:avLst/>
          </a:prstGeom>
          <a:solidFill>
            <a:srgbClr val="C9A84C"/>
          </a:solidFill>
          <a:ln w="12700">
            <a:solidFill>
              <a:srgbClr val="C9A84C"/>
            </a:solidFill>
            <a:prstDash val="solid"/>
          </a:ln>
        </p:spPr>
        <p:txBody>
          <a:bodyPr/>
          <a:lstStyle/>
          <a:p>
            <a:endParaRPr lang="tr-TR"/>
          </a:p>
        </p:txBody>
      </p:sp>
      <p:sp>
        <p:nvSpPr>
          <p:cNvPr id="68" name="Text 66"/>
          <p:cNvSpPr/>
          <p:nvPr/>
        </p:nvSpPr>
        <p:spPr>
          <a:xfrm>
            <a:off x="7068312" y="3218688"/>
            <a:ext cx="1755648" cy="274320"/>
          </a:xfrm>
          <a:prstGeom prst="rect">
            <a:avLst/>
          </a:prstGeom>
          <a:noFill/>
          <a:ln/>
        </p:spPr>
        <p:txBody>
          <a:bodyPr wrap="square" lIns="0" tIns="0" rIns="0" bIns="0" rtlCol="0" anchor="ctr"/>
          <a:lstStyle/>
          <a:p>
            <a:pPr marL="0" indent="0">
              <a:buNone/>
            </a:pPr>
            <a:r>
              <a:rPr lang="en-US" sz="750" dirty="0">
                <a:solidFill>
                  <a:srgbClr val="F7F2E8"/>
                </a:solidFill>
                <a:latin typeface="Calibri" pitchFamily="34" charset="0"/>
                <a:ea typeface="Calibri" pitchFamily="34" charset="-122"/>
                <a:cs typeface="Calibri" pitchFamily="34" charset="-120"/>
              </a:rPr>
              <a:t>Troya: Tahta at önü &amp; surlar</a:t>
            </a:r>
            <a:endParaRPr lang="en-US" sz="750" dirty="0"/>
          </a:p>
        </p:txBody>
      </p:sp>
      <p:sp>
        <p:nvSpPr>
          <p:cNvPr id="69" name="Shape 67"/>
          <p:cNvSpPr/>
          <p:nvPr/>
        </p:nvSpPr>
        <p:spPr>
          <a:xfrm>
            <a:off x="6922008" y="3557016"/>
            <a:ext cx="100584" cy="100584"/>
          </a:xfrm>
          <a:prstGeom prst="ellipse">
            <a:avLst/>
          </a:prstGeom>
          <a:solidFill>
            <a:srgbClr val="C9A84C"/>
          </a:solidFill>
          <a:ln w="12700">
            <a:solidFill>
              <a:srgbClr val="C9A84C"/>
            </a:solidFill>
            <a:prstDash val="solid"/>
          </a:ln>
        </p:spPr>
        <p:txBody>
          <a:bodyPr/>
          <a:lstStyle/>
          <a:p>
            <a:endParaRPr lang="tr-TR"/>
          </a:p>
        </p:txBody>
      </p:sp>
      <p:sp>
        <p:nvSpPr>
          <p:cNvPr id="70" name="Text 68"/>
          <p:cNvSpPr/>
          <p:nvPr/>
        </p:nvSpPr>
        <p:spPr>
          <a:xfrm>
            <a:off x="7068312" y="3529584"/>
            <a:ext cx="1755648" cy="274320"/>
          </a:xfrm>
          <a:prstGeom prst="rect">
            <a:avLst/>
          </a:prstGeom>
          <a:noFill/>
          <a:ln/>
        </p:spPr>
        <p:txBody>
          <a:bodyPr wrap="square" lIns="0" tIns="0" rIns="0" bIns="0" rtlCol="0" anchor="ctr"/>
          <a:lstStyle/>
          <a:p>
            <a:pPr marL="0" indent="0">
              <a:buNone/>
            </a:pPr>
            <a:r>
              <a:rPr lang="en-US" sz="750" dirty="0">
                <a:solidFill>
                  <a:srgbClr val="F7F2E8"/>
                </a:solidFill>
                <a:latin typeface="Calibri" pitchFamily="34" charset="0"/>
                <a:ea typeface="Calibri" pitchFamily="34" charset="-122"/>
                <a:cs typeface="Calibri" pitchFamily="34" charset="-120"/>
              </a:rPr>
              <a:t>Asos: Athena Tapınağı gün batımı</a:t>
            </a:r>
            <a:endParaRPr lang="en-US" sz="750" dirty="0"/>
          </a:p>
        </p:txBody>
      </p:sp>
      <p:sp>
        <p:nvSpPr>
          <p:cNvPr id="71" name="Shape 69"/>
          <p:cNvSpPr/>
          <p:nvPr/>
        </p:nvSpPr>
        <p:spPr>
          <a:xfrm>
            <a:off x="6922008" y="3867912"/>
            <a:ext cx="100584" cy="100584"/>
          </a:xfrm>
          <a:prstGeom prst="ellipse">
            <a:avLst/>
          </a:prstGeom>
          <a:solidFill>
            <a:srgbClr val="C9A84C"/>
          </a:solidFill>
          <a:ln w="12700">
            <a:solidFill>
              <a:srgbClr val="C9A84C"/>
            </a:solidFill>
            <a:prstDash val="solid"/>
          </a:ln>
        </p:spPr>
        <p:txBody>
          <a:bodyPr/>
          <a:lstStyle/>
          <a:p>
            <a:endParaRPr lang="tr-TR"/>
          </a:p>
        </p:txBody>
      </p:sp>
      <p:sp>
        <p:nvSpPr>
          <p:cNvPr id="72" name="Text 70"/>
          <p:cNvSpPr/>
          <p:nvPr/>
        </p:nvSpPr>
        <p:spPr>
          <a:xfrm>
            <a:off x="7068312" y="3840480"/>
            <a:ext cx="1755648" cy="274320"/>
          </a:xfrm>
          <a:prstGeom prst="rect">
            <a:avLst/>
          </a:prstGeom>
          <a:noFill/>
          <a:ln/>
        </p:spPr>
        <p:txBody>
          <a:bodyPr wrap="square" lIns="0" tIns="0" rIns="0" bIns="0" rtlCol="0" anchor="ctr"/>
          <a:lstStyle/>
          <a:p>
            <a:pPr marL="0" indent="0">
              <a:buNone/>
            </a:pPr>
            <a:r>
              <a:rPr lang="en-US" sz="750" dirty="0">
                <a:solidFill>
                  <a:srgbClr val="F7F2E8"/>
                </a:solidFill>
                <a:latin typeface="Calibri" pitchFamily="34" charset="0"/>
                <a:ea typeface="Calibri" pitchFamily="34" charset="-122"/>
                <a:cs typeface="Calibri" pitchFamily="34" charset="-120"/>
              </a:rPr>
              <a:t>Behramkale: Liman gece manzarası</a:t>
            </a:r>
            <a:endParaRPr lang="en-US" sz="750" dirty="0"/>
          </a:p>
        </p:txBody>
      </p:sp>
      <p:sp>
        <p:nvSpPr>
          <p:cNvPr id="73" name="Shape 71"/>
          <p:cNvSpPr/>
          <p:nvPr/>
        </p:nvSpPr>
        <p:spPr>
          <a:xfrm>
            <a:off x="6922008" y="4178808"/>
            <a:ext cx="100584" cy="100584"/>
          </a:xfrm>
          <a:prstGeom prst="ellipse">
            <a:avLst/>
          </a:prstGeom>
          <a:solidFill>
            <a:srgbClr val="C9A84C"/>
          </a:solidFill>
          <a:ln w="12700">
            <a:solidFill>
              <a:srgbClr val="C9A84C"/>
            </a:solidFill>
            <a:prstDash val="solid"/>
          </a:ln>
        </p:spPr>
        <p:txBody>
          <a:bodyPr/>
          <a:lstStyle/>
          <a:p>
            <a:endParaRPr lang="tr-TR"/>
          </a:p>
        </p:txBody>
      </p:sp>
      <p:sp>
        <p:nvSpPr>
          <p:cNvPr id="74" name="Text 72"/>
          <p:cNvSpPr/>
          <p:nvPr/>
        </p:nvSpPr>
        <p:spPr>
          <a:xfrm>
            <a:off x="7068312" y="4151376"/>
            <a:ext cx="1755648" cy="274320"/>
          </a:xfrm>
          <a:prstGeom prst="rect">
            <a:avLst/>
          </a:prstGeom>
          <a:noFill/>
          <a:ln/>
        </p:spPr>
        <p:txBody>
          <a:bodyPr wrap="square" lIns="0" tIns="0" rIns="0" bIns="0" rtlCol="0" anchor="ctr"/>
          <a:lstStyle/>
          <a:p>
            <a:pPr marL="0" indent="0">
              <a:buNone/>
            </a:pPr>
            <a:r>
              <a:rPr lang="en-US" sz="750" dirty="0">
                <a:solidFill>
                  <a:srgbClr val="F7F2E8"/>
                </a:solidFill>
                <a:latin typeface="Calibri" pitchFamily="34" charset="0"/>
                <a:ea typeface="Calibri" pitchFamily="34" charset="-122"/>
                <a:cs typeface="Calibri" pitchFamily="34" charset="-120"/>
              </a:rPr>
              <a:t>Asos: Midilli Adası manzaralı tepe</a:t>
            </a:r>
            <a:endParaRPr lang="en-US" sz="750" dirty="0"/>
          </a:p>
        </p:txBody>
      </p:sp>
      <p:sp>
        <p:nvSpPr>
          <p:cNvPr id="75" name="Shape 73"/>
          <p:cNvSpPr/>
          <p:nvPr/>
        </p:nvSpPr>
        <p:spPr>
          <a:xfrm>
            <a:off x="0" y="4937760"/>
            <a:ext cx="9144000" cy="205740"/>
          </a:xfrm>
          <a:prstGeom prst="rect">
            <a:avLst/>
          </a:prstGeom>
          <a:solidFill>
            <a:srgbClr val="1A2A4A"/>
          </a:solidFill>
          <a:ln w="12700">
            <a:solidFill>
              <a:srgbClr val="1A2A4A"/>
            </a:solidFill>
            <a:prstDash val="solid"/>
          </a:ln>
        </p:spPr>
        <p:txBody>
          <a:bodyPr/>
          <a:lstStyle/>
          <a:p>
            <a:endParaRPr lang="tr-TR"/>
          </a:p>
        </p:txBody>
      </p:sp>
      <p:sp>
        <p:nvSpPr>
          <p:cNvPr id="76" name="Text 74"/>
          <p:cNvSpPr/>
          <p:nvPr/>
        </p:nvSpPr>
        <p:spPr>
          <a:xfrm>
            <a:off x="365760" y="4937760"/>
            <a:ext cx="8412480" cy="205740"/>
          </a:xfrm>
          <a:prstGeom prst="rect">
            <a:avLst/>
          </a:prstGeom>
          <a:noFill/>
          <a:ln/>
        </p:spPr>
        <p:txBody>
          <a:bodyPr wrap="square" lIns="0" tIns="0" rIns="0" bIns="0" rtlCol="0" anchor="ctr"/>
          <a:lstStyle/>
          <a:p>
            <a:pPr marL="0" indent="0">
              <a:buNone/>
            </a:pPr>
            <a:r>
              <a:rPr lang="en-US" sz="750" dirty="0">
                <a:solidFill>
                  <a:srgbClr val="E8C96A"/>
                </a:solidFill>
                <a:latin typeface="Calibri" pitchFamily="34" charset="0"/>
                <a:ea typeface="Calibri" pitchFamily="34" charset="-122"/>
                <a:cs typeface="Calibri" pitchFamily="34" charset="-120"/>
              </a:rPr>
              <a:t>Kazdağları Gezi Rehberi 2  ·  Allia Thermal çıkışlı  ·  Pratik Bilgiler</a:t>
            </a:r>
            <a:endParaRPr lang="en-US" sz="7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31</TotalTime>
  <Words>1534</Words>
  <Application>Microsoft Office PowerPoint</Application>
  <PresentationFormat>Ekran Gösterisi (16:9)</PresentationFormat>
  <Paragraphs>301</Paragraphs>
  <Slides>10</Slides>
  <Notes>10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Georgia</vt:lpstr>
      <vt:lpstr>Office Theme</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Kazdağları Gezi Rehberi 2</dc:title>
  <dc:subject>PptxGenJS Presentation</dc:subject>
  <dc:creator>PptxGenJS</dc:creator>
  <cp:lastModifiedBy>Hüseyin KÖKSAL</cp:lastModifiedBy>
  <cp:revision>3</cp:revision>
  <dcterms:created xsi:type="dcterms:W3CDTF">2026-04-11T11:34:48Z</dcterms:created>
  <dcterms:modified xsi:type="dcterms:W3CDTF">2026-04-13T19:15:14Z</dcterms:modified>
</cp:coreProperties>
</file>