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28" d="100"/>
          <a:sy n="128" d="100"/>
        </p:scale>
        <p:origin x="66"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7016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3D6B"/>
        </a:solidFill>
        <a:effectLst/>
      </p:bgPr>
    </p:bg>
    <p:spTree>
      <p:nvGrpSpPr>
        <p:cNvPr id="1" name=""/>
        <p:cNvGrpSpPr/>
        <p:nvPr/>
      </p:nvGrpSpPr>
      <p:grpSpPr>
        <a:xfrm>
          <a:off x="0" y="0"/>
          <a:ext cx="0" cy="0"/>
          <a:chOff x="0" y="0"/>
          <a:chExt cx="0" cy="0"/>
        </a:xfrm>
      </p:grpSpPr>
      <p:sp>
        <p:nvSpPr>
          <p:cNvPr id="2" name="Shape 0"/>
          <p:cNvSpPr/>
          <p:nvPr/>
        </p:nvSpPr>
        <p:spPr>
          <a:xfrm>
            <a:off x="6217920" y="0"/>
            <a:ext cx="2926080" cy="5143500"/>
          </a:xfrm>
          <a:prstGeom prst="rect">
            <a:avLst/>
          </a:prstGeom>
          <a:solidFill>
            <a:srgbClr val="1565C0"/>
          </a:solidFill>
          <a:ln w="12700">
            <a:solidFill>
              <a:srgbClr val="1565C0"/>
            </a:solidFill>
            <a:prstDash val="solid"/>
          </a:ln>
        </p:spPr>
        <p:txBody>
          <a:bodyPr/>
          <a:lstStyle/>
          <a:p>
            <a:endParaRPr lang="tr-TR"/>
          </a:p>
        </p:txBody>
      </p:sp>
      <p:sp>
        <p:nvSpPr>
          <p:cNvPr id="3" name="Shape 1"/>
          <p:cNvSpPr/>
          <p:nvPr/>
        </p:nvSpPr>
        <p:spPr>
          <a:xfrm>
            <a:off x="8732520" y="0"/>
            <a:ext cx="411480" cy="5143500"/>
          </a:xfrm>
          <a:prstGeom prst="rect">
            <a:avLst/>
          </a:prstGeom>
          <a:solidFill>
            <a:srgbClr val="4FC3F7"/>
          </a:solidFill>
          <a:ln w="12700">
            <a:solidFill>
              <a:srgbClr val="4FC3F7"/>
            </a:solidFill>
            <a:prstDash val="solid"/>
          </a:ln>
        </p:spPr>
        <p:txBody>
          <a:bodyPr/>
          <a:lstStyle/>
          <a:p>
            <a:endParaRPr lang="tr-TR"/>
          </a:p>
        </p:txBody>
      </p:sp>
      <p:sp>
        <p:nvSpPr>
          <p:cNvPr id="4" name="Shape 2"/>
          <p:cNvSpPr/>
          <p:nvPr/>
        </p:nvSpPr>
        <p:spPr>
          <a:xfrm>
            <a:off x="0" y="3931920"/>
            <a:ext cx="6035040" cy="457200"/>
          </a:xfrm>
          <a:prstGeom prst="rect">
            <a:avLst/>
          </a:prstGeom>
          <a:solidFill>
            <a:srgbClr val="006D77"/>
          </a:solidFill>
          <a:ln w="12700">
            <a:solidFill>
              <a:srgbClr val="006D77"/>
            </a:solidFill>
            <a:prstDash val="solid"/>
          </a:ln>
        </p:spPr>
        <p:txBody>
          <a:bodyPr/>
          <a:lstStyle/>
          <a:p>
            <a:endParaRPr lang="tr-TR"/>
          </a:p>
        </p:txBody>
      </p:sp>
      <p:sp>
        <p:nvSpPr>
          <p:cNvPr id="5" name="Text 3"/>
          <p:cNvSpPr/>
          <p:nvPr/>
        </p:nvSpPr>
        <p:spPr>
          <a:xfrm>
            <a:off x="457200" y="548640"/>
            <a:ext cx="5577840" cy="914400"/>
          </a:xfrm>
          <a:prstGeom prst="rect">
            <a:avLst/>
          </a:prstGeom>
          <a:noFill/>
          <a:ln/>
        </p:spPr>
        <p:txBody>
          <a:bodyPr wrap="square" lIns="0" tIns="0" rIns="0" bIns="0" rtlCol="0" anchor="ctr"/>
          <a:lstStyle/>
          <a:p>
            <a:pPr marL="0" indent="0">
              <a:buNone/>
            </a:pPr>
            <a:r>
              <a:rPr lang="en-US" sz="5800" b="1" kern="0" spc="800" dirty="0">
                <a:solidFill>
                  <a:srgbClr val="FFFFFF"/>
                </a:solidFill>
                <a:latin typeface="Trebuchet MS" pitchFamily="34" charset="0"/>
                <a:ea typeface="Trebuchet MS" pitchFamily="34" charset="-122"/>
                <a:cs typeface="Trebuchet MS" pitchFamily="34" charset="-120"/>
              </a:rPr>
              <a:t>AYVALIK</a:t>
            </a:r>
            <a:endParaRPr lang="en-US" sz="5800" dirty="0"/>
          </a:p>
        </p:txBody>
      </p:sp>
      <p:sp>
        <p:nvSpPr>
          <p:cNvPr id="6" name="Text 4"/>
          <p:cNvSpPr/>
          <p:nvPr/>
        </p:nvSpPr>
        <p:spPr>
          <a:xfrm>
            <a:off x="457200" y="1417320"/>
            <a:ext cx="5577840" cy="594360"/>
          </a:xfrm>
          <a:prstGeom prst="rect">
            <a:avLst/>
          </a:prstGeom>
          <a:noFill/>
          <a:ln/>
        </p:spPr>
        <p:txBody>
          <a:bodyPr wrap="square" lIns="0" tIns="0" rIns="0" bIns="0" rtlCol="0" anchor="ctr"/>
          <a:lstStyle/>
          <a:p>
            <a:pPr marL="0" indent="0">
              <a:buNone/>
            </a:pPr>
            <a:r>
              <a:rPr lang="en-US" sz="3200" kern="0" spc="300" dirty="0">
                <a:solidFill>
                  <a:srgbClr val="4FC3F7"/>
                </a:solidFill>
                <a:latin typeface="Trebuchet MS" pitchFamily="34" charset="0"/>
                <a:ea typeface="Trebuchet MS" pitchFamily="34" charset="-122"/>
                <a:cs typeface="Trebuchet MS" pitchFamily="34" charset="-120"/>
              </a:rPr>
              <a:t>&amp; CUNDA ADASI</a:t>
            </a:r>
            <a:endParaRPr lang="en-US" sz="3200" dirty="0"/>
          </a:p>
        </p:txBody>
      </p:sp>
      <p:sp>
        <p:nvSpPr>
          <p:cNvPr id="7" name="Text 5"/>
          <p:cNvSpPr/>
          <p:nvPr/>
        </p:nvSpPr>
        <p:spPr>
          <a:xfrm>
            <a:off x="457200" y="2057400"/>
            <a:ext cx="5577840" cy="365760"/>
          </a:xfrm>
          <a:prstGeom prst="rect">
            <a:avLst/>
          </a:prstGeom>
          <a:noFill/>
          <a:ln/>
        </p:spPr>
        <p:txBody>
          <a:bodyPr wrap="square" lIns="0" tIns="0" rIns="0" bIns="0" rtlCol="0" anchor="ctr"/>
          <a:lstStyle/>
          <a:p>
            <a:pPr marL="0" indent="0">
              <a:buNone/>
            </a:pPr>
            <a:r>
              <a:rPr lang="en-US" sz="1400" i="1" dirty="0">
                <a:solidFill>
                  <a:srgbClr val="C9A96E"/>
                </a:solidFill>
                <a:latin typeface="Georgia" pitchFamily="34" charset="0"/>
                <a:ea typeface="Georgia" pitchFamily="34" charset="-122"/>
                <a:cs typeface="Georgia" pitchFamily="34" charset="-120"/>
              </a:rPr>
              <a:t>EGE'NİN İNCİSİ — KAPSAMLI GEZİ REHBERİ</a:t>
            </a:r>
            <a:endParaRPr lang="en-US" sz="1400" dirty="0"/>
          </a:p>
        </p:txBody>
      </p:sp>
      <p:sp>
        <p:nvSpPr>
          <p:cNvPr id="8" name="Shape 6"/>
          <p:cNvSpPr/>
          <p:nvPr/>
        </p:nvSpPr>
        <p:spPr>
          <a:xfrm>
            <a:off x="457200" y="2788920"/>
            <a:ext cx="1261872" cy="731520"/>
          </a:xfrm>
          <a:prstGeom prst="rect">
            <a:avLst/>
          </a:prstGeom>
          <a:solidFill>
            <a:srgbClr val="006D77"/>
          </a:solidFill>
          <a:ln w="6350">
            <a:solidFill>
              <a:srgbClr val="83C5BE"/>
            </a:solidFill>
            <a:prstDash val="solid"/>
          </a:ln>
        </p:spPr>
        <p:txBody>
          <a:bodyPr/>
          <a:lstStyle/>
          <a:p>
            <a:endParaRPr lang="tr-TR"/>
          </a:p>
        </p:txBody>
      </p:sp>
      <p:sp>
        <p:nvSpPr>
          <p:cNvPr id="9" name="Text 7"/>
          <p:cNvSpPr/>
          <p:nvPr/>
        </p:nvSpPr>
        <p:spPr>
          <a:xfrm>
            <a:off x="457200" y="2788920"/>
            <a:ext cx="1261872" cy="7315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Tarihi Yerler</a:t>
            </a:r>
            <a:endParaRPr lang="en-US" sz="900" dirty="0"/>
          </a:p>
        </p:txBody>
      </p:sp>
      <p:sp>
        <p:nvSpPr>
          <p:cNvPr id="10" name="Shape 8"/>
          <p:cNvSpPr/>
          <p:nvPr/>
        </p:nvSpPr>
        <p:spPr>
          <a:xfrm>
            <a:off x="1828800" y="2788920"/>
            <a:ext cx="1261872" cy="731520"/>
          </a:xfrm>
          <a:prstGeom prst="rect">
            <a:avLst/>
          </a:prstGeom>
          <a:solidFill>
            <a:srgbClr val="006D77"/>
          </a:solidFill>
          <a:ln w="6350">
            <a:solidFill>
              <a:srgbClr val="83C5BE"/>
            </a:solidFill>
            <a:prstDash val="solid"/>
          </a:ln>
        </p:spPr>
        <p:txBody>
          <a:bodyPr/>
          <a:lstStyle/>
          <a:p>
            <a:endParaRPr lang="tr-TR"/>
          </a:p>
        </p:txBody>
      </p:sp>
      <p:sp>
        <p:nvSpPr>
          <p:cNvPr id="11" name="Text 9"/>
          <p:cNvSpPr/>
          <p:nvPr/>
        </p:nvSpPr>
        <p:spPr>
          <a:xfrm>
            <a:off x="1828800" y="2788920"/>
            <a:ext cx="1261872" cy="7315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Plajlar &amp; Koylar</a:t>
            </a:r>
            <a:endParaRPr lang="en-US" sz="900" dirty="0"/>
          </a:p>
        </p:txBody>
      </p:sp>
      <p:sp>
        <p:nvSpPr>
          <p:cNvPr id="12" name="Shape 10"/>
          <p:cNvSpPr/>
          <p:nvPr/>
        </p:nvSpPr>
        <p:spPr>
          <a:xfrm>
            <a:off x="3200400" y="2788920"/>
            <a:ext cx="1261872" cy="731520"/>
          </a:xfrm>
          <a:prstGeom prst="rect">
            <a:avLst/>
          </a:prstGeom>
          <a:solidFill>
            <a:srgbClr val="006D77"/>
          </a:solidFill>
          <a:ln w="6350">
            <a:solidFill>
              <a:srgbClr val="83C5BE"/>
            </a:solidFill>
            <a:prstDash val="solid"/>
          </a:ln>
        </p:spPr>
        <p:txBody>
          <a:bodyPr/>
          <a:lstStyle/>
          <a:p>
            <a:endParaRPr lang="tr-TR"/>
          </a:p>
        </p:txBody>
      </p:sp>
      <p:sp>
        <p:nvSpPr>
          <p:cNvPr id="13" name="Text 11"/>
          <p:cNvSpPr/>
          <p:nvPr/>
        </p:nvSpPr>
        <p:spPr>
          <a:xfrm>
            <a:off x="3200400" y="2788920"/>
            <a:ext cx="1261872" cy="7315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Yöresel Mutfak</a:t>
            </a:r>
            <a:endParaRPr lang="en-US" sz="900" dirty="0"/>
          </a:p>
        </p:txBody>
      </p:sp>
      <p:sp>
        <p:nvSpPr>
          <p:cNvPr id="14" name="Shape 12"/>
          <p:cNvSpPr/>
          <p:nvPr/>
        </p:nvSpPr>
        <p:spPr>
          <a:xfrm>
            <a:off x="4572000" y="2788920"/>
            <a:ext cx="1261872" cy="731520"/>
          </a:xfrm>
          <a:prstGeom prst="rect">
            <a:avLst/>
          </a:prstGeom>
          <a:solidFill>
            <a:srgbClr val="006D77"/>
          </a:solidFill>
          <a:ln w="6350">
            <a:solidFill>
              <a:srgbClr val="83C5BE"/>
            </a:solidFill>
            <a:prstDash val="solid"/>
          </a:ln>
        </p:spPr>
        <p:txBody>
          <a:bodyPr/>
          <a:lstStyle/>
          <a:p>
            <a:endParaRPr lang="tr-TR"/>
          </a:p>
        </p:txBody>
      </p:sp>
      <p:sp>
        <p:nvSpPr>
          <p:cNvPr id="15" name="Text 13"/>
          <p:cNvSpPr/>
          <p:nvPr/>
        </p:nvSpPr>
        <p:spPr>
          <a:xfrm>
            <a:off x="4572000" y="2788920"/>
            <a:ext cx="1261872" cy="7315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Aktiviteler</a:t>
            </a:r>
            <a:endParaRPr lang="en-US" sz="900" dirty="0"/>
          </a:p>
        </p:txBody>
      </p:sp>
      <p:sp>
        <p:nvSpPr>
          <p:cNvPr id="16" name="Text 14"/>
          <p:cNvSpPr/>
          <p:nvPr/>
        </p:nvSpPr>
        <p:spPr>
          <a:xfrm>
            <a:off x="0" y="3931920"/>
            <a:ext cx="6035040" cy="45720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 Harita  •  📍 Lokasyonlar  •  🍴 Restoranlar  •  🌊 Plajlar</a:t>
            </a:r>
            <a:endParaRPr lang="en-US" sz="1100" dirty="0"/>
          </a:p>
        </p:txBody>
      </p:sp>
      <p:sp>
        <p:nvSpPr>
          <p:cNvPr id="17" name="Text 15"/>
          <p:cNvSpPr/>
          <p:nvPr/>
        </p:nvSpPr>
        <p:spPr>
          <a:xfrm>
            <a:off x="6355080" y="1554480"/>
            <a:ext cx="2286000" cy="1828800"/>
          </a:xfrm>
          <a:prstGeom prst="rect">
            <a:avLst/>
          </a:prstGeom>
          <a:noFill/>
          <a:ln/>
        </p:spPr>
        <p:txBody>
          <a:bodyPr wrap="square" lIns="0" tIns="0" rIns="0" bIns="0" rtlCol="0" anchor="ctr"/>
          <a:lstStyle/>
          <a:p>
            <a:pPr marL="0" indent="0">
              <a:buNone/>
            </a:pPr>
            <a:r>
              <a:rPr lang="en-US" sz="1200" dirty="0">
                <a:solidFill>
                  <a:srgbClr val="FDF6E3"/>
                </a:solidFill>
                <a:latin typeface="Calibri" pitchFamily="34" charset="0"/>
                <a:ea typeface="Calibri" pitchFamily="34" charset="-122"/>
                <a:cs typeface="Calibri" pitchFamily="34" charset="-120"/>
              </a:rPr>
              <a:t>📍 Balıkesir, Türkiye</a:t>
            </a:r>
            <a:endParaRPr lang="en-US" sz="1200" dirty="0"/>
          </a:p>
          <a:p>
            <a:pPr marL="0" indent="0">
              <a:buNone/>
            </a:pPr>
            <a:r>
              <a:rPr lang="en-US" sz="1200" dirty="0">
                <a:solidFill>
                  <a:srgbClr val="FDF6E3"/>
                </a:solidFill>
                <a:latin typeface="Calibri" pitchFamily="34" charset="0"/>
                <a:ea typeface="Calibri" pitchFamily="34" charset="-122"/>
                <a:cs typeface="Calibri" pitchFamily="34" charset="-120"/>
              </a:rPr>
              <a:t>🌊 Ege Denizi Kıyısı</a:t>
            </a:r>
            <a:endParaRPr lang="en-US" sz="1200" dirty="0"/>
          </a:p>
          <a:p>
            <a:pPr marL="0" indent="0">
              <a:buNone/>
            </a:pPr>
            <a:r>
              <a:rPr lang="en-US" sz="1200" dirty="0">
                <a:solidFill>
                  <a:srgbClr val="FDF6E3"/>
                </a:solidFill>
                <a:latin typeface="Calibri" pitchFamily="34" charset="0"/>
                <a:ea typeface="Calibri" pitchFamily="34" charset="-122"/>
                <a:cs typeface="Calibri" pitchFamily="34" charset="-120"/>
              </a:rPr>
              <a:t>🏝 Cunda (Alibey) Adası</a:t>
            </a:r>
            <a:endParaRPr lang="en-US" sz="1200" dirty="0"/>
          </a:p>
          <a:p>
            <a:pPr marL="0" indent="0">
              <a:buNone/>
            </a:pPr>
            <a:r>
              <a:rPr lang="en-US" sz="1200" dirty="0">
                <a:solidFill>
                  <a:srgbClr val="FDF6E3"/>
                </a:solidFill>
                <a:latin typeface="Calibri" pitchFamily="34" charset="0"/>
                <a:ea typeface="Calibri" pitchFamily="34" charset="-122"/>
                <a:cs typeface="Calibri" pitchFamily="34" charset="-120"/>
              </a:rPr>
              <a:t>🫒 UNESCO Zeytin Mirası</a:t>
            </a:r>
            <a:endParaRPr lang="en-US" sz="1200" dirty="0"/>
          </a:p>
        </p:txBody>
      </p:sp>
      <p:sp>
        <p:nvSpPr>
          <p:cNvPr id="18" name="Shape 16"/>
          <p:cNvSpPr/>
          <p:nvPr/>
        </p:nvSpPr>
        <p:spPr>
          <a:xfrm>
            <a:off x="0" y="4663440"/>
            <a:ext cx="9144000" cy="480060"/>
          </a:xfrm>
          <a:prstGeom prst="rect">
            <a:avLst/>
          </a:prstGeom>
          <a:solidFill>
            <a:srgbClr val="006D77"/>
          </a:solidFill>
          <a:ln w="12700">
            <a:solidFill>
              <a:srgbClr val="006D77"/>
            </a:solidFill>
            <a:prstDash val="solid"/>
          </a:ln>
        </p:spPr>
        <p:txBody>
          <a:bodyPr/>
          <a:lstStyle/>
          <a:p>
            <a:endParaRPr lang="tr-TR"/>
          </a:p>
        </p:txBody>
      </p:sp>
      <p:sp>
        <p:nvSpPr>
          <p:cNvPr id="19" name="Text 17"/>
          <p:cNvSpPr/>
          <p:nvPr/>
        </p:nvSpPr>
        <p:spPr>
          <a:xfrm>
            <a:off x="0" y="4663440"/>
            <a:ext cx="9144000" cy="480060"/>
          </a:xfrm>
          <a:prstGeom prst="rect">
            <a:avLst/>
          </a:prstGeom>
          <a:noFill/>
          <a:ln/>
        </p:spPr>
        <p:txBody>
          <a:bodyPr wrap="square" rtlCol="0" anchor="ctr"/>
          <a:lstStyle/>
          <a:p>
            <a:pPr marL="0" indent="0" algn="ctr">
              <a:buNone/>
            </a:pPr>
            <a:r>
              <a:rPr lang="en-US" sz="1100" dirty="0">
                <a:solidFill>
                  <a:srgbClr val="C9A96E"/>
                </a:solidFill>
                <a:latin typeface="Calibri" pitchFamily="34" charset="0"/>
                <a:ea typeface="Calibri" pitchFamily="34" charset="-122"/>
                <a:cs typeface="Calibri" pitchFamily="34" charset="-120"/>
              </a:rPr>
              <a:t>Balıkesir · Ege Bölgesi · Girit Mutfağı · Tarihi Rum Mimarisi · Turkuaz Deniz</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06D77"/>
        </a:solidFill>
        <a:effectLst/>
      </p:bgPr>
    </p:bg>
    <p:spTree>
      <p:nvGrpSpPr>
        <p:cNvPr id="1" name=""/>
        <p:cNvGrpSpPr/>
        <p:nvPr/>
      </p:nvGrpSpPr>
      <p:grpSpPr>
        <a:xfrm>
          <a:off x="0" y="0"/>
          <a:ext cx="0" cy="0"/>
          <a:chOff x="0" y="0"/>
          <a:chExt cx="0" cy="0"/>
        </a:xfrm>
      </p:grpSpPr>
      <p:sp>
        <p:nvSpPr>
          <p:cNvPr id="2" name="Shape 0"/>
          <p:cNvSpPr/>
          <p:nvPr/>
        </p:nvSpPr>
        <p:spPr>
          <a:xfrm>
            <a:off x="0" y="0"/>
            <a:ext cx="9144000" cy="2194560"/>
          </a:xfrm>
          <a:prstGeom prst="rect">
            <a:avLst/>
          </a:prstGeom>
          <a:solidFill>
            <a:srgbClr val="0B3D6B"/>
          </a:solidFill>
          <a:ln w="12700">
            <a:solidFill>
              <a:srgbClr val="0B3D6B"/>
            </a:solidFill>
            <a:prstDash val="solid"/>
          </a:ln>
        </p:spPr>
        <p:txBody>
          <a:bodyPr/>
          <a:lstStyle/>
          <a:p>
            <a:endParaRPr lang="tr-TR"/>
          </a:p>
        </p:txBody>
      </p:sp>
      <p:sp>
        <p:nvSpPr>
          <p:cNvPr id="3" name="Text 1"/>
          <p:cNvSpPr/>
          <p:nvPr/>
        </p:nvSpPr>
        <p:spPr>
          <a:xfrm>
            <a:off x="457200" y="228600"/>
            <a:ext cx="8229600" cy="822960"/>
          </a:xfrm>
          <a:prstGeom prst="rect">
            <a:avLst/>
          </a:prstGeom>
          <a:noFill/>
          <a:ln/>
        </p:spPr>
        <p:txBody>
          <a:bodyPr wrap="square" lIns="0" tIns="0" rIns="0" bIns="0" rtlCol="0" anchor="ctr"/>
          <a:lstStyle/>
          <a:p>
            <a:pPr marL="0" indent="0" algn="ctr">
              <a:buNone/>
            </a:pPr>
            <a:r>
              <a:rPr lang="en-US" sz="5000" b="1" kern="0" spc="500" dirty="0">
                <a:solidFill>
                  <a:srgbClr val="FFFFFF"/>
                </a:solidFill>
                <a:latin typeface="Trebuchet MS" pitchFamily="34" charset="0"/>
                <a:ea typeface="Trebuchet MS" pitchFamily="34" charset="-122"/>
                <a:cs typeface="Trebuchet MS" pitchFamily="34" charset="-120"/>
              </a:rPr>
              <a:t>AYVALIK &amp; CUNDA</a:t>
            </a:r>
            <a:endParaRPr lang="en-US" sz="5000" dirty="0"/>
          </a:p>
        </p:txBody>
      </p:sp>
      <p:sp>
        <p:nvSpPr>
          <p:cNvPr id="4" name="Text 2"/>
          <p:cNvSpPr/>
          <p:nvPr/>
        </p:nvSpPr>
        <p:spPr>
          <a:xfrm>
            <a:off x="457200" y="1097280"/>
            <a:ext cx="8229600" cy="457200"/>
          </a:xfrm>
          <a:prstGeom prst="rect">
            <a:avLst/>
          </a:prstGeom>
          <a:noFill/>
          <a:ln/>
        </p:spPr>
        <p:txBody>
          <a:bodyPr wrap="square" lIns="0" tIns="0" rIns="0" bIns="0" rtlCol="0" anchor="ctr"/>
          <a:lstStyle/>
          <a:p>
            <a:pPr marL="0" indent="0" algn="ctr">
              <a:buNone/>
            </a:pPr>
            <a:r>
              <a:rPr lang="en-US" sz="2200" i="1" dirty="0">
                <a:solidFill>
                  <a:srgbClr val="C9A96E"/>
                </a:solidFill>
                <a:latin typeface="Georgia" pitchFamily="34" charset="0"/>
                <a:ea typeface="Georgia" pitchFamily="34" charset="-122"/>
                <a:cs typeface="Georgia" pitchFamily="34" charset="-120"/>
              </a:rPr>
              <a:t>Ege'nin En Güzel Kaçamağı Sizi Bekliyor</a:t>
            </a:r>
            <a:endParaRPr lang="en-US" sz="2200" dirty="0"/>
          </a:p>
        </p:txBody>
      </p:sp>
      <p:sp>
        <p:nvSpPr>
          <p:cNvPr id="5" name="Shape 3"/>
          <p:cNvSpPr/>
          <p:nvPr/>
        </p:nvSpPr>
        <p:spPr>
          <a:xfrm>
            <a:off x="2286000" y="2286000"/>
            <a:ext cx="4572000" cy="64008"/>
          </a:xfrm>
          <a:prstGeom prst="rect">
            <a:avLst/>
          </a:prstGeom>
          <a:solidFill>
            <a:srgbClr val="C9A96E"/>
          </a:solidFill>
          <a:ln w="12700">
            <a:solidFill>
              <a:srgbClr val="C9A96E"/>
            </a:solidFill>
            <a:prstDash val="solid"/>
          </a:ln>
        </p:spPr>
        <p:txBody>
          <a:bodyPr/>
          <a:lstStyle/>
          <a:p>
            <a:endParaRPr lang="tr-TR"/>
          </a:p>
        </p:txBody>
      </p:sp>
      <p:sp>
        <p:nvSpPr>
          <p:cNvPr id="6" name="Shape 4"/>
          <p:cNvSpPr/>
          <p:nvPr/>
        </p:nvSpPr>
        <p:spPr>
          <a:xfrm>
            <a:off x="274320" y="2423160"/>
            <a:ext cx="1600200" cy="1143000"/>
          </a:xfrm>
          <a:prstGeom prst="rect">
            <a:avLst/>
          </a:prstGeom>
          <a:solidFill>
            <a:srgbClr val="0B3D6B"/>
          </a:solidFill>
          <a:ln w="6350">
            <a:solidFill>
              <a:srgbClr val="4FC3F7"/>
            </a:solidFill>
            <a:prstDash val="solid"/>
          </a:ln>
        </p:spPr>
        <p:txBody>
          <a:bodyPr/>
          <a:lstStyle/>
          <a:p>
            <a:endParaRPr lang="tr-TR"/>
          </a:p>
        </p:txBody>
      </p:sp>
      <p:sp>
        <p:nvSpPr>
          <p:cNvPr id="7" name="Text 5"/>
          <p:cNvSpPr/>
          <p:nvPr/>
        </p:nvSpPr>
        <p:spPr>
          <a:xfrm>
            <a:off x="274320" y="2496312"/>
            <a:ext cx="1600200" cy="594360"/>
          </a:xfrm>
          <a:prstGeom prst="rect">
            <a:avLst/>
          </a:prstGeom>
          <a:noFill/>
          <a:ln/>
        </p:spPr>
        <p:txBody>
          <a:bodyPr wrap="square" lIns="0" tIns="0" rIns="0" bIns="0" rtlCol="0" anchor="ctr"/>
          <a:lstStyle/>
          <a:p>
            <a:pPr marL="0" indent="0" algn="ctr">
              <a:buNone/>
            </a:pPr>
            <a:r>
              <a:rPr lang="en-US" sz="3600" b="1" dirty="0">
                <a:solidFill>
                  <a:srgbClr val="C9A96E"/>
                </a:solidFill>
                <a:latin typeface="Trebuchet MS" pitchFamily="34" charset="0"/>
                <a:ea typeface="Trebuchet MS" pitchFamily="34" charset="-122"/>
                <a:cs typeface="Trebuchet MS" pitchFamily="34" charset="-120"/>
              </a:rPr>
              <a:t>6</a:t>
            </a:r>
            <a:endParaRPr lang="en-US" sz="3600" dirty="0"/>
          </a:p>
        </p:txBody>
      </p:sp>
      <p:sp>
        <p:nvSpPr>
          <p:cNvPr id="8" name="Text 6"/>
          <p:cNvSpPr/>
          <p:nvPr/>
        </p:nvSpPr>
        <p:spPr>
          <a:xfrm>
            <a:off x="274320" y="3063240"/>
            <a:ext cx="1600200" cy="411480"/>
          </a:xfrm>
          <a:prstGeom prst="rect">
            <a:avLst/>
          </a:prstGeom>
          <a:noFill/>
          <a:ln/>
        </p:spPr>
        <p:txBody>
          <a:bodyPr wrap="square" lIns="0" tIns="0" rIns="0" bIns="0" rtlCol="0" anchor="ctr"/>
          <a:lstStyle/>
          <a:p>
            <a:pPr marL="0" indent="0" algn="ctr">
              <a:buNone/>
            </a:pPr>
            <a:r>
              <a:rPr lang="en-US" sz="1000" dirty="0">
                <a:solidFill>
                  <a:srgbClr val="FDF6E3"/>
                </a:solidFill>
                <a:latin typeface="Calibri" pitchFamily="34" charset="0"/>
                <a:ea typeface="Calibri" pitchFamily="34" charset="-122"/>
                <a:cs typeface="Calibri" pitchFamily="34" charset="-120"/>
              </a:rPr>
              <a:t>Tarihi Yer</a:t>
            </a:r>
            <a:endParaRPr lang="en-US" sz="1000" dirty="0"/>
          </a:p>
        </p:txBody>
      </p:sp>
      <p:sp>
        <p:nvSpPr>
          <p:cNvPr id="9" name="Shape 7"/>
          <p:cNvSpPr/>
          <p:nvPr/>
        </p:nvSpPr>
        <p:spPr>
          <a:xfrm>
            <a:off x="2011680" y="2423160"/>
            <a:ext cx="1600200" cy="1143000"/>
          </a:xfrm>
          <a:prstGeom prst="rect">
            <a:avLst/>
          </a:prstGeom>
          <a:solidFill>
            <a:srgbClr val="0B3D6B"/>
          </a:solidFill>
          <a:ln w="6350">
            <a:solidFill>
              <a:srgbClr val="4FC3F7"/>
            </a:solidFill>
            <a:prstDash val="solid"/>
          </a:ln>
        </p:spPr>
        <p:txBody>
          <a:bodyPr/>
          <a:lstStyle/>
          <a:p>
            <a:endParaRPr lang="tr-TR"/>
          </a:p>
        </p:txBody>
      </p:sp>
      <p:sp>
        <p:nvSpPr>
          <p:cNvPr id="10" name="Text 8"/>
          <p:cNvSpPr/>
          <p:nvPr/>
        </p:nvSpPr>
        <p:spPr>
          <a:xfrm>
            <a:off x="2011680" y="2496312"/>
            <a:ext cx="1600200" cy="594360"/>
          </a:xfrm>
          <a:prstGeom prst="rect">
            <a:avLst/>
          </a:prstGeom>
          <a:noFill/>
          <a:ln/>
        </p:spPr>
        <p:txBody>
          <a:bodyPr wrap="square" lIns="0" tIns="0" rIns="0" bIns="0" rtlCol="0" anchor="ctr"/>
          <a:lstStyle/>
          <a:p>
            <a:pPr marL="0" indent="0" algn="ctr">
              <a:buNone/>
            </a:pPr>
            <a:r>
              <a:rPr lang="en-US" sz="3600" b="1" dirty="0">
                <a:solidFill>
                  <a:srgbClr val="C9A96E"/>
                </a:solidFill>
                <a:latin typeface="Trebuchet MS" pitchFamily="34" charset="0"/>
                <a:ea typeface="Trebuchet MS" pitchFamily="34" charset="-122"/>
                <a:cs typeface="Trebuchet MS" pitchFamily="34" charset="-120"/>
              </a:rPr>
              <a:t>6</a:t>
            </a:r>
            <a:endParaRPr lang="en-US" sz="3600" dirty="0"/>
          </a:p>
        </p:txBody>
      </p:sp>
      <p:sp>
        <p:nvSpPr>
          <p:cNvPr id="11" name="Text 9"/>
          <p:cNvSpPr/>
          <p:nvPr/>
        </p:nvSpPr>
        <p:spPr>
          <a:xfrm>
            <a:off x="2011680" y="3063240"/>
            <a:ext cx="1600200" cy="411480"/>
          </a:xfrm>
          <a:prstGeom prst="rect">
            <a:avLst/>
          </a:prstGeom>
          <a:noFill/>
          <a:ln/>
        </p:spPr>
        <p:txBody>
          <a:bodyPr wrap="square" lIns="0" tIns="0" rIns="0" bIns="0" rtlCol="0" anchor="ctr"/>
          <a:lstStyle/>
          <a:p>
            <a:pPr marL="0" indent="0" algn="ctr">
              <a:buNone/>
            </a:pPr>
            <a:r>
              <a:rPr lang="en-US" sz="1000" dirty="0">
                <a:solidFill>
                  <a:srgbClr val="FDF6E3"/>
                </a:solidFill>
                <a:latin typeface="Calibri" pitchFamily="34" charset="0"/>
                <a:ea typeface="Calibri" pitchFamily="34" charset="-122"/>
                <a:cs typeface="Calibri" pitchFamily="34" charset="-120"/>
              </a:rPr>
              <a:t>Plaj &amp; Koy</a:t>
            </a:r>
            <a:endParaRPr lang="en-US" sz="1000" dirty="0"/>
          </a:p>
        </p:txBody>
      </p:sp>
      <p:sp>
        <p:nvSpPr>
          <p:cNvPr id="12" name="Shape 10"/>
          <p:cNvSpPr/>
          <p:nvPr/>
        </p:nvSpPr>
        <p:spPr>
          <a:xfrm>
            <a:off x="3749040" y="2423160"/>
            <a:ext cx="1600200" cy="1143000"/>
          </a:xfrm>
          <a:prstGeom prst="rect">
            <a:avLst/>
          </a:prstGeom>
          <a:solidFill>
            <a:srgbClr val="0B3D6B"/>
          </a:solidFill>
          <a:ln w="6350">
            <a:solidFill>
              <a:srgbClr val="4FC3F7"/>
            </a:solidFill>
            <a:prstDash val="solid"/>
          </a:ln>
        </p:spPr>
        <p:txBody>
          <a:bodyPr/>
          <a:lstStyle/>
          <a:p>
            <a:endParaRPr lang="tr-TR"/>
          </a:p>
        </p:txBody>
      </p:sp>
      <p:sp>
        <p:nvSpPr>
          <p:cNvPr id="13" name="Text 11"/>
          <p:cNvSpPr/>
          <p:nvPr/>
        </p:nvSpPr>
        <p:spPr>
          <a:xfrm>
            <a:off x="3749040" y="2496312"/>
            <a:ext cx="1600200" cy="594360"/>
          </a:xfrm>
          <a:prstGeom prst="rect">
            <a:avLst/>
          </a:prstGeom>
          <a:noFill/>
          <a:ln/>
        </p:spPr>
        <p:txBody>
          <a:bodyPr wrap="square" lIns="0" tIns="0" rIns="0" bIns="0" rtlCol="0" anchor="ctr"/>
          <a:lstStyle/>
          <a:p>
            <a:pPr marL="0" indent="0" algn="ctr">
              <a:buNone/>
            </a:pPr>
            <a:r>
              <a:rPr lang="en-US" sz="3600" b="1" dirty="0">
                <a:solidFill>
                  <a:srgbClr val="C9A96E"/>
                </a:solidFill>
                <a:latin typeface="Trebuchet MS" pitchFamily="34" charset="0"/>
                <a:ea typeface="Trebuchet MS" pitchFamily="34" charset="-122"/>
                <a:cs typeface="Trebuchet MS" pitchFamily="34" charset="-120"/>
              </a:rPr>
              <a:t>8</a:t>
            </a:r>
            <a:endParaRPr lang="en-US" sz="3600" dirty="0"/>
          </a:p>
        </p:txBody>
      </p:sp>
      <p:sp>
        <p:nvSpPr>
          <p:cNvPr id="14" name="Text 12"/>
          <p:cNvSpPr/>
          <p:nvPr/>
        </p:nvSpPr>
        <p:spPr>
          <a:xfrm>
            <a:off x="3749040" y="3063240"/>
            <a:ext cx="1600200" cy="411480"/>
          </a:xfrm>
          <a:prstGeom prst="rect">
            <a:avLst/>
          </a:prstGeom>
          <a:noFill/>
          <a:ln/>
        </p:spPr>
        <p:txBody>
          <a:bodyPr wrap="square" lIns="0" tIns="0" rIns="0" bIns="0" rtlCol="0" anchor="ctr"/>
          <a:lstStyle/>
          <a:p>
            <a:pPr marL="0" indent="0" algn="ctr">
              <a:buNone/>
            </a:pPr>
            <a:r>
              <a:rPr lang="en-US" sz="1000" dirty="0">
                <a:solidFill>
                  <a:srgbClr val="FDF6E3"/>
                </a:solidFill>
                <a:latin typeface="Calibri" pitchFamily="34" charset="0"/>
                <a:ea typeface="Calibri" pitchFamily="34" charset="-122"/>
                <a:cs typeface="Calibri" pitchFamily="34" charset="-120"/>
              </a:rPr>
              <a:t>Yöresel Lezzet</a:t>
            </a:r>
            <a:endParaRPr lang="en-US" sz="1000" dirty="0"/>
          </a:p>
        </p:txBody>
      </p:sp>
      <p:sp>
        <p:nvSpPr>
          <p:cNvPr id="15" name="Shape 13"/>
          <p:cNvSpPr/>
          <p:nvPr/>
        </p:nvSpPr>
        <p:spPr>
          <a:xfrm>
            <a:off x="5486400" y="2423160"/>
            <a:ext cx="1600200" cy="1143000"/>
          </a:xfrm>
          <a:prstGeom prst="rect">
            <a:avLst/>
          </a:prstGeom>
          <a:solidFill>
            <a:srgbClr val="0B3D6B"/>
          </a:solidFill>
          <a:ln w="6350">
            <a:solidFill>
              <a:srgbClr val="4FC3F7"/>
            </a:solidFill>
            <a:prstDash val="solid"/>
          </a:ln>
        </p:spPr>
        <p:txBody>
          <a:bodyPr/>
          <a:lstStyle/>
          <a:p>
            <a:endParaRPr lang="tr-TR"/>
          </a:p>
        </p:txBody>
      </p:sp>
      <p:sp>
        <p:nvSpPr>
          <p:cNvPr id="16" name="Text 14"/>
          <p:cNvSpPr/>
          <p:nvPr/>
        </p:nvSpPr>
        <p:spPr>
          <a:xfrm>
            <a:off x="5486400" y="2496312"/>
            <a:ext cx="1600200" cy="594360"/>
          </a:xfrm>
          <a:prstGeom prst="rect">
            <a:avLst/>
          </a:prstGeom>
          <a:noFill/>
          <a:ln/>
        </p:spPr>
        <p:txBody>
          <a:bodyPr wrap="square" lIns="0" tIns="0" rIns="0" bIns="0" rtlCol="0" anchor="ctr"/>
          <a:lstStyle/>
          <a:p>
            <a:pPr marL="0" indent="0" algn="ctr">
              <a:buNone/>
            </a:pPr>
            <a:r>
              <a:rPr lang="en-US" sz="3600" b="1" dirty="0">
                <a:solidFill>
                  <a:srgbClr val="C9A96E"/>
                </a:solidFill>
                <a:latin typeface="Trebuchet MS" pitchFamily="34" charset="0"/>
                <a:ea typeface="Trebuchet MS" pitchFamily="34" charset="-122"/>
                <a:cs typeface="Trebuchet MS" pitchFamily="34" charset="-120"/>
              </a:rPr>
              <a:t>6</a:t>
            </a:r>
            <a:endParaRPr lang="en-US" sz="3600" dirty="0"/>
          </a:p>
        </p:txBody>
      </p:sp>
      <p:sp>
        <p:nvSpPr>
          <p:cNvPr id="17" name="Text 15"/>
          <p:cNvSpPr/>
          <p:nvPr/>
        </p:nvSpPr>
        <p:spPr>
          <a:xfrm>
            <a:off x="5486400" y="3063240"/>
            <a:ext cx="1600200" cy="411480"/>
          </a:xfrm>
          <a:prstGeom prst="rect">
            <a:avLst/>
          </a:prstGeom>
          <a:noFill/>
          <a:ln/>
        </p:spPr>
        <p:txBody>
          <a:bodyPr wrap="square" lIns="0" tIns="0" rIns="0" bIns="0" rtlCol="0" anchor="ctr"/>
          <a:lstStyle/>
          <a:p>
            <a:pPr marL="0" indent="0" algn="ctr">
              <a:buNone/>
            </a:pPr>
            <a:r>
              <a:rPr lang="en-US" sz="1000" dirty="0">
                <a:solidFill>
                  <a:srgbClr val="FDF6E3"/>
                </a:solidFill>
                <a:latin typeface="Calibri" pitchFamily="34" charset="0"/>
                <a:ea typeface="Calibri" pitchFamily="34" charset="-122"/>
                <a:cs typeface="Calibri" pitchFamily="34" charset="-120"/>
              </a:rPr>
              <a:t>Aktivite</a:t>
            </a:r>
            <a:endParaRPr lang="en-US" sz="1000" dirty="0"/>
          </a:p>
        </p:txBody>
      </p:sp>
      <p:sp>
        <p:nvSpPr>
          <p:cNvPr id="18" name="Shape 16"/>
          <p:cNvSpPr/>
          <p:nvPr/>
        </p:nvSpPr>
        <p:spPr>
          <a:xfrm>
            <a:off x="7223760" y="2423160"/>
            <a:ext cx="1600200" cy="1143000"/>
          </a:xfrm>
          <a:prstGeom prst="rect">
            <a:avLst/>
          </a:prstGeom>
          <a:solidFill>
            <a:srgbClr val="0B3D6B"/>
          </a:solidFill>
          <a:ln w="6350">
            <a:solidFill>
              <a:srgbClr val="4FC3F7"/>
            </a:solidFill>
            <a:prstDash val="solid"/>
          </a:ln>
        </p:spPr>
        <p:txBody>
          <a:bodyPr/>
          <a:lstStyle/>
          <a:p>
            <a:endParaRPr lang="tr-TR"/>
          </a:p>
        </p:txBody>
      </p:sp>
      <p:sp>
        <p:nvSpPr>
          <p:cNvPr id="19" name="Text 17"/>
          <p:cNvSpPr/>
          <p:nvPr/>
        </p:nvSpPr>
        <p:spPr>
          <a:xfrm>
            <a:off x="7223760" y="2496312"/>
            <a:ext cx="1600200" cy="594360"/>
          </a:xfrm>
          <a:prstGeom prst="rect">
            <a:avLst/>
          </a:prstGeom>
          <a:noFill/>
          <a:ln/>
        </p:spPr>
        <p:txBody>
          <a:bodyPr wrap="square" lIns="0" tIns="0" rIns="0" bIns="0" rtlCol="0" anchor="ctr"/>
          <a:lstStyle/>
          <a:p>
            <a:pPr marL="0" indent="0" algn="ctr">
              <a:buNone/>
            </a:pPr>
            <a:r>
              <a:rPr lang="en-US" sz="3600" b="1" dirty="0">
                <a:solidFill>
                  <a:srgbClr val="C9A96E"/>
                </a:solidFill>
                <a:latin typeface="Trebuchet MS" pitchFamily="34" charset="0"/>
                <a:ea typeface="Trebuchet MS" pitchFamily="34" charset="-122"/>
                <a:cs typeface="Trebuchet MS" pitchFamily="34" charset="-120"/>
              </a:rPr>
              <a:t>22</a:t>
            </a:r>
            <a:endParaRPr lang="en-US" sz="3600" dirty="0"/>
          </a:p>
        </p:txBody>
      </p:sp>
      <p:sp>
        <p:nvSpPr>
          <p:cNvPr id="20" name="Text 18"/>
          <p:cNvSpPr/>
          <p:nvPr/>
        </p:nvSpPr>
        <p:spPr>
          <a:xfrm>
            <a:off x="7223760" y="3063240"/>
            <a:ext cx="1600200" cy="411480"/>
          </a:xfrm>
          <a:prstGeom prst="rect">
            <a:avLst/>
          </a:prstGeom>
          <a:noFill/>
          <a:ln/>
        </p:spPr>
        <p:txBody>
          <a:bodyPr wrap="square" lIns="0" tIns="0" rIns="0" bIns="0" rtlCol="0" anchor="ctr"/>
          <a:lstStyle/>
          <a:p>
            <a:pPr marL="0" indent="0" algn="ctr">
              <a:buNone/>
            </a:pPr>
            <a:r>
              <a:rPr lang="en-US" sz="1000" dirty="0">
                <a:solidFill>
                  <a:srgbClr val="FDF6E3"/>
                </a:solidFill>
                <a:latin typeface="Calibri" pitchFamily="34" charset="0"/>
                <a:ea typeface="Calibri" pitchFamily="34" charset="-122"/>
                <a:cs typeface="Calibri" pitchFamily="34" charset="-120"/>
              </a:rPr>
              <a:t>Ada &amp; Adacık</a:t>
            </a:r>
            <a:endParaRPr lang="en-US" sz="1000" dirty="0"/>
          </a:p>
        </p:txBody>
      </p:sp>
      <p:sp>
        <p:nvSpPr>
          <p:cNvPr id="21" name="Text 19"/>
          <p:cNvSpPr/>
          <p:nvPr/>
        </p:nvSpPr>
        <p:spPr>
          <a:xfrm>
            <a:off x="457200" y="3749040"/>
            <a:ext cx="8229600" cy="640080"/>
          </a:xfrm>
          <a:prstGeom prst="rect">
            <a:avLst/>
          </a:prstGeom>
          <a:noFill/>
          <a:ln/>
        </p:spPr>
        <p:txBody>
          <a:bodyPr wrap="square" rtlCol="0" anchor="ctr"/>
          <a:lstStyle/>
          <a:p>
            <a:pPr marL="0" indent="0" algn="ctr">
              <a:buNone/>
            </a:pPr>
            <a:r>
              <a:rPr lang="en-US" sz="1300" dirty="0">
                <a:solidFill>
                  <a:srgbClr val="FFFFFF"/>
                </a:solidFill>
                <a:latin typeface="Calibri" pitchFamily="34" charset="0"/>
                <a:ea typeface="Calibri" pitchFamily="34" charset="-122"/>
                <a:cs typeface="Calibri" pitchFamily="34" charset="-120"/>
              </a:rPr>
              <a:t>🫒 Dünyaca ünlü Ayvalık zeytinyağının kokusunu içinize çekin</a:t>
            </a:r>
            <a:endParaRPr lang="en-US" sz="1300" dirty="0"/>
          </a:p>
          <a:p>
            <a:pPr marL="0" indent="0" algn="ctr">
              <a:buNone/>
            </a:pPr>
            <a:r>
              <a:rPr lang="en-US" sz="1300" dirty="0">
                <a:solidFill>
                  <a:srgbClr val="FFFFFF"/>
                </a:solidFill>
                <a:latin typeface="Calibri" pitchFamily="34" charset="0"/>
                <a:ea typeface="Calibri" pitchFamily="34" charset="-122"/>
                <a:cs typeface="Calibri" pitchFamily="34" charset="-120"/>
              </a:rPr>
              <a:t>🐟 Papalina ve Girit mezeleriyle rakı sofrasına oturun  •  🌅 Aşıklar Tepesi'nden Ege'ye bakın</a:t>
            </a:r>
            <a:endParaRPr lang="en-US" sz="1300" dirty="0"/>
          </a:p>
        </p:txBody>
      </p:sp>
      <p:sp>
        <p:nvSpPr>
          <p:cNvPr id="22" name="Shape 20"/>
          <p:cNvSpPr/>
          <p:nvPr/>
        </p:nvSpPr>
        <p:spPr>
          <a:xfrm>
            <a:off x="0" y="4663440"/>
            <a:ext cx="9144000" cy="480060"/>
          </a:xfrm>
          <a:prstGeom prst="rect">
            <a:avLst/>
          </a:prstGeom>
          <a:solidFill>
            <a:srgbClr val="0B3D6B"/>
          </a:solidFill>
          <a:ln w="12700">
            <a:solidFill>
              <a:srgbClr val="0B3D6B"/>
            </a:solidFill>
            <a:prstDash val="solid"/>
          </a:ln>
        </p:spPr>
        <p:txBody>
          <a:bodyPr/>
          <a:lstStyle/>
          <a:p>
            <a:endParaRPr lang="tr-TR"/>
          </a:p>
        </p:txBody>
      </p:sp>
      <p:sp>
        <p:nvSpPr>
          <p:cNvPr id="23" name="Text 21"/>
          <p:cNvSpPr/>
          <p:nvPr/>
        </p:nvSpPr>
        <p:spPr>
          <a:xfrm>
            <a:off x="0" y="4663440"/>
            <a:ext cx="9144000" cy="480060"/>
          </a:xfrm>
          <a:prstGeom prst="rect">
            <a:avLst/>
          </a:prstGeom>
          <a:noFill/>
          <a:ln/>
        </p:spPr>
        <p:txBody>
          <a:bodyPr wrap="square" rtlCol="0" anchor="ctr"/>
          <a:lstStyle/>
          <a:p>
            <a:pPr marL="0" indent="0" algn="ctr">
              <a:buNone/>
            </a:pPr>
            <a:r>
              <a:rPr lang="en-US" sz="1300" i="1" dirty="0">
                <a:solidFill>
                  <a:srgbClr val="C9A96E"/>
                </a:solidFill>
                <a:latin typeface="Georgia" pitchFamily="34" charset="0"/>
                <a:ea typeface="Georgia" pitchFamily="34" charset="-122"/>
                <a:cs typeface="Georgia" pitchFamily="34" charset="-120"/>
              </a:rPr>
              <a:t>Ege'nin incisi Ayvalık — Tarihin, Lezzetin ve Denizin Buluştuğu Şehir</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B3D6B"/>
          </a:solidFill>
          <a:ln w="12700">
            <a:solidFill>
              <a:srgbClr val="0B3D6B"/>
            </a:solidFill>
            <a:prstDash val="solid"/>
          </a:ln>
        </p:spPr>
        <p:txBody>
          <a:bodyPr/>
          <a:lstStyle/>
          <a:p>
            <a:endParaRPr lang="tr-TR"/>
          </a:p>
        </p:txBody>
      </p:sp>
      <p:sp>
        <p:nvSpPr>
          <p:cNvPr id="3" name="Text 1"/>
          <p:cNvSpPr/>
          <p:nvPr/>
        </p:nvSpPr>
        <p:spPr>
          <a:xfrm>
            <a:off x="274320" y="0"/>
            <a:ext cx="8595360" cy="7772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AYVALIK &amp; CUNDA — EGE'NİN RUHU</a:t>
            </a:r>
            <a:endParaRPr lang="en-US" sz="2600" dirty="0"/>
          </a:p>
        </p:txBody>
      </p:sp>
      <p:sp>
        <p:nvSpPr>
          <p:cNvPr id="4" name="Shape 2"/>
          <p:cNvSpPr/>
          <p:nvPr/>
        </p:nvSpPr>
        <p:spPr>
          <a:xfrm>
            <a:off x="182880" y="914400"/>
            <a:ext cx="4206240" cy="3886200"/>
          </a:xfrm>
          <a:prstGeom prst="rect">
            <a:avLst/>
          </a:prstGeom>
          <a:solidFill>
            <a:srgbClr val="1565C0"/>
          </a:solidFill>
          <a:ln w="12700">
            <a:solidFill>
              <a:srgbClr val="1565C0"/>
            </a:solidFill>
            <a:prstDash val="solid"/>
          </a:ln>
          <a:effectLst>
            <a:outerShdw blurRad="76200" dist="25400" dir="8100000" algn="bl" rotWithShape="0">
              <a:srgbClr val="000000">
                <a:alpha val="15000"/>
              </a:srgbClr>
            </a:outerShdw>
          </a:effectLst>
        </p:spPr>
        <p:txBody>
          <a:bodyPr/>
          <a:lstStyle/>
          <a:p>
            <a:endParaRPr lang="tr-TR"/>
          </a:p>
        </p:txBody>
      </p:sp>
      <p:sp>
        <p:nvSpPr>
          <p:cNvPr id="5" name="Text 3"/>
          <p:cNvSpPr/>
          <p:nvPr/>
        </p:nvSpPr>
        <p:spPr>
          <a:xfrm>
            <a:off x="365760" y="1005840"/>
            <a:ext cx="3840480" cy="411480"/>
          </a:xfrm>
          <a:prstGeom prst="rect">
            <a:avLst/>
          </a:prstGeom>
          <a:noFill/>
          <a:ln/>
        </p:spPr>
        <p:txBody>
          <a:bodyPr wrap="square" lIns="0" tIns="0" rIns="0" bIns="0" rtlCol="0" anchor="ctr"/>
          <a:lstStyle/>
          <a:p>
            <a:pPr marL="0" indent="0">
              <a:buNone/>
            </a:pPr>
            <a:r>
              <a:rPr lang="en-US" sz="2000" b="1" dirty="0">
                <a:solidFill>
                  <a:srgbClr val="C9A96E"/>
                </a:solidFill>
                <a:latin typeface="Trebuchet MS" pitchFamily="34" charset="0"/>
                <a:ea typeface="Trebuchet MS" pitchFamily="34" charset="-122"/>
                <a:cs typeface="Trebuchet MS" pitchFamily="34" charset="-120"/>
              </a:rPr>
              <a:t>🏙 AYVALIK</a:t>
            </a:r>
            <a:endParaRPr lang="en-US" sz="2000" dirty="0"/>
          </a:p>
        </p:txBody>
      </p:sp>
      <p:sp>
        <p:nvSpPr>
          <p:cNvPr id="6" name="Shape 4"/>
          <p:cNvSpPr/>
          <p:nvPr/>
        </p:nvSpPr>
        <p:spPr>
          <a:xfrm>
            <a:off x="365760" y="1417320"/>
            <a:ext cx="3657600" cy="36576"/>
          </a:xfrm>
          <a:prstGeom prst="rect">
            <a:avLst/>
          </a:prstGeom>
          <a:solidFill>
            <a:srgbClr val="4FC3F7"/>
          </a:solidFill>
          <a:ln w="12700">
            <a:solidFill>
              <a:srgbClr val="4FC3F7"/>
            </a:solidFill>
            <a:prstDash val="solid"/>
          </a:ln>
        </p:spPr>
        <p:txBody>
          <a:bodyPr/>
          <a:lstStyle/>
          <a:p>
            <a:endParaRPr lang="tr-TR"/>
          </a:p>
        </p:txBody>
      </p:sp>
      <p:sp>
        <p:nvSpPr>
          <p:cNvPr id="7" name="Text 5"/>
          <p:cNvSpPr/>
          <p:nvPr/>
        </p:nvSpPr>
        <p:spPr>
          <a:xfrm>
            <a:off x="365760" y="1554480"/>
            <a:ext cx="3840480" cy="1463040"/>
          </a:xfrm>
          <a:prstGeom prst="rect">
            <a:avLst/>
          </a:prstGeom>
          <a:noFill/>
          <a:ln/>
        </p:spPr>
        <p:txBody>
          <a:bodyPr wrap="square" lIns="0" tIns="0" rIns="0" bIns="0" rtlCol="0" anchor="t"/>
          <a:lstStyle/>
          <a:p>
            <a:pPr marL="0" indent="0">
              <a:buNone/>
            </a:pPr>
            <a:r>
              <a:rPr lang="en-US" sz="1100" dirty="0">
                <a:solidFill>
                  <a:srgbClr val="FFFFFF"/>
                </a:solidFill>
                <a:latin typeface="Calibri" pitchFamily="34" charset="0"/>
                <a:ea typeface="Calibri" pitchFamily="34" charset="-122"/>
                <a:cs typeface="Calibri" pitchFamily="34" charset="-120"/>
              </a:rPr>
              <a:t>Balıkesir iline bağlı Ayvalık, Ege Denizi kıyısında antik çağlardan günümüze uzanan tarihi korumuş şirin bir ilçe. Dar taş sokakları, tarihi Rum konakları ve zeytinlikleriyle UNESCO'nun somut olmayan kültürel miras listesinde yer alıyor.</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 </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Rum, Girit ve Osmanlı kültürlerinin harmanlandığı Ayvalık; Midilli Adası'nın hemen karşısında, 22 adadan oluşan bir takımadanın kalbinde yer alıyor.</a:t>
            </a:r>
            <a:endParaRPr lang="en-US" sz="1100" dirty="0"/>
          </a:p>
        </p:txBody>
      </p:sp>
      <p:sp>
        <p:nvSpPr>
          <p:cNvPr id="8" name="Shape 6"/>
          <p:cNvSpPr/>
          <p:nvPr/>
        </p:nvSpPr>
        <p:spPr>
          <a:xfrm>
            <a:off x="320040" y="3108960"/>
            <a:ext cx="3931920" cy="292608"/>
          </a:xfrm>
          <a:prstGeom prst="rect">
            <a:avLst/>
          </a:prstGeom>
          <a:solidFill>
            <a:srgbClr val="0B3D6B"/>
          </a:solidFill>
          <a:ln w="12700">
            <a:solidFill>
              <a:srgbClr val="0B3D6B"/>
            </a:solidFill>
            <a:prstDash val="solid"/>
          </a:ln>
        </p:spPr>
        <p:txBody>
          <a:bodyPr/>
          <a:lstStyle/>
          <a:p>
            <a:endParaRPr lang="tr-TR"/>
          </a:p>
        </p:txBody>
      </p:sp>
      <p:sp>
        <p:nvSpPr>
          <p:cNvPr id="9" name="Text 7"/>
          <p:cNvSpPr/>
          <p:nvPr/>
        </p:nvSpPr>
        <p:spPr>
          <a:xfrm>
            <a:off x="411480" y="310896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Kuruluş: Antik Dönem</a:t>
            </a:r>
            <a:endParaRPr lang="en-US" sz="1000" dirty="0"/>
          </a:p>
        </p:txBody>
      </p:sp>
      <p:sp>
        <p:nvSpPr>
          <p:cNvPr id="10" name="Shape 8"/>
          <p:cNvSpPr/>
          <p:nvPr/>
        </p:nvSpPr>
        <p:spPr>
          <a:xfrm>
            <a:off x="320040" y="3429000"/>
            <a:ext cx="3931920" cy="292608"/>
          </a:xfrm>
          <a:prstGeom prst="rect">
            <a:avLst/>
          </a:prstGeom>
          <a:solidFill>
            <a:srgbClr val="0B3D6B"/>
          </a:solidFill>
          <a:ln w="12700">
            <a:solidFill>
              <a:srgbClr val="0B3D6B"/>
            </a:solidFill>
            <a:prstDash val="solid"/>
          </a:ln>
        </p:spPr>
        <p:txBody>
          <a:bodyPr/>
          <a:lstStyle/>
          <a:p>
            <a:endParaRPr lang="tr-TR"/>
          </a:p>
        </p:txBody>
      </p:sp>
      <p:sp>
        <p:nvSpPr>
          <p:cNvPr id="11" name="Text 9"/>
          <p:cNvSpPr/>
          <p:nvPr/>
        </p:nvSpPr>
        <p:spPr>
          <a:xfrm>
            <a:off x="411480" y="342900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Zeytinyağı: UNESCO listesi</a:t>
            </a:r>
            <a:endParaRPr lang="en-US" sz="1000" dirty="0"/>
          </a:p>
        </p:txBody>
      </p:sp>
      <p:sp>
        <p:nvSpPr>
          <p:cNvPr id="12" name="Shape 10"/>
          <p:cNvSpPr/>
          <p:nvPr/>
        </p:nvSpPr>
        <p:spPr>
          <a:xfrm>
            <a:off x="320040" y="3749040"/>
            <a:ext cx="3931920" cy="292608"/>
          </a:xfrm>
          <a:prstGeom prst="rect">
            <a:avLst/>
          </a:prstGeom>
          <a:solidFill>
            <a:srgbClr val="0B3D6B"/>
          </a:solidFill>
          <a:ln w="12700">
            <a:solidFill>
              <a:srgbClr val="0B3D6B"/>
            </a:solidFill>
            <a:prstDash val="solid"/>
          </a:ln>
        </p:spPr>
        <p:txBody>
          <a:bodyPr/>
          <a:lstStyle/>
          <a:p>
            <a:endParaRPr lang="tr-TR"/>
          </a:p>
        </p:txBody>
      </p:sp>
      <p:sp>
        <p:nvSpPr>
          <p:cNvPr id="13" name="Text 11"/>
          <p:cNvSpPr/>
          <p:nvPr/>
        </p:nvSpPr>
        <p:spPr>
          <a:xfrm>
            <a:off x="411480" y="374904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7 km Sarımsaklı Plajı</a:t>
            </a:r>
            <a:endParaRPr lang="en-US" sz="1000" dirty="0"/>
          </a:p>
        </p:txBody>
      </p:sp>
      <p:sp>
        <p:nvSpPr>
          <p:cNvPr id="14" name="Shape 12"/>
          <p:cNvSpPr/>
          <p:nvPr/>
        </p:nvSpPr>
        <p:spPr>
          <a:xfrm>
            <a:off x="320040" y="4069080"/>
            <a:ext cx="3931920" cy="292608"/>
          </a:xfrm>
          <a:prstGeom prst="rect">
            <a:avLst/>
          </a:prstGeom>
          <a:solidFill>
            <a:srgbClr val="0B3D6B"/>
          </a:solidFill>
          <a:ln w="12700">
            <a:solidFill>
              <a:srgbClr val="0B3D6B"/>
            </a:solidFill>
            <a:prstDash val="solid"/>
          </a:ln>
        </p:spPr>
        <p:txBody>
          <a:bodyPr/>
          <a:lstStyle/>
          <a:p>
            <a:endParaRPr lang="tr-TR"/>
          </a:p>
        </p:txBody>
      </p:sp>
      <p:sp>
        <p:nvSpPr>
          <p:cNvPr id="15" name="Text 13"/>
          <p:cNvSpPr/>
          <p:nvPr/>
        </p:nvSpPr>
        <p:spPr>
          <a:xfrm>
            <a:off x="411480" y="406908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22 ada ve adacık</a:t>
            </a:r>
            <a:endParaRPr lang="en-US" sz="1000" dirty="0"/>
          </a:p>
        </p:txBody>
      </p:sp>
      <p:sp>
        <p:nvSpPr>
          <p:cNvPr id="16" name="Shape 14"/>
          <p:cNvSpPr/>
          <p:nvPr/>
        </p:nvSpPr>
        <p:spPr>
          <a:xfrm>
            <a:off x="320040" y="4389120"/>
            <a:ext cx="3931920" cy="292608"/>
          </a:xfrm>
          <a:prstGeom prst="rect">
            <a:avLst/>
          </a:prstGeom>
          <a:solidFill>
            <a:srgbClr val="0B3D6B"/>
          </a:solidFill>
          <a:ln w="12700">
            <a:solidFill>
              <a:srgbClr val="0B3D6B"/>
            </a:solidFill>
            <a:prstDash val="solid"/>
          </a:ln>
        </p:spPr>
        <p:txBody>
          <a:bodyPr/>
          <a:lstStyle/>
          <a:p>
            <a:endParaRPr lang="tr-TR"/>
          </a:p>
        </p:txBody>
      </p:sp>
      <p:sp>
        <p:nvSpPr>
          <p:cNvPr id="17" name="Text 15"/>
          <p:cNvSpPr/>
          <p:nvPr/>
        </p:nvSpPr>
        <p:spPr>
          <a:xfrm>
            <a:off x="411480" y="438912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Zeytin Festivali: Kasım</a:t>
            </a:r>
            <a:endParaRPr lang="en-US" sz="1000" dirty="0"/>
          </a:p>
        </p:txBody>
      </p:sp>
      <p:sp>
        <p:nvSpPr>
          <p:cNvPr id="18" name="Shape 16"/>
          <p:cNvSpPr/>
          <p:nvPr/>
        </p:nvSpPr>
        <p:spPr>
          <a:xfrm>
            <a:off x="4754880" y="914400"/>
            <a:ext cx="4206240" cy="3886200"/>
          </a:xfrm>
          <a:prstGeom prst="rect">
            <a:avLst/>
          </a:prstGeom>
          <a:solidFill>
            <a:srgbClr val="006D77"/>
          </a:solidFill>
          <a:ln w="12700">
            <a:solidFill>
              <a:srgbClr val="006D77"/>
            </a:solidFill>
            <a:prstDash val="solid"/>
          </a:ln>
          <a:effectLst>
            <a:outerShdw blurRad="76200" dist="25400" dir="8100000" algn="bl" rotWithShape="0">
              <a:srgbClr val="000000">
                <a:alpha val="15000"/>
              </a:srgbClr>
            </a:outerShdw>
          </a:effectLst>
        </p:spPr>
        <p:txBody>
          <a:bodyPr/>
          <a:lstStyle/>
          <a:p>
            <a:endParaRPr lang="tr-TR"/>
          </a:p>
        </p:txBody>
      </p:sp>
      <p:sp>
        <p:nvSpPr>
          <p:cNvPr id="19" name="Text 17"/>
          <p:cNvSpPr/>
          <p:nvPr/>
        </p:nvSpPr>
        <p:spPr>
          <a:xfrm>
            <a:off x="4937760" y="1005840"/>
            <a:ext cx="3840480" cy="411480"/>
          </a:xfrm>
          <a:prstGeom prst="rect">
            <a:avLst/>
          </a:prstGeom>
          <a:noFill/>
          <a:ln/>
        </p:spPr>
        <p:txBody>
          <a:bodyPr wrap="square" lIns="0" tIns="0" rIns="0" bIns="0" rtlCol="0" anchor="ctr"/>
          <a:lstStyle/>
          <a:p>
            <a:pPr marL="0" indent="0">
              <a:buNone/>
            </a:pPr>
            <a:r>
              <a:rPr lang="en-US" sz="1600" b="1" dirty="0">
                <a:solidFill>
                  <a:srgbClr val="C9A96E"/>
                </a:solidFill>
                <a:latin typeface="Trebuchet MS" pitchFamily="34" charset="0"/>
                <a:ea typeface="Trebuchet MS" pitchFamily="34" charset="-122"/>
                <a:cs typeface="Trebuchet MS" pitchFamily="34" charset="-120"/>
              </a:rPr>
              <a:t>🏝 CUNDA (ALİBEY) ADASI</a:t>
            </a:r>
            <a:endParaRPr lang="en-US" sz="1600" dirty="0"/>
          </a:p>
        </p:txBody>
      </p:sp>
      <p:sp>
        <p:nvSpPr>
          <p:cNvPr id="20" name="Shape 18"/>
          <p:cNvSpPr/>
          <p:nvPr/>
        </p:nvSpPr>
        <p:spPr>
          <a:xfrm>
            <a:off x="4937760" y="1417320"/>
            <a:ext cx="3657600" cy="36576"/>
          </a:xfrm>
          <a:prstGeom prst="rect">
            <a:avLst/>
          </a:prstGeom>
          <a:solidFill>
            <a:srgbClr val="83C5BE"/>
          </a:solidFill>
          <a:ln w="12700">
            <a:solidFill>
              <a:srgbClr val="83C5BE"/>
            </a:solidFill>
            <a:prstDash val="solid"/>
          </a:ln>
        </p:spPr>
        <p:txBody>
          <a:bodyPr/>
          <a:lstStyle/>
          <a:p>
            <a:endParaRPr lang="tr-TR"/>
          </a:p>
        </p:txBody>
      </p:sp>
      <p:sp>
        <p:nvSpPr>
          <p:cNvPr id="21" name="Text 19"/>
          <p:cNvSpPr/>
          <p:nvPr/>
        </p:nvSpPr>
        <p:spPr>
          <a:xfrm>
            <a:off x="4937760" y="1554480"/>
            <a:ext cx="3840480" cy="1463040"/>
          </a:xfrm>
          <a:prstGeom prst="rect">
            <a:avLst/>
          </a:prstGeom>
          <a:noFill/>
          <a:ln/>
        </p:spPr>
        <p:txBody>
          <a:bodyPr wrap="square" lIns="0" tIns="0" rIns="0" bIns="0" rtlCol="0" anchor="t"/>
          <a:lstStyle/>
          <a:p>
            <a:pPr marL="0" indent="0">
              <a:buNone/>
            </a:pPr>
            <a:r>
              <a:rPr lang="en-US" sz="1100" dirty="0">
                <a:solidFill>
                  <a:srgbClr val="FFFFFF"/>
                </a:solidFill>
                <a:latin typeface="Calibri" pitchFamily="34" charset="0"/>
                <a:ea typeface="Calibri" pitchFamily="34" charset="-122"/>
                <a:cs typeface="Calibri" pitchFamily="34" charset="-120"/>
              </a:rPr>
              <a:t>Ayvalık'a köprüyle bağlı Cunda Adası (Alibey Adası), Ege Denizi'nin 4. büyük adası. Arnavut kaldırımlı sokaklarıyla yürünür, tarihi Rum kiliselerinde tarihe tanıklık edilir.</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 </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Girit mutfağının en otantik örneklerinin yaşatıldığı ada; butik otelleri, meyhaneleri ve gün batımı manzarasıyla romantik bir kaçamak noktası.</a:t>
            </a:r>
            <a:endParaRPr lang="en-US" sz="1100" dirty="0"/>
          </a:p>
        </p:txBody>
      </p:sp>
      <p:sp>
        <p:nvSpPr>
          <p:cNvPr id="22" name="Shape 20"/>
          <p:cNvSpPr/>
          <p:nvPr/>
        </p:nvSpPr>
        <p:spPr>
          <a:xfrm>
            <a:off x="4892040" y="3108960"/>
            <a:ext cx="3931920" cy="292608"/>
          </a:xfrm>
          <a:prstGeom prst="rect">
            <a:avLst/>
          </a:prstGeom>
          <a:solidFill>
            <a:srgbClr val="0B3D6B"/>
          </a:solidFill>
          <a:ln w="12700">
            <a:solidFill>
              <a:srgbClr val="0B3D6B"/>
            </a:solidFill>
            <a:prstDash val="solid"/>
          </a:ln>
        </p:spPr>
        <p:txBody>
          <a:bodyPr/>
          <a:lstStyle/>
          <a:p>
            <a:endParaRPr lang="tr-TR"/>
          </a:p>
        </p:txBody>
      </p:sp>
      <p:sp>
        <p:nvSpPr>
          <p:cNvPr id="23" name="Text 21"/>
          <p:cNvSpPr/>
          <p:nvPr/>
        </p:nvSpPr>
        <p:spPr>
          <a:xfrm>
            <a:off x="4983480" y="310896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Ayvalık'a köprüyle bağlı</a:t>
            </a:r>
            <a:endParaRPr lang="en-US" sz="1000" dirty="0"/>
          </a:p>
        </p:txBody>
      </p:sp>
      <p:sp>
        <p:nvSpPr>
          <p:cNvPr id="24" name="Shape 22"/>
          <p:cNvSpPr/>
          <p:nvPr/>
        </p:nvSpPr>
        <p:spPr>
          <a:xfrm>
            <a:off x="4892040" y="3429000"/>
            <a:ext cx="3931920" cy="292608"/>
          </a:xfrm>
          <a:prstGeom prst="rect">
            <a:avLst/>
          </a:prstGeom>
          <a:solidFill>
            <a:srgbClr val="0B3D6B"/>
          </a:solidFill>
          <a:ln w="12700">
            <a:solidFill>
              <a:srgbClr val="0B3D6B"/>
            </a:solidFill>
            <a:prstDash val="solid"/>
          </a:ln>
        </p:spPr>
        <p:txBody>
          <a:bodyPr/>
          <a:lstStyle/>
          <a:p>
            <a:endParaRPr lang="tr-TR"/>
          </a:p>
        </p:txBody>
      </p:sp>
      <p:sp>
        <p:nvSpPr>
          <p:cNvPr id="25" name="Text 23"/>
          <p:cNvSpPr/>
          <p:nvPr/>
        </p:nvSpPr>
        <p:spPr>
          <a:xfrm>
            <a:off x="4983480" y="342900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Taksiyarhis Kilisesi &amp; Koç Müzesi</a:t>
            </a:r>
            <a:endParaRPr lang="en-US" sz="1000" dirty="0"/>
          </a:p>
        </p:txBody>
      </p:sp>
      <p:sp>
        <p:nvSpPr>
          <p:cNvPr id="26" name="Shape 24"/>
          <p:cNvSpPr/>
          <p:nvPr/>
        </p:nvSpPr>
        <p:spPr>
          <a:xfrm>
            <a:off x="4892040" y="3749040"/>
            <a:ext cx="3931920" cy="292608"/>
          </a:xfrm>
          <a:prstGeom prst="rect">
            <a:avLst/>
          </a:prstGeom>
          <a:solidFill>
            <a:srgbClr val="0B3D6B"/>
          </a:solidFill>
          <a:ln w="12700">
            <a:solidFill>
              <a:srgbClr val="0B3D6B"/>
            </a:solidFill>
            <a:prstDash val="solid"/>
          </a:ln>
        </p:spPr>
        <p:txBody>
          <a:bodyPr/>
          <a:lstStyle/>
          <a:p>
            <a:endParaRPr lang="tr-TR"/>
          </a:p>
        </p:txBody>
      </p:sp>
      <p:sp>
        <p:nvSpPr>
          <p:cNvPr id="27" name="Text 25"/>
          <p:cNvSpPr/>
          <p:nvPr/>
        </p:nvSpPr>
        <p:spPr>
          <a:xfrm>
            <a:off x="4983480" y="374904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Aşıklar Tepesi gün batımı</a:t>
            </a:r>
            <a:endParaRPr lang="en-US" sz="1000" dirty="0"/>
          </a:p>
        </p:txBody>
      </p:sp>
      <p:sp>
        <p:nvSpPr>
          <p:cNvPr id="28" name="Shape 26"/>
          <p:cNvSpPr/>
          <p:nvPr/>
        </p:nvSpPr>
        <p:spPr>
          <a:xfrm>
            <a:off x="4892040" y="4069080"/>
            <a:ext cx="3931920" cy="292608"/>
          </a:xfrm>
          <a:prstGeom prst="rect">
            <a:avLst/>
          </a:prstGeom>
          <a:solidFill>
            <a:srgbClr val="0B3D6B"/>
          </a:solidFill>
          <a:ln w="12700">
            <a:solidFill>
              <a:srgbClr val="0B3D6B"/>
            </a:solidFill>
            <a:prstDash val="solid"/>
          </a:ln>
        </p:spPr>
        <p:txBody>
          <a:bodyPr/>
          <a:lstStyle/>
          <a:p>
            <a:endParaRPr lang="tr-TR"/>
          </a:p>
        </p:txBody>
      </p:sp>
      <p:sp>
        <p:nvSpPr>
          <p:cNvPr id="29" name="Text 27"/>
          <p:cNvSpPr/>
          <p:nvPr/>
        </p:nvSpPr>
        <p:spPr>
          <a:xfrm>
            <a:off x="4983480" y="406908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Girit &amp; Midilli mutfağı</a:t>
            </a:r>
            <a:endParaRPr lang="en-US" sz="1000" dirty="0"/>
          </a:p>
        </p:txBody>
      </p:sp>
      <p:sp>
        <p:nvSpPr>
          <p:cNvPr id="30" name="Shape 28"/>
          <p:cNvSpPr/>
          <p:nvPr/>
        </p:nvSpPr>
        <p:spPr>
          <a:xfrm>
            <a:off x="4892040" y="4389120"/>
            <a:ext cx="3931920" cy="292608"/>
          </a:xfrm>
          <a:prstGeom prst="rect">
            <a:avLst/>
          </a:prstGeom>
          <a:solidFill>
            <a:srgbClr val="0B3D6B"/>
          </a:solidFill>
          <a:ln w="12700">
            <a:solidFill>
              <a:srgbClr val="0B3D6B"/>
            </a:solidFill>
            <a:prstDash val="solid"/>
          </a:ln>
        </p:spPr>
        <p:txBody>
          <a:bodyPr/>
          <a:lstStyle/>
          <a:p>
            <a:endParaRPr lang="tr-TR"/>
          </a:p>
        </p:txBody>
      </p:sp>
      <p:sp>
        <p:nvSpPr>
          <p:cNvPr id="31" name="Text 29"/>
          <p:cNvSpPr/>
          <p:nvPr/>
        </p:nvSpPr>
        <p:spPr>
          <a:xfrm>
            <a:off x="4983480" y="4389120"/>
            <a:ext cx="3749040" cy="292608"/>
          </a:xfrm>
          <a:prstGeom prst="rect">
            <a:avLst/>
          </a:prstGeom>
          <a:noFill/>
          <a:ln/>
        </p:spPr>
        <p:txBody>
          <a:bodyPr wrap="square" lIns="0" tIns="0" rIns="0" bIns="0" rtlCol="0" anchor="ctr"/>
          <a:lstStyle/>
          <a:p>
            <a:pPr marL="0" indent="0">
              <a:buNone/>
            </a:pPr>
            <a:r>
              <a:rPr lang="en-US" sz="1000" dirty="0">
                <a:solidFill>
                  <a:srgbClr val="FDF6E3"/>
                </a:solidFill>
                <a:latin typeface="Calibri" pitchFamily="34" charset="0"/>
                <a:ea typeface="Calibri" pitchFamily="34" charset="-122"/>
                <a:cs typeface="Calibri" pitchFamily="34" charset="-120"/>
              </a:rPr>
              <a:t>🏖  Patriça &amp; Kleopatra Koyu</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3D6B"/>
        </a:solidFill>
        <a:effectLst/>
      </p:bgPr>
    </p:bg>
    <p:spTree>
      <p:nvGrpSpPr>
        <p:cNvPr id="1" name=""/>
        <p:cNvGrpSpPr/>
        <p:nvPr/>
      </p:nvGrpSpPr>
      <p:grpSpPr>
        <a:xfrm>
          <a:off x="0" y="0"/>
          <a:ext cx="0" cy="0"/>
          <a:chOff x="0" y="0"/>
          <a:chExt cx="0" cy="0"/>
        </a:xfrm>
      </p:grpSpPr>
      <p:sp>
        <p:nvSpPr>
          <p:cNvPr id="2" name="Text 0"/>
          <p:cNvSpPr/>
          <p:nvPr/>
        </p:nvSpPr>
        <p:spPr>
          <a:xfrm>
            <a:off x="365760" y="137160"/>
            <a:ext cx="8412480" cy="594360"/>
          </a:xfrm>
          <a:prstGeom prst="rect">
            <a:avLst/>
          </a:prstGeom>
          <a:noFill/>
          <a:ln/>
        </p:spPr>
        <p:txBody>
          <a:bodyPr wrap="square" lIns="0" tIns="0" rIns="0" bIns="0" rtlCol="0" anchor="ctr"/>
          <a:lstStyle/>
          <a:p>
            <a:pPr marL="0" indent="0">
              <a:buNone/>
            </a:pPr>
            <a:r>
              <a:rPr lang="en-US" sz="2400" b="1" kern="0" spc="100" dirty="0">
                <a:solidFill>
                  <a:srgbClr val="FFFFFF"/>
                </a:solidFill>
                <a:latin typeface="Trebuchet MS" pitchFamily="34" charset="0"/>
                <a:ea typeface="Trebuchet MS" pitchFamily="34" charset="-122"/>
                <a:cs typeface="Trebuchet MS" pitchFamily="34" charset="-120"/>
              </a:rPr>
              <a:t>🏛  AYVALIK — TARİHİ &amp; KÜLTÜREL YERLER</a:t>
            </a:r>
            <a:endParaRPr lang="en-US" sz="2400" dirty="0"/>
          </a:p>
        </p:txBody>
      </p:sp>
      <p:sp>
        <p:nvSpPr>
          <p:cNvPr id="3" name="Shape 1"/>
          <p:cNvSpPr/>
          <p:nvPr/>
        </p:nvSpPr>
        <p:spPr>
          <a:xfrm>
            <a:off x="365760" y="749808"/>
            <a:ext cx="2286000" cy="54864"/>
          </a:xfrm>
          <a:prstGeom prst="rect">
            <a:avLst/>
          </a:prstGeom>
          <a:solidFill>
            <a:srgbClr val="C9A96E"/>
          </a:solidFill>
          <a:ln w="12700">
            <a:solidFill>
              <a:srgbClr val="C9A96E"/>
            </a:solidFill>
            <a:prstDash val="solid"/>
          </a:ln>
        </p:spPr>
        <p:txBody>
          <a:bodyPr/>
          <a:lstStyle/>
          <a:p>
            <a:endParaRPr lang="tr-TR"/>
          </a:p>
        </p:txBody>
      </p:sp>
      <p:sp>
        <p:nvSpPr>
          <p:cNvPr id="4" name="Shape 2"/>
          <p:cNvSpPr/>
          <p:nvPr/>
        </p:nvSpPr>
        <p:spPr>
          <a:xfrm>
            <a:off x="182880" y="960120"/>
            <a:ext cx="2834640" cy="1874520"/>
          </a:xfrm>
          <a:prstGeom prst="rect">
            <a:avLst/>
          </a:prstGeom>
          <a:solidFill>
            <a:srgbClr val="1565C0"/>
          </a:solidFill>
          <a:ln w="19050">
            <a:solidFill>
              <a:srgbClr val="1565C0"/>
            </a:solidFill>
            <a:prstDash val="solid"/>
          </a:ln>
          <a:effectLst>
            <a:outerShdw blurRad="63500" dist="25400" dir="8100000" algn="bl" rotWithShape="0">
              <a:srgbClr val="000000">
                <a:alpha val="25000"/>
              </a:srgbClr>
            </a:outerShdw>
          </a:effectLst>
        </p:spPr>
        <p:txBody>
          <a:bodyPr/>
          <a:lstStyle/>
          <a:p>
            <a:endParaRPr lang="tr-TR"/>
          </a:p>
        </p:txBody>
      </p:sp>
      <p:sp>
        <p:nvSpPr>
          <p:cNvPr id="5" name="Shape 3"/>
          <p:cNvSpPr/>
          <p:nvPr/>
        </p:nvSpPr>
        <p:spPr>
          <a:xfrm>
            <a:off x="182880" y="960120"/>
            <a:ext cx="2834640" cy="274320"/>
          </a:xfrm>
          <a:prstGeom prst="rect">
            <a:avLst/>
          </a:prstGeom>
          <a:solidFill>
            <a:srgbClr val="1565C0"/>
          </a:solidFill>
          <a:ln w="12700">
            <a:solidFill>
              <a:srgbClr val="1565C0"/>
            </a:solidFill>
            <a:prstDash val="solid"/>
          </a:ln>
        </p:spPr>
        <p:txBody>
          <a:bodyPr/>
          <a:lstStyle/>
          <a:p>
            <a:endParaRPr lang="tr-TR"/>
          </a:p>
        </p:txBody>
      </p:sp>
      <p:sp>
        <p:nvSpPr>
          <p:cNvPr id="6" name="Text 4"/>
          <p:cNvSpPr/>
          <p:nvPr/>
        </p:nvSpPr>
        <p:spPr>
          <a:xfrm>
            <a:off x="1828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Tarihi Cami</a:t>
            </a:r>
            <a:endParaRPr lang="en-US" sz="900" dirty="0"/>
          </a:p>
        </p:txBody>
      </p:sp>
      <p:sp>
        <p:nvSpPr>
          <p:cNvPr id="7" name="Text 5"/>
          <p:cNvSpPr/>
          <p:nvPr/>
        </p:nvSpPr>
        <p:spPr>
          <a:xfrm>
            <a:off x="292608" y="128016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Saatli Camii</a:t>
            </a:r>
            <a:endParaRPr lang="en-US" sz="1300" dirty="0"/>
          </a:p>
        </p:txBody>
      </p:sp>
      <p:sp>
        <p:nvSpPr>
          <p:cNvPr id="8" name="Shape 6"/>
          <p:cNvSpPr/>
          <p:nvPr/>
        </p:nvSpPr>
        <p:spPr>
          <a:xfrm>
            <a:off x="292608" y="1618488"/>
            <a:ext cx="2468880" cy="27432"/>
          </a:xfrm>
          <a:prstGeom prst="rect">
            <a:avLst/>
          </a:prstGeom>
          <a:solidFill>
            <a:srgbClr val="1565C0"/>
          </a:solidFill>
          <a:ln w="12700">
            <a:solidFill>
              <a:srgbClr val="1565C0"/>
            </a:solidFill>
            <a:prstDash val="solid"/>
          </a:ln>
        </p:spPr>
        <p:txBody>
          <a:bodyPr/>
          <a:lstStyle/>
          <a:p>
            <a:endParaRPr lang="tr-TR"/>
          </a:p>
        </p:txBody>
      </p:sp>
      <p:sp>
        <p:nvSpPr>
          <p:cNvPr id="9" name="Text 7"/>
          <p:cNvSpPr/>
          <p:nvPr/>
        </p:nvSpPr>
        <p:spPr>
          <a:xfrm>
            <a:off x="292608" y="170992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Eski Rum kilisesinden dönüştürülen camii. Osmanlı-Rum mimarisinin iç içe geçtiği eşsiz yapı. Çan kulesi minaresi ve güzel içi ile tarihi dokuyu yansıtır.</a:t>
            </a:r>
            <a:endParaRPr lang="en-US" sz="1000" dirty="0"/>
          </a:p>
        </p:txBody>
      </p:sp>
      <p:sp>
        <p:nvSpPr>
          <p:cNvPr id="10" name="Shape 8"/>
          <p:cNvSpPr/>
          <p:nvPr/>
        </p:nvSpPr>
        <p:spPr>
          <a:xfrm>
            <a:off x="3154680" y="960120"/>
            <a:ext cx="2834640" cy="1874520"/>
          </a:xfrm>
          <a:prstGeom prst="rect">
            <a:avLst/>
          </a:prstGeom>
          <a:solidFill>
            <a:srgbClr val="1565C0"/>
          </a:solidFill>
          <a:ln w="19050">
            <a:solidFill>
              <a:srgbClr val="006D77"/>
            </a:solidFill>
            <a:prstDash val="solid"/>
          </a:ln>
          <a:effectLst>
            <a:outerShdw blurRad="63500" dist="25400" dir="8100000" algn="bl" rotWithShape="0">
              <a:srgbClr val="000000">
                <a:alpha val="25000"/>
              </a:srgbClr>
            </a:outerShdw>
          </a:effectLst>
        </p:spPr>
        <p:txBody>
          <a:bodyPr/>
          <a:lstStyle/>
          <a:p>
            <a:endParaRPr lang="tr-TR"/>
          </a:p>
        </p:txBody>
      </p:sp>
      <p:sp>
        <p:nvSpPr>
          <p:cNvPr id="11" name="Shape 9"/>
          <p:cNvSpPr/>
          <p:nvPr/>
        </p:nvSpPr>
        <p:spPr>
          <a:xfrm>
            <a:off x="3154680" y="960120"/>
            <a:ext cx="2834640" cy="274320"/>
          </a:xfrm>
          <a:prstGeom prst="rect">
            <a:avLst/>
          </a:prstGeom>
          <a:solidFill>
            <a:srgbClr val="006D77"/>
          </a:solidFill>
          <a:ln w="12700">
            <a:solidFill>
              <a:srgbClr val="006D77"/>
            </a:solidFill>
            <a:prstDash val="solid"/>
          </a:ln>
        </p:spPr>
        <p:txBody>
          <a:bodyPr/>
          <a:lstStyle/>
          <a:p>
            <a:endParaRPr lang="tr-TR"/>
          </a:p>
        </p:txBody>
      </p:sp>
      <p:sp>
        <p:nvSpPr>
          <p:cNvPr id="12" name="Text 10"/>
          <p:cNvSpPr/>
          <p:nvPr/>
        </p:nvSpPr>
        <p:spPr>
          <a:xfrm>
            <a:off x="31546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Tarihi Çarşı</a:t>
            </a:r>
            <a:endParaRPr lang="en-US" sz="900" dirty="0"/>
          </a:p>
        </p:txBody>
      </p:sp>
      <p:sp>
        <p:nvSpPr>
          <p:cNvPr id="13" name="Text 11"/>
          <p:cNvSpPr/>
          <p:nvPr/>
        </p:nvSpPr>
        <p:spPr>
          <a:xfrm>
            <a:off x="3264408" y="128016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Ayvalık Eski Çarşı</a:t>
            </a:r>
            <a:endParaRPr lang="en-US" sz="1300" dirty="0"/>
          </a:p>
        </p:txBody>
      </p:sp>
      <p:sp>
        <p:nvSpPr>
          <p:cNvPr id="14" name="Shape 12"/>
          <p:cNvSpPr/>
          <p:nvPr/>
        </p:nvSpPr>
        <p:spPr>
          <a:xfrm>
            <a:off x="3264408" y="1618488"/>
            <a:ext cx="2468880" cy="27432"/>
          </a:xfrm>
          <a:prstGeom prst="rect">
            <a:avLst/>
          </a:prstGeom>
          <a:solidFill>
            <a:srgbClr val="006D77"/>
          </a:solidFill>
          <a:ln w="12700">
            <a:solidFill>
              <a:srgbClr val="006D77"/>
            </a:solidFill>
            <a:prstDash val="solid"/>
          </a:ln>
        </p:spPr>
        <p:txBody>
          <a:bodyPr/>
          <a:lstStyle/>
          <a:p>
            <a:endParaRPr lang="tr-TR"/>
          </a:p>
        </p:txBody>
      </p:sp>
      <p:sp>
        <p:nvSpPr>
          <p:cNvPr id="15" name="Text 13"/>
          <p:cNvSpPr/>
          <p:nvPr/>
        </p:nvSpPr>
        <p:spPr>
          <a:xfrm>
            <a:off x="3264408" y="170992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Arnavut kaldırımlı dar sokaklarda antika dükkanları, zeytinyağı satıcıları ve butik kafeler. Rum mimarisi korunmuş; fotoğraf tutkunlarının cenneti.</a:t>
            </a:r>
            <a:endParaRPr lang="en-US" sz="1000" dirty="0"/>
          </a:p>
        </p:txBody>
      </p:sp>
      <p:sp>
        <p:nvSpPr>
          <p:cNvPr id="16" name="Shape 14"/>
          <p:cNvSpPr/>
          <p:nvPr/>
        </p:nvSpPr>
        <p:spPr>
          <a:xfrm>
            <a:off x="6126480" y="960120"/>
            <a:ext cx="2834640" cy="1874520"/>
          </a:xfrm>
          <a:prstGeom prst="rect">
            <a:avLst/>
          </a:prstGeom>
          <a:solidFill>
            <a:srgbClr val="1565C0"/>
          </a:solidFill>
          <a:ln w="19050">
            <a:solidFill>
              <a:srgbClr val="C0392B"/>
            </a:solidFill>
            <a:prstDash val="solid"/>
          </a:ln>
          <a:effectLst>
            <a:outerShdw blurRad="63500" dist="25400" dir="8100000" algn="bl" rotWithShape="0">
              <a:srgbClr val="000000">
                <a:alpha val="25000"/>
              </a:srgbClr>
            </a:outerShdw>
          </a:effectLst>
        </p:spPr>
        <p:txBody>
          <a:bodyPr/>
          <a:lstStyle/>
          <a:p>
            <a:endParaRPr lang="tr-TR"/>
          </a:p>
        </p:txBody>
      </p:sp>
      <p:sp>
        <p:nvSpPr>
          <p:cNvPr id="17" name="Shape 15"/>
          <p:cNvSpPr/>
          <p:nvPr/>
        </p:nvSpPr>
        <p:spPr>
          <a:xfrm>
            <a:off x="6126480" y="960120"/>
            <a:ext cx="2834640" cy="274320"/>
          </a:xfrm>
          <a:prstGeom prst="rect">
            <a:avLst/>
          </a:prstGeom>
          <a:solidFill>
            <a:srgbClr val="C0392B"/>
          </a:solidFill>
          <a:ln w="12700">
            <a:solidFill>
              <a:srgbClr val="C0392B"/>
            </a:solidFill>
            <a:prstDash val="solid"/>
          </a:ln>
        </p:spPr>
        <p:txBody>
          <a:bodyPr/>
          <a:lstStyle/>
          <a:p>
            <a:endParaRPr lang="tr-TR"/>
          </a:p>
        </p:txBody>
      </p:sp>
      <p:sp>
        <p:nvSpPr>
          <p:cNvPr id="18" name="Text 16"/>
          <p:cNvSpPr/>
          <p:nvPr/>
        </p:nvSpPr>
        <p:spPr>
          <a:xfrm>
            <a:off x="61264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Dini Miras</a:t>
            </a:r>
            <a:endParaRPr lang="en-US" sz="900" dirty="0"/>
          </a:p>
        </p:txBody>
      </p:sp>
      <p:sp>
        <p:nvSpPr>
          <p:cNvPr id="19" name="Text 17"/>
          <p:cNvSpPr/>
          <p:nvPr/>
        </p:nvSpPr>
        <p:spPr>
          <a:xfrm>
            <a:off x="6236208" y="128016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Ayazma Kilisesi</a:t>
            </a:r>
            <a:endParaRPr lang="en-US" sz="1300" dirty="0"/>
          </a:p>
        </p:txBody>
      </p:sp>
      <p:sp>
        <p:nvSpPr>
          <p:cNvPr id="20" name="Shape 18"/>
          <p:cNvSpPr/>
          <p:nvPr/>
        </p:nvSpPr>
        <p:spPr>
          <a:xfrm>
            <a:off x="6236208" y="1618488"/>
            <a:ext cx="2468880" cy="27432"/>
          </a:xfrm>
          <a:prstGeom prst="rect">
            <a:avLst/>
          </a:prstGeom>
          <a:solidFill>
            <a:srgbClr val="C0392B"/>
          </a:solidFill>
          <a:ln w="12700">
            <a:solidFill>
              <a:srgbClr val="C0392B"/>
            </a:solidFill>
            <a:prstDash val="solid"/>
          </a:ln>
        </p:spPr>
        <p:txBody>
          <a:bodyPr/>
          <a:lstStyle/>
          <a:p>
            <a:endParaRPr lang="tr-TR"/>
          </a:p>
        </p:txBody>
      </p:sp>
      <p:sp>
        <p:nvSpPr>
          <p:cNvPr id="21" name="Text 19"/>
          <p:cNvSpPr/>
          <p:nvPr/>
        </p:nvSpPr>
        <p:spPr>
          <a:xfrm>
            <a:off x="6236208" y="170992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Panagia Phaneromeni Ayazması. Meryem Ana'ya adanmış bu kutsal mekan, renkli vitrayları ve şifalı suyu ile her yıl binlerce ziyaretçi çeker.</a:t>
            </a:r>
            <a:endParaRPr lang="en-US" sz="1000" dirty="0"/>
          </a:p>
        </p:txBody>
      </p:sp>
      <p:sp>
        <p:nvSpPr>
          <p:cNvPr id="22" name="Shape 20"/>
          <p:cNvSpPr/>
          <p:nvPr/>
        </p:nvSpPr>
        <p:spPr>
          <a:xfrm>
            <a:off x="182880" y="2971800"/>
            <a:ext cx="2834640" cy="1874520"/>
          </a:xfrm>
          <a:prstGeom prst="rect">
            <a:avLst/>
          </a:prstGeom>
          <a:solidFill>
            <a:srgbClr val="1565C0"/>
          </a:solidFill>
          <a:ln w="19050">
            <a:solidFill>
              <a:srgbClr val="5C7A29"/>
            </a:solidFill>
            <a:prstDash val="solid"/>
          </a:ln>
          <a:effectLst>
            <a:outerShdw blurRad="63500" dist="25400" dir="8100000" algn="bl" rotWithShape="0">
              <a:srgbClr val="000000">
                <a:alpha val="25000"/>
              </a:srgbClr>
            </a:outerShdw>
          </a:effectLst>
        </p:spPr>
        <p:txBody>
          <a:bodyPr/>
          <a:lstStyle/>
          <a:p>
            <a:endParaRPr lang="tr-TR"/>
          </a:p>
        </p:txBody>
      </p:sp>
      <p:sp>
        <p:nvSpPr>
          <p:cNvPr id="23" name="Shape 21"/>
          <p:cNvSpPr/>
          <p:nvPr/>
        </p:nvSpPr>
        <p:spPr>
          <a:xfrm>
            <a:off x="182880" y="2971800"/>
            <a:ext cx="2834640" cy="274320"/>
          </a:xfrm>
          <a:prstGeom prst="rect">
            <a:avLst/>
          </a:prstGeom>
          <a:solidFill>
            <a:srgbClr val="5C7A29"/>
          </a:solidFill>
          <a:ln w="12700">
            <a:solidFill>
              <a:srgbClr val="5C7A29"/>
            </a:solidFill>
            <a:prstDash val="solid"/>
          </a:ln>
        </p:spPr>
        <p:txBody>
          <a:bodyPr/>
          <a:lstStyle/>
          <a:p>
            <a:endParaRPr lang="tr-TR"/>
          </a:p>
        </p:txBody>
      </p:sp>
      <p:sp>
        <p:nvSpPr>
          <p:cNvPr id="24" name="Text 22"/>
          <p:cNvSpPr/>
          <p:nvPr/>
        </p:nvSpPr>
        <p:spPr>
          <a:xfrm>
            <a:off x="1828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Müze</a:t>
            </a:r>
            <a:endParaRPr lang="en-US" sz="900" dirty="0"/>
          </a:p>
        </p:txBody>
      </p:sp>
      <p:sp>
        <p:nvSpPr>
          <p:cNvPr id="25" name="Text 23"/>
          <p:cNvSpPr/>
          <p:nvPr/>
        </p:nvSpPr>
        <p:spPr>
          <a:xfrm>
            <a:off x="292608" y="329184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Rahmi Koç Müzesi (Ayvalık)</a:t>
            </a:r>
            <a:endParaRPr lang="en-US" sz="1300" dirty="0"/>
          </a:p>
        </p:txBody>
      </p:sp>
      <p:sp>
        <p:nvSpPr>
          <p:cNvPr id="26" name="Shape 24"/>
          <p:cNvSpPr/>
          <p:nvPr/>
        </p:nvSpPr>
        <p:spPr>
          <a:xfrm>
            <a:off x="292608" y="3630168"/>
            <a:ext cx="2468880" cy="27432"/>
          </a:xfrm>
          <a:prstGeom prst="rect">
            <a:avLst/>
          </a:prstGeom>
          <a:solidFill>
            <a:srgbClr val="5C7A29"/>
          </a:solidFill>
          <a:ln w="12700">
            <a:solidFill>
              <a:srgbClr val="5C7A29"/>
            </a:solidFill>
            <a:prstDash val="solid"/>
          </a:ln>
        </p:spPr>
        <p:txBody>
          <a:bodyPr/>
          <a:lstStyle/>
          <a:p>
            <a:endParaRPr lang="tr-TR"/>
          </a:p>
        </p:txBody>
      </p:sp>
      <p:sp>
        <p:nvSpPr>
          <p:cNvPr id="27" name="Text 25"/>
          <p:cNvSpPr/>
          <p:nvPr/>
        </p:nvSpPr>
        <p:spPr>
          <a:xfrm>
            <a:off x="292608" y="372160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Tarihi zeytinyağı fabrikası binasında kurulu müze. Klasik araçlar, motorlar, antika makineler ve Edremit Körfezi manzaralı café ile ilgi çekici.</a:t>
            </a:r>
            <a:endParaRPr lang="en-US" sz="1000" dirty="0"/>
          </a:p>
        </p:txBody>
      </p:sp>
      <p:sp>
        <p:nvSpPr>
          <p:cNvPr id="28" name="Shape 26"/>
          <p:cNvSpPr/>
          <p:nvPr/>
        </p:nvSpPr>
        <p:spPr>
          <a:xfrm>
            <a:off x="3154680" y="2971800"/>
            <a:ext cx="2834640" cy="1874520"/>
          </a:xfrm>
          <a:prstGeom prst="rect">
            <a:avLst/>
          </a:prstGeom>
          <a:solidFill>
            <a:srgbClr val="1565C0"/>
          </a:solidFill>
          <a:ln w="19050">
            <a:solidFill>
              <a:srgbClr val="E8A838"/>
            </a:solidFill>
            <a:prstDash val="solid"/>
          </a:ln>
          <a:effectLst>
            <a:outerShdw blurRad="63500" dist="25400" dir="8100000" algn="bl" rotWithShape="0">
              <a:srgbClr val="000000">
                <a:alpha val="25000"/>
              </a:srgbClr>
            </a:outerShdw>
          </a:effectLst>
        </p:spPr>
        <p:txBody>
          <a:bodyPr/>
          <a:lstStyle/>
          <a:p>
            <a:endParaRPr lang="tr-TR"/>
          </a:p>
        </p:txBody>
      </p:sp>
      <p:sp>
        <p:nvSpPr>
          <p:cNvPr id="29" name="Shape 27"/>
          <p:cNvSpPr/>
          <p:nvPr/>
        </p:nvSpPr>
        <p:spPr>
          <a:xfrm>
            <a:off x="3154680" y="2971800"/>
            <a:ext cx="2834640" cy="274320"/>
          </a:xfrm>
          <a:prstGeom prst="rect">
            <a:avLst/>
          </a:prstGeom>
          <a:solidFill>
            <a:srgbClr val="E8A838"/>
          </a:solidFill>
          <a:ln w="12700">
            <a:solidFill>
              <a:srgbClr val="E8A838"/>
            </a:solidFill>
            <a:prstDash val="solid"/>
          </a:ln>
        </p:spPr>
        <p:txBody>
          <a:bodyPr/>
          <a:lstStyle/>
          <a:p>
            <a:endParaRPr lang="tr-TR"/>
          </a:p>
        </p:txBody>
      </p:sp>
      <p:sp>
        <p:nvSpPr>
          <p:cNvPr id="30" name="Text 28"/>
          <p:cNvSpPr/>
          <p:nvPr/>
        </p:nvSpPr>
        <p:spPr>
          <a:xfrm>
            <a:off x="31546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Seyir Noktası</a:t>
            </a:r>
            <a:endParaRPr lang="en-US" sz="900" dirty="0"/>
          </a:p>
        </p:txBody>
      </p:sp>
      <p:sp>
        <p:nvSpPr>
          <p:cNvPr id="31" name="Text 29"/>
          <p:cNvSpPr/>
          <p:nvPr/>
        </p:nvSpPr>
        <p:spPr>
          <a:xfrm>
            <a:off x="3264408" y="329184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Şeytan Sofrası</a:t>
            </a:r>
            <a:endParaRPr lang="en-US" sz="1300" dirty="0"/>
          </a:p>
        </p:txBody>
      </p:sp>
      <p:sp>
        <p:nvSpPr>
          <p:cNvPr id="32" name="Shape 30"/>
          <p:cNvSpPr/>
          <p:nvPr/>
        </p:nvSpPr>
        <p:spPr>
          <a:xfrm>
            <a:off x="3264408" y="3630168"/>
            <a:ext cx="2468880" cy="27432"/>
          </a:xfrm>
          <a:prstGeom prst="rect">
            <a:avLst/>
          </a:prstGeom>
          <a:solidFill>
            <a:srgbClr val="E8A838"/>
          </a:solidFill>
          <a:ln w="12700">
            <a:solidFill>
              <a:srgbClr val="E8A838"/>
            </a:solidFill>
            <a:prstDash val="solid"/>
          </a:ln>
        </p:spPr>
        <p:txBody>
          <a:bodyPr/>
          <a:lstStyle/>
          <a:p>
            <a:endParaRPr lang="tr-TR"/>
          </a:p>
        </p:txBody>
      </p:sp>
      <p:sp>
        <p:nvSpPr>
          <p:cNvPr id="33" name="Text 31"/>
          <p:cNvSpPr/>
          <p:nvPr/>
        </p:nvSpPr>
        <p:spPr>
          <a:xfrm>
            <a:off x="3264408" y="372160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Ayvalık'ın en ünlü gün batımı noktası. Küçükköy tepesinden Midilli Adası ve tüm koylar görünür. Efsaneye göre şeytanın sofra kurduğu yer.</a:t>
            </a:r>
            <a:endParaRPr lang="en-US" sz="1000" dirty="0"/>
          </a:p>
        </p:txBody>
      </p:sp>
      <p:sp>
        <p:nvSpPr>
          <p:cNvPr id="34" name="Shape 32"/>
          <p:cNvSpPr/>
          <p:nvPr/>
        </p:nvSpPr>
        <p:spPr>
          <a:xfrm>
            <a:off x="6126480" y="2971800"/>
            <a:ext cx="2834640" cy="1874520"/>
          </a:xfrm>
          <a:prstGeom prst="rect">
            <a:avLst/>
          </a:prstGeom>
          <a:solidFill>
            <a:srgbClr val="1565C0"/>
          </a:solidFill>
          <a:ln w="19050">
            <a:solidFill>
              <a:srgbClr val="6C3483"/>
            </a:solidFill>
            <a:prstDash val="solid"/>
          </a:ln>
          <a:effectLst>
            <a:outerShdw blurRad="63500" dist="25400" dir="8100000" algn="bl" rotWithShape="0">
              <a:srgbClr val="000000">
                <a:alpha val="25000"/>
              </a:srgbClr>
            </a:outerShdw>
          </a:effectLst>
        </p:spPr>
        <p:txBody>
          <a:bodyPr/>
          <a:lstStyle/>
          <a:p>
            <a:endParaRPr lang="tr-TR"/>
          </a:p>
        </p:txBody>
      </p:sp>
      <p:sp>
        <p:nvSpPr>
          <p:cNvPr id="35" name="Shape 33"/>
          <p:cNvSpPr/>
          <p:nvPr/>
        </p:nvSpPr>
        <p:spPr>
          <a:xfrm>
            <a:off x="6126480" y="2971800"/>
            <a:ext cx="2834640" cy="274320"/>
          </a:xfrm>
          <a:prstGeom prst="rect">
            <a:avLst/>
          </a:prstGeom>
          <a:solidFill>
            <a:srgbClr val="6C3483"/>
          </a:solidFill>
          <a:ln w="12700">
            <a:solidFill>
              <a:srgbClr val="6C3483"/>
            </a:solidFill>
            <a:prstDash val="solid"/>
          </a:ln>
        </p:spPr>
        <p:txBody>
          <a:bodyPr/>
          <a:lstStyle/>
          <a:p>
            <a:endParaRPr lang="tr-TR"/>
          </a:p>
        </p:txBody>
      </p:sp>
      <p:sp>
        <p:nvSpPr>
          <p:cNvPr id="36" name="Text 34"/>
          <p:cNvSpPr/>
          <p:nvPr/>
        </p:nvSpPr>
        <p:spPr>
          <a:xfrm>
            <a:off x="61264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Sanat Köyü</a:t>
            </a:r>
            <a:endParaRPr lang="en-US" sz="900" dirty="0"/>
          </a:p>
        </p:txBody>
      </p:sp>
      <p:sp>
        <p:nvSpPr>
          <p:cNvPr id="37" name="Text 35"/>
          <p:cNvSpPr/>
          <p:nvPr/>
        </p:nvSpPr>
        <p:spPr>
          <a:xfrm>
            <a:off x="6236208" y="329184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Küçükköy (Sanat Köyü)</a:t>
            </a:r>
            <a:endParaRPr lang="en-US" sz="1300" dirty="0"/>
          </a:p>
        </p:txBody>
      </p:sp>
      <p:sp>
        <p:nvSpPr>
          <p:cNvPr id="38" name="Shape 36"/>
          <p:cNvSpPr/>
          <p:nvPr/>
        </p:nvSpPr>
        <p:spPr>
          <a:xfrm>
            <a:off x="6236208" y="3630168"/>
            <a:ext cx="2468880" cy="27432"/>
          </a:xfrm>
          <a:prstGeom prst="rect">
            <a:avLst/>
          </a:prstGeom>
          <a:solidFill>
            <a:srgbClr val="6C3483"/>
          </a:solidFill>
          <a:ln w="12700">
            <a:solidFill>
              <a:srgbClr val="6C3483"/>
            </a:solidFill>
            <a:prstDash val="solid"/>
          </a:ln>
        </p:spPr>
        <p:txBody>
          <a:bodyPr/>
          <a:lstStyle/>
          <a:p>
            <a:endParaRPr lang="tr-TR"/>
          </a:p>
        </p:txBody>
      </p:sp>
      <p:sp>
        <p:nvSpPr>
          <p:cNvPr id="39" name="Text 37"/>
          <p:cNvSpPr/>
          <p:nvPr/>
        </p:nvSpPr>
        <p:spPr>
          <a:xfrm>
            <a:off x="6236208" y="372160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Mübadele sonrası boşalan köy, günümüzde atölyeler ve sanat galerilerine ev sahipliği yapıyor. Taş konaklar, el sanatları ve butik kafeler.</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06D77"/>
        </a:solidFill>
        <a:effectLst/>
      </p:bgPr>
    </p:bg>
    <p:spTree>
      <p:nvGrpSpPr>
        <p:cNvPr id="1" name=""/>
        <p:cNvGrpSpPr/>
        <p:nvPr/>
      </p:nvGrpSpPr>
      <p:grpSpPr>
        <a:xfrm>
          <a:off x="0" y="0"/>
          <a:ext cx="0" cy="0"/>
          <a:chOff x="0" y="0"/>
          <a:chExt cx="0" cy="0"/>
        </a:xfrm>
      </p:grpSpPr>
      <p:sp>
        <p:nvSpPr>
          <p:cNvPr id="2" name="Text 0"/>
          <p:cNvSpPr/>
          <p:nvPr/>
        </p:nvSpPr>
        <p:spPr>
          <a:xfrm>
            <a:off x="365760" y="137160"/>
            <a:ext cx="8412480" cy="594360"/>
          </a:xfrm>
          <a:prstGeom prst="rect">
            <a:avLst/>
          </a:prstGeom>
          <a:noFill/>
          <a:ln/>
        </p:spPr>
        <p:txBody>
          <a:bodyPr wrap="square" lIns="0" tIns="0" rIns="0" bIns="0" rtlCol="0" anchor="ctr"/>
          <a:lstStyle/>
          <a:p>
            <a:pPr marL="0" indent="0">
              <a:buNone/>
            </a:pPr>
            <a:r>
              <a:rPr lang="en-US" sz="2400" b="1" kern="0" spc="100" dirty="0">
                <a:solidFill>
                  <a:srgbClr val="FFFFFF"/>
                </a:solidFill>
                <a:latin typeface="Trebuchet MS" pitchFamily="34" charset="0"/>
                <a:ea typeface="Trebuchet MS" pitchFamily="34" charset="-122"/>
                <a:cs typeface="Trebuchet MS" pitchFamily="34" charset="-120"/>
              </a:rPr>
              <a:t>🏝  CUNDA ADASI — GEZILECEK YERLER</a:t>
            </a:r>
            <a:endParaRPr lang="en-US" sz="2400" dirty="0"/>
          </a:p>
        </p:txBody>
      </p:sp>
      <p:sp>
        <p:nvSpPr>
          <p:cNvPr id="3" name="Shape 1"/>
          <p:cNvSpPr/>
          <p:nvPr/>
        </p:nvSpPr>
        <p:spPr>
          <a:xfrm>
            <a:off x="365760" y="749808"/>
            <a:ext cx="2286000" cy="54864"/>
          </a:xfrm>
          <a:prstGeom prst="rect">
            <a:avLst/>
          </a:prstGeom>
          <a:solidFill>
            <a:srgbClr val="C9A96E"/>
          </a:solidFill>
          <a:ln w="12700">
            <a:solidFill>
              <a:srgbClr val="C9A96E"/>
            </a:solidFill>
            <a:prstDash val="solid"/>
          </a:ln>
        </p:spPr>
        <p:txBody>
          <a:bodyPr/>
          <a:lstStyle/>
          <a:p>
            <a:endParaRPr lang="tr-TR"/>
          </a:p>
        </p:txBody>
      </p:sp>
      <p:sp>
        <p:nvSpPr>
          <p:cNvPr id="4" name="Shape 2"/>
          <p:cNvSpPr/>
          <p:nvPr/>
        </p:nvSpPr>
        <p:spPr>
          <a:xfrm>
            <a:off x="182880" y="960120"/>
            <a:ext cx="2834640" cy="1874520"/>
          </a:xfrm>
          <a:prstGeom prst="rect">
            <a:avLst/>
          </a:prstGeom>
          <a:solidFill>
            <a:srgbClr val="0B3D6B"/>
          </a:solidFill>
          <a:ln w="19050">
            <a:solidFill>
              <a:srgbClr val="C0392B"/>
            </a:solidFill>
            <a:prstDash val="solid"/>
          </a:ln>
          <a:effectLst>
            <a:outerShdw blurRad="63500" dist="25400" dir="8100000" algn="bl" rotWithShape="0">
              <a:srgbClr val="000000">
                <a:alpha val="25000"/>
              </a:srgbClr>
            </a:outerShdw>
          </a:effectLst>
        </p:spPr>
        <p:txBody>
          <a:bodyPr/>
          <a:lstStyle/>
          <a:p>
            <a:endParaRPr lang="tr-TR"/>
          </a:p>
        </p:txBody>
      </p:sp>
      <p:sp>
        <p:nvSpPr>
          <p:cNvPr id="5" name="Shape 3"/>
          <p:cNvSpPr/>
          <p:nvPr/>
        </p:nvSpPr>
        <p:spPr>
          <a:xfrm>
            <a:off x="182880" y="960120"/>
            <a:ext cx="2834640" cy="274320"/>
          </a:xfrm>
          <a:prstGeom prst="rect">
            <a:avLst/>
          </a:prstGeom>
          <a:solidFill>
            <a:srgbClr val="C0392B"/>
          </a:solidFill>
          <a:ln w="12700">
            <a:solidFill>
              <a:srgbClr val="C0392B"/>
            </a:solidFill>
            <a:prstDash val="solid"/>
          </a:ln>
        </p:spPr>
        <p:txBody>
          <a:bodyPr/>
          <a:lstStyle/>
          <a:p>
            <a:endParaRPr lang="tr-TR"/>
          </a:p>
        </p:txBody>
      </p:sp>
      <p:sp>
        <p:nvSpPr>
          <p:cNvPr id="6" name="Text 4"/>
          <p:cNvSpPr/>
          <p:nvPr/>
        </p:nvSpPr>
        <p:spPr>
          <a:xfrm>
            <a:off x="1828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Müze &amp; Tarih</a:t>
            </a:r>
            <a:endParaRPr lang="en-US" sz="900" dirty="0"/>
          </a:p>
        </p:txBody>
      </p:sp>
      <p:sp>
        <p:nvSpPr>
          <p:cNvPr id="7" name="Text 5"/>
          <p:cNvSpPr/>
          <p:nvPr/>
        </p:nvSpPr>
        <p:spPr>
          <a:xfrm>
            <a:off x="292608" y="1280160"/>
            <a:ext cx="2606040" cy="365760"/>
          </a:xfrm>
          <a:prstGeom prst="rect">
            <a:avLst/>
          </a:prstGeom>
          <a:noFill/>
          <a:ln/>
        </p:spPr>
        <p:txBody>
          <a:bodyPr wrap="square" lIns="0" tIns="0" rIns="0" bIns="0" rtlCol="0" anchor="ctr"/>
          <a:lstStyle/>
          <a:p>
            <a:pPr marL="0" indent="0">
              <a:buNone/>
            </a:pPr>
            <a:r>
              <a:rPr lang="en-US" sz="1200" b="1" dirty="0">
                <a:solidFill>
                  <a:srgbClr val="C9A96E"/>
                </a:solidFill>
                <a:latin typeface="Trebuchet MS" pitchFamily="34" charset="0"/>
                <a:ea typeface="Trebuchet MS" pitchFamily="34" charset="-122"/>
                <a:cs typeface="Trebuchet MS" pitchFamily="34" charset="-120"/>
              </a:rPr>
              <a:t>⛪  Taksiyarhis Kilisesi</a:t>
            </a:r>
            <a:endParaRPr lang="en-US" sz="1200" dirty="0"/>
          </a:p>
          <a:p>
            <a:pPr marL="0" indent="0">
              <a:buNone/>
            </a:pPr>
            <a:r>
              <a:rPr lang="en-US" sz="1200" b="1" dirty="0">
                <a:solidFill>
                  <a:srgbClr val="C9A96E"/>
                </a:solidFill>
                <a:latin typeface="Trebuchet MS" pitchFamily="34" charset="0"/>
                <a:ea typeface="Trebuchet MS" pitchFamily="34" charset="-122"/>
                <a:cs typeface="Trebuchet MS" pitchFamily="34" charset="-120"/>
              </a:rPr>
              <a:t>&amp; Rahmi Koç Müzesi</a:t>
            </a:r>
            <a:endParaRPr lang="en-US" sz="1200" dirty="0"/>
          </a:p>
        </p:txBody>
      </p:sp>
      <p:sp>
        <p:nvSpPr>
          <p:cNvPr id="8" name="Shape 6"/>
          <p:cNvSpPr/>
          <p:nvPr/>
        </p:nvSpPr>
        <p:spPr>
          <a:xfrm>
            <a:off x="292608" y="1664208"/>
            <a:ext cx="2468880" cy="27432"/>
          </a:xfrm>
          <a:prstGeom prst="rect">
            <a:avLst/>
          </a:prstGeom>
          <a:solidFill>
            <a:srgbClr val="C0392B"/>
          </a:solidFill>
          <a:ln w="12700">
            <a:solidFill>
              <a:srgbClr val="C0392B"/>
            </a:solidFill>
            <a:prstDash val="solid"/>
          </a:ln>
        </p:spPr>
        <p:txBody>
          <a:bodyPr/>
          <a:lstStyle/>
          <a:p>
            <a:endParaRPr lang="tr-TR"/>
          </a:p>
        </p:txBody>
      </p:sp>
      <p:sp>
        <p:nvSpPr>
          <p:cNvPr id="9" name="Text 7"/>
          <p:cNvSpPr/>
          <p:nvPr/>
        </p:nvSpPr>
        <p:spPr>
          <a:xfrm>
            <a:off x="292608" y="1755648"/>
            <a:ext cx="2606040" cy="100584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1873'te inşa edilen görkemli Rum kilisesi, Koç Vakfı'nca restore edilerek müzeye dönüştürüldü. Frescolar, tarihi nesneler, otomobiller. Cunda'nın 1 numaralı durağı.</a:t>
            </a:r>
            <a:endParaRPr lang="en-US" sz="1000" dirty="0"/>
          </a:p>
        </p:txBody>
      </p:sp>
      <p:sp>
        <p:nvSpPr>
          <p:cNvPr id="10" name="Shape 8"/>
          <p:cNvSpPr/>
          <p:nvPr/>
        </p:nvSpPr>
        <p:spPr>
          <a:xfrm>
            <a:off x="3154680" y="960120"/>
            <a:ext cx="2834640" cy="1874520"/>
          </a:xfrm>
          <a:prstGeom prst="rect">
            <a:avLst/>
          </a:prstGeom>
          <a:solidFill>
            <a:srgbClr val="0B3D6B"/>
          </a:solidFill>
          <a:ln w="19050">
            <a:solidFill>
              <a:srgbClr val="E8A838"/>
            </a:solidFill>
            <a:prstDash val="solid"/>
          </a:ln>
          <a:effectLst>
            <a:outerShdw blurRad="63500" dist="25400" dir="8100000" algn="bl" rotWithShape="0">
              <a:srgbClr val="000000">
                <a:alpha val="25000"/>
              </a:srgbClr>
            </a:outerShdw>
          </a:effectLst>
        </p:spPr>
        <p:txBody>
          <a:bodyPr/>
          <a:lstStyle/>
          <a:p>
            <a:endParaRPr lang="tr-TR"/>
          </a:p>
        </p:txBody>
      </p:sp>
      <p:sp>
        <p:nvSpPr>
          <p:cNvPr id="11" name="Shape 9"/>
          <p:cNvSpPr/>
          <p:nvPr/>
        </p:nvSpPr>
        <p:spPr>
          <a:xfrm>
            <a:off x="3154680" y="960120"/>
            <a:ext cx="2834640" cy="274320"/>
          </a:xfrm>
          <a:prstGeom prst="rect">
            <a:avLst/>
          </a:prstGeom>
          <a:solidFill>
            <a:srgbClr val="E8A838"/>
          </a:solidFill>
          <a:ln w="12700">
            <a:solidFill>
              <a:srgbClr val="E8A838"/>
            </a:solidFill>
            <a:prstDash val="solid"/>
          </a:ln>
        </p:spPr>
        <p:txBody>
          <a:bodyPr/>
          <a:lstStyle/>
          <a:p>
            <a:endParaRPr lang="tr-TR"/>
          </a:p>
        </p:txBody>
      </p:sp>
      <p:sp>
        <p:nvSpPr>
          <p:cNvPr id="12" name="Text 10"/>
          <p:cNvSpPr/>
          <p:nvPr/>
        </p:nvSpPr>
        <p:spPr>
          <a:xfrm>
            <a:off x="31546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Seyir &amp; Romantizm</a:t>
            </a:r>
            <a:endParaRPr lang="en-US" sz="900" dirty="0"/>
          </a:p>
        </p:txBody>
      </p:sp>
      <p:sp>
        <p:nvSpPr>
          <p:cNvPr id="13" name="Text 11"/>
          <p:cNvSpPr/>
          <p:nvPr/>
        </p:nvSpPr>
        <p:spPr>
          <a:xfrm>
            <a:off x="3264408" y="1280160"/>
            <a:ext cx="2606040" cy="365760"/>
          </a:xfrm>
          <a:prstGeom prst="rect">
            <a:avLst/>
          </a:prstGeom>
          <a:noFill/>
          <a:ln/>
        </p:spPr>
        <p:txBody>
          <a:bodyPr wrap="square" lIns="0" tIns="0" rIns="0" bIns="0" rtlCol="0" anchor="ctr"/>
          <a:lstStyle/>
          <a:p>
            <a:pPr marL="0" indent="0">
              <a:buNone/>
            </a:pPr>
            <a:r>
              <a:rPr lang="en-US" sz="1200" b="1" dirty="0">
                <a:solidFill>
                  <a:srgbClr val="C9A96E"/>
                </a:solidFill>
                <a:latin typeface="Trebuchet MS" pitchFamily="34" charset="0"/>
                <a:ea typeface="Trebuchet MS" pitchFamily="34" charset="-122"/>
                <a:cs typeface="Trebuchet MS" pitchFamily="34" charset="-120"/>
              </a:rPr>
              <a:t>🌅  Aşıklar Tepesi</a:t>
            </a:r>
            <a:endParaRPr lang="en-US" sz="1200" dirty="0"/>
          </a:p>
        </p:txBody>
      </p:sp>
      <p:sp>
        <p:nvSpPr>
          <p:cNvPr id="14" name="Shape 12"/>
          <p:cNvSpPr/>
          <p:nvPr/>
        </p:nvSpPr>
        <p:spPr>
          <a:xfrm>
            <a:off x="3264408" y="1664208"/>
            <a:ext cx="2468880" cy="27432"/>
          </a:xfrm>
          <a:prstGeom prst="rect">
            <a:avLst/>
          </a:prstGeom>
          <a:solidFill>
            <a:srgbClr val="E8A838"/>
          </a:solidFill>
          <a:ln w="12700">
            <a:solidFill>
              <a:srgbClr val="E8A838"/>
            </a:solidFill>
            <a:prstDash val="solid"/>
          </a:ln>
        </p:spPr>
        <p:txBody>
          <a:bodyPr/>
          <a:lstStyle/>
          <a:p>
            <a:endParaRPr lang="tr-TR"/>
          </a:p>
        </p:txBody>
      </p:sp>
      <p:sp>
        <p:nvSpPr>
          <p:cNvPr id="15" name="Text 13"/>
          <p:cNvSpPr/>
          <p:nvPr/>
        </p:nvSpPr>
        <p:spPr>
          <a:xfrm>
            <a:off x="3264408" y="1755648"/>
            <a:ext cx="2606040" cy="100584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Adanın en yüksek noktasından Ayvalık, Midilli Adası ve koyların panoramik manzarası. Yel değirmenleri, kitaplık ve gün batımı fotoğrafları için vazgeçilmez.</a:t>
            </a:r>
            <a:endParaRPr lang="en-US" sz="1000" dirty="0"/>
          </a:p>
        </p:txBody>
      </p:sp>
      <p:sp>
        <p:nvSpPr>
          <p:cNvPr id="16" name="Shape 14"/>
          <p:cNvSpPr/>
          <p:nvPr/>
        </p:nvSpPr>
        <p:spPr>
          <a:xfrm>
            <a:off x="6126480" y="960120"/>
            <a:ext cx="2834640" cy="1874520"/>
          </a:xfrm>
          <a:prstGeom prst="rect">
            <a:avLst/>
          </a:prstGeom>
          <a:solidFill>
            <a:srgbClr val="0B3D6B"/>
          </a:solidFill>
          <a:ln w="19050">
            <a:solidFill>
              <a:srgbClr val="1565C0"/>
            </a:solidFill>
            <a:prstDash val="solid"/>
          </a:ln>
          <a:effectLst>
            <a:outerShdw blurRad="63500" dist="25400" dir="8100000" algn="bl" rotWithShape="0">
              <a:srgbClr val="000000">
                <a:alpha val="25000"/>
              </a:srgbClr>
            </a:outerShdw>
          </a:effectLst>
        </p:spPr>
        <p:txBody>
          <a:bodyPr/>
          <a:lstStyle/>
          <a:p>
            <a:endParaRPr lang="tr-TR"/>
          </a:p>
        </p:txBody>
      </p:sp>
      <p:sp>
        <p:nvSpPr>
          <p:cNvPr id="17" name="Shape 15"/>
          <p:cNvSpPr/>
          <p:nvPr/>
        </p:nvSpPr>
        <p:spPr>
          <a:xfrm>
            <a:off x="6126480" y="960120"/>
            <a:ext cx="2834640" cy="274320"/>
          </a:xfrm>
          <a:prstGeom prst="rect">
            <a:avLst/>
          </a:prstGeom>
          <a:solidFill>
            <a:srgbClr val="1565C0"/>
          </a:solidFill>
          <a:ln w="12700">
            <a:solidFill>
              <a:srgbClr val="1565C0"/>
            </a:solidFill>
            <a:prstDash val="solid"/>
          </a:ln>
        </p:spPr>
        <p:txBody>
          <a:bodyPr/>
          <a:lstStyle/>
          <a:p>
            <a:endParaRPr lang="tr-TR"/>
          </a:p>
        </p:txBody>
      </p:sp>
      <p:sp>
        <p:nvSpPr>
          <p:cNvPr id="18" name="Text 16"/>
          <p:cNvSpPr/>
          <p:nvPr/>
        </p:nvSpPr>
        <p:spPr>
          <a:xfrm>
            <a:off x="61264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Tarihi Mimari</a:t>
            </a:r>
            <a:endParaRPr lang="en-US" sz="900" dirty="0"/>
          </a:p>
        </p:txBody>
      </p:sp>
      <p:sp>
        <p:nvSpPr>
          <p:cNvPr id="19" name="Text 17"/>
          <p:cNvSpPr/>
          <p:nvPr/>
        </p:nvSpPr>
        <p:spPr>
          <a:xfrm>
            <a:off x="6236208" y="1280160"/>
            <a:ext cx="2606040" cy="365760"/>
          </a:xfrm>
          <a:prstGeom prst="rect">
            <a:avLst/>
          </a:prstGeom>
          <a:noFill/>
          <a:ln/>
        </p:spPr>
        <p:txBody>
          <a:bodyPr wrap="square" lIns="0" tIns="0" rIns="0" bIns="0" rtlCol="0" anchor="ctr"/>
          <a:lstStyle/>
          <a:p>
            <a:pPr marL="0" indent="0">
              <a:buNone/>
            </a:pPr>
            <a:r>
              <a:rPr lang="en-US" sz="1200" b="1" dirty="0">
                <a:solidFill>
                  <a:srgbClr val="C9A96E"/>
                </a:solidFill>
                <a:latin typeface="Trebuchet MS" pitchFamily="34" charset="0"/>
                <a:ea typeface="Trebuchet MS" pitchFamily="34" charset="-122"/>
                <a:cs typeface="Trebuchet MS" pitchFamily="34" charset="-120"/>
              </a:rPr>
              <a:t>🏛  Cunda Eski Evleri</a:t>
            </a:r>
            <a:endParaRPr lang="en-US" sz="1200" dirty="0"/>
          </a:p>
        </p:txBody>
      </p:sp>
      <p:sp>
        <p:nvSpPr>
          <p:cNvPr id="20" name="Shape 18"/>
          <p:cNvSpPr/>
          <p:nvPr/>
        </p:nvSpPr>
        <p:spPr>
          <a:xfrm>
            <a:off x="6236208" y="1664208"/>
            <a:ext cx="2468880" cy="27432"/>
          </a:xfrm>
          <a:prstGeom prst="rect">
            <a:avLst/>
          </a:prstGeom>
          <a:solidFill>
            <a:srgbClr val="1565C0"/>
          </a:solidFill>
          <a:ln w="12700">
            <a:solidFill>
              <a:srgbClr val="1565C0"/>
            </a:solidFill>
            <a:prstDash val="solid"/>
          </a:ln>
        </p:spPr>
        <p:txBody>
          <a:bodyPr/>
          <a:lstStyle/>
          <a:p>
            <a:endParaRPr lang="tr-TR"/>
          </a:p>
        </p:txBody>
      </p:sp>
      <p:sp>
        <p:nvSpPr>
          <p:cNvPr id="21" name="Text 19"/>
          <p:cNvSpPr/>
          <p:nvPr/>
        </p:nvSpPr>
        <p:spPr>
          <a:xfrm>
            <a:off x="6236208" y="1755648"/>
            <a:ext cx="2606040" cy="100584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Mübadele öncesi Rum ailelerine ait iki katlı, cumbalı, merdivenli taş evler. Sokaklar boyunca yürümek başlı başına bir deneyim. Fotoğraf tutkunlarının favori rotası.</a:t>
            </a:r>
            <a:endParaRPr lang="en-US" sz="1000" dirty="0"/>
          </a:p>
        </p:txBody>
      </p:sp>
      <p:sp>
        <p:nvSpPr>
          <p:cNvPr id="22" name="Shape 20"/>
          <p:cNvSpPr/>
          <p:nvPr/>
        </p:nvSpPr>
        <p:spPr>
          <a:xfrm>
            <a:off x="182880" y="2971800"/>
            <a:ext cx="2834640" cy="1874520"/>
          </a:xfrm>
          <a:prstGeom prst="rect">
            <a:avLst/>
          </a:prstGeom>
          <a:solidFill>
            <a:srgbClr val="0B3D6B"/>
          </a:solidFill>
          <a:ln w="19050">
            <a:solidFill>
              <a:srgbClr val="0B3D6B"/>
            </a:solidFill>
            <a:prstDash val="solid"/>
          </a:ln>
          <a:effectLst>
            <a:outerShdw blurRad="63500" dist="25400" dir="8100000" algn="bl" rotWithShape="0">
              <a:srgbClr val="000000">
                <a:alpha val="25000"/>
              </a:srgbClr>
            </a:outerShdw>
          </a:effectLst>
        </p:spPr>
        <p:txBody>
          <a:bodyPr/>
          <a:lstStyle/>
          <a:p>
            <a:endParaRPr lang="tr-TR"/>
          </a:p>
        </p:txBody>
      </p:sp>
      <p:sp>
        <p:nvSpPr>
          <p:cNvPr id="23" name="Shape 21"/>
          <p:cNvSpPr/>
          <p:nvPr/>
        </p:nvSpPr>
        <p:spPr>
          <a:xfrm>
            <a:off x="182880" y="2971800"/>
            <a:ext cx="2834640" cy="274320"/>
          </a:xfrm>
          <a:prstGeom prst="rect">
            <a:avLst/>
          </a:prstGeom>
          <a:solidFill>
            <a:srgbClr val="0B3D6B"/>
          </a:solidFill>
          <a:ln w="12700">
            <a:solidFill>
              <a:srgbClr val="0B3D6B"/>
            </a:solidFill>
            <a:prstDash val="solid"/>
          </a:ln>
        </p:spPr>
        <p:txBody>
          <a:bodyPr/>
          <a:lstStyle/>
          <a:p>
            <a:endParaRPr lang="tr-TR"/>
          </a:p>
        </p:txBody>
      </p:sp>
      <p:sp>
        <p:nvSpPr>
          <p:cNvPr id="24" name="Text 22"/>
          <p:cNvSpPr/>
          <p:nvPr/>
        </p:nvSpPr>
        <p:spPr>
          <a:xfrm>
            <a:off x="1828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Doğal Koy</a:t>
            </a:r>
            <a:endParaRPr lang="en-US" sz="900" dirty="0"/>
          </a:p>
        </p:txBody>
      </p:sp>
      <p:sp>
        <p:nvSpPr>
          <p:cNvPr id="25" name="Text 23"/>
          <p:cNvSpPr/>
          <p:nvPr/>
        </p:nvSpPr>
        <p:spPr>
          <a:xfrm>
            <a:off x="292608" y="3291840"/>
            <a:ext cx="2606040" cy="365760"/>
          </a:xfrm>
          <a:prstGeom prst="rect">
            <a:avLst/>
          </a:prstGeom>
          <a:noFill/>
          <a:ln/>
        </p:spPr>
        <p:txBody>
          <a:bodyPr wrap="square" lIns="0" tIns="0" rIns="0" bIns="0" rtlCol="0" anchor="ctr"/>
          <a:lstStyle/>
          <a:p>
            <a:pPr marL="0" indent="0">
              <a:buNone/>
            </a:pPr>
            <a:r>
              <a:rPr lang="en-US" sz="1200" b="1" dirty="0">
                <a:solidFill>
                  <a:srgbClr val="C9A96E"/>
                </a:solidFill>
                <a:latin typeface="Trebuchet MS" pitchFamily="34" charset="0"/>
                <a:ea typeface="Trebuchet MS" pitchFamily="34" charset="-122"/>
                <a:cs typeface="Trebuchet MS" pitchFamily="34" charset="-120"/>
              </a:rPr>
              <a:t>🌊  Patriça Koyu</a:t>
            </a:r>
            <a:endParaRPr lang="en-US" sz="1200" dirty="0"/>
          </a:p>
        </p:txBody>
      </p:sp>
      <p:sp>
        <p:nvSpPr>
          <p:cNvPr id="26" name="Shape 24"/>
          <p:cNvSpPr/>
          <p:nvPr/>
        </p:nvSpPr>
        <p:spPr>
          <a:xfrm>
            <a:off x="292608" y="3675888"/>
            <a:ext cx="2468880" cy="27432"/>
          </a:xfrm>
          <a:prstGeom prst="rect">
            <a:avLst/>
          </a:prstGeom>
          <a:solidFill>
            <a:srgbClr val="0B3D6B"/>
          </a:solidFill>
          <a:ln w="12700">
            <a:solidFill>
              <a:srgbClr val="0B3D6B"/>
            </a:solidFill>
            <a:prstDash val="solid"/>
          </a:ln>
        </p:spPr>
        <p:txBody>
          <a:bodyPr/>
          <a:lstStyle/>
          <a:p>
            <a:endParaRPr lang="tr-TR"/>
          </a:p>
        </p:txBody>
      </p:sp>
      <p:sp>
        <p:nvSpPr>
          <p:cNvPr id="27" name="Text 25"/>
          <p:cNvSpPr/>
          <p:nvPr/>
        </p:nvSpPr>
        <p:spPr>
          <a:xfrm>
            <a:off x="292608" y="3767328"/>
            <a:ext cx="2606040" cy="100584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Cunda'nın kuzeyinde zeytin ve çınar ağaçlarıyla çevrili korunaklı koy. Masmavi berrak su, sığ deniz. Beach club ve tekne turları için popüler nokta.</a:t>
            </a:r>
            <a:endParaRPr lang="en-US" sz="1000" dirty="0"/>
          </a:p>
        </p:txBody>
      </p:sp>
      <p:sp>
        <p:nvSpPr>
          <p:cNvPr id="28" name="Shape 26"/>
          <p:cNvSpPr/>
          <p:nvPr/>
        </p:nvSpPr>
        <p:spPr>
          <a:xfrm>
            <a:off x="3154680" y="2971800"/>
            <a:ext cx="2834640" cy="1874520"/>
          </a:xfrm>
          <a:prstGeom prst="rect">
            <a:avLst/>
          </a:prstGeom>
          <a:solidFill>
            <a:srgbClr val="0B3D6B"/>
          </a:solidFill>
          <a:ln w="19050">
            <a:solidFill>
              <a:srgbClr val="5C7A29"/>
            </a:solidFill>
            <a:prstDash val="solid"/>
          </a:ln>
          <a:effectLst>
            <a:outerShdw blurRad="63500" dist="25400" dir="8100000" algn="bl" rotWithShape="0">
              <a:srgbClr val="000000">
                <a:alpha val="25000"/>
              </a:srgbClr>
            </a:outerShdw>
          </a:effectLst>
        </p:spPr>
        <p:txBody>
          <a:bodyPr/>
          <a:lstStyle/>
          <a:p>
            <a:endParaRPr lang="tr-TR"/>
          </a:p>
        </p:txBody>
      </p:sp>
      <p:sp>
        <p:nvSpPr>
          <p:cNvPr id="29" name="Shape 27"/>
          <p:cNvSpPr/>
          <p:nvPr/>
        </p:nvSpPr>
        <p:spPr>
          <a:xfrm>
            <a:off x="3154680" y="2971800"/>
            <a:ext cx="2834640" cy="274320"/>
          </a:xfrm>
          <a:prstGeom prst="rect">
            <a:avLst/>
          </a:prstGeom>
          <a:solidFill>
            <a:srgbClr val="5C7A29"/>
          </a:solidFill>
          <a:ln w="12700">
            <a:solidFill>
              <a:srgbClr val="5C7A29"/>
            </a:solidFill>
            <a:prstDash val="solid"/>
          </a:ln>
        </p:spPr>
        <p:txBody>
          <a:bodyPr/>
          <a:lstStyle/>
          <a:p>
            <a:endParaRPr lang="tr-TR"/>
          </a:p>
        </p:txBody>
      </p:sp>
      <p:sp>
        <p:nvSpPr>
          <p:cNvPr id="30" name="Text 28"/>
          <p:cNvSpPr/>
          <p:nvPr/>
        </p:nvSpPr>
        <p:spPr>
          <a:xfrm>
            <a:off x="31546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Tarihi Yapı</a:t>
            </a:r>
            <a:endParaRPr lang="en-US" sz="900" dirty="0"/>
          </a:p>
        </p:txBody>
      </p:sp>
      <p:sp>
        <p:nvSpPr>
          <p:cNvPr id="31" name="Text 29"/>
          <p:cNvSpPr/>
          <p:nvPr/>
        </p:nvSpPr>
        <p:spPr>
          <a:xfrm>
            <a:off x="3264408" y="3291840"/>
            <a:ext cx="2606040" cy="365760"/>
          </a:xfrm>
          <a:prstGeom prst="rect">
            <a:avLst/>
          </a:prstGeom>
          <a:noFill/>
          <a:ln/>
        </p:spPr>
        <p:txBody>
          <a:bodyPr wrap="square" lIns="0" tIns="0" rIns="0" bIns="0" rtlCol="0" anchor="ctr"/>
          <a:lstStyle/>
          <a:p>
            <a:pPr marL="0" indent="0">
              <a:buNone/>
            </a:pPr>
            <a:r>
              <a:rPr lang="en-US" sz="1200" b="1" dirty="0">
                <a:solidFill>
                  <a:srgbClr val="C9A96E"/>
                </a:solidFill>
                <a:latin typeface="Trebuchet MS" pitchFamily="34" charset="0"/>
                <a:ea typeface="Trebuchet MS" pitchFamily="34" charset="-122"/>
                <a:cs typeface="Trebuchet MS" pitchFamily="34" charset="-120"/>
              </a:rPr>
              <a:t>⚙️  Yel Değirmenleri</a:t>
            </a:r>
            <a:endParaRPr lang="en-US" sz="1200" dirty="0"/>
          </a:p>
        </p:txBody>
      </p:sp>
      <p:sp>
        <p:nvSpPr>
          <p:cNvPr id="32" name="Shape 30"/>
          <p:cNvSpPr/>
          <p:nvPr/>
        </p:nvSpPr>
        <p:spPr>
          <a:xfrm>
            <a:off x="3264408" y="3675888"/>
            <a:ext cx="2468880" cy="27432"/>
          </a:xfrm>
          <a:prstGeom prst="rect">
            <a:avLst/>
          </a:prstGeom>
          <a:solidFill>
            <a:srgbClr val="5C7A29"/>
          </a:solidFill>
          <a:ln w="12700">
            <a:solidFill>
              <a:srgbClr val="5C7A29"/>
            </a:solidFill>
            <a:prstDash val="solid"/>
          </a:ln>
        </p:spPr>
        <p:txBody>
          <a:bodyPr/>
          <a:lstStyle/>
          <a:p>
            <a:endParaRPr lang="tr-TR"/>
          </a:p>
        </p:txBody>
      </p:sp>
      <p:sp>
        <p:nvSpPr>
          <p:cNvPr id="33" name="Text 31"/>
          <p:cNvSpPr/>
          <p:nvPr/>
        </p:nvSpPr>
        <p:spPr>
          <a:xfrm>
            <a:off x="3264408" y="3767328"/>
            <a:ext cx="2606040" cy="100584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1600'lü yıllarda inşa edildiği düşünülen üç tarihi yel değirmeni. Aşıklar Tepesi yakınında, adaya özgü siluet oluşturuyor. Fotoğraf durağı.</a:t>
            </a:r>
            <a:endParaRPr lang="en-US" sz="1000" dirty="0"/>
          </a:p>
        </p:txBody>
      </p:sp>
      <p:sp>
        <p:nvSpPr>
          <p:cNvPr id="34" name="Shape 32"/>
          <p:cNvSpPr/>
          <p:nvPr/>
        </p:nvSpPr>
        <p:spPr>
          <a:xfrm>
            <a:off x="6126480" y="2971800"/>
            <a:ext cx="2834640" cy="1874520"/>
          </a:xfrm>
          <a:prstGeom prst="rect">
            <a:avLst/>
          </a:prstGeom>
          <a:solidFill>
            <a:srgbClr val="0B3D6B"/>
          </a:solidFill>
          <a:ln w="19050">
            <a:solidFill>
              <a:srgbClr val="6C3483"/>
            </a:solidFill>
            <a:prstDash val="solid"/>
          </a:ln>
          <a:effectLst>
            <a:outerShdw blurRad="63500" dist="25400" dir="8100000" algn="bl" rotWithShape="0">
              <a:srgbClr val="000000">
                <a:alpha val="25000"/>
              </a:srgbClr>
            </a:outerShdw>
          </a:effectLst>
        </p:spPr>
        <p:txBody>
          <a:bodyPr/>
          <a:lstStyle/>
          <a:p>
            <a:endParaRPr lang="tr-TR"/>
          </a:p>
        </p:txBody>
      </p:sp>
      <p:sp>
        <p:nvSpPr>
          <p:cNvPr id="35" name="Shape 33"/>
          <p:cNvSpPr/>
          <p:nvPr/>
        </p:nvSpPr>
        <p:spPr>
          <a:xfrm>
            <a:off x="6126480" y="2971800"/>
            <a:ext cx="2834640" cy="274320"/>
          </a:xfrm>
          <a:prstGeom prst="rect">
            <a:avLst/>
          </a:prstGeom>
          <a:solidFill>
            <a:srgbClr val="6C3483"/>
          </a:solidFill>
          <a:ln w="12700">
            <a:solidFill>
              <a:srgbClr val="6C3483"/>
            </a:solidFill>
            <a:prstDash val="solid"/>
          </a:ln>
        </p:spPr>
        <p:txBody>
          <a:bodyPr/>
          <a:lstStyle/>
          <a:p>
            <a:endParaRPr lang="tr-TR"/>
          </a:p>
        </p:txBody>
      </p:sp>
      <p:sp>
        <p:nvSpPr>
          <p:cNvPr id="36" name="Text 34"/>
          <p:cNvSpPr/>
          <p:nvPr/>
        </p:nvSpPr>
        <p:spPr>
          <a:xfrm>
            <a:off x="61264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Kültür &amp; Tarih</a:t>
            </a:r>
            <a:endParaRPr lang="en-US" sz="900" dirty="0"/>
          </a:p>
        </p:txBody>
      </p:sp>
      <p:sp>
        <p:nvSpPr>
          <p:cNvPr id="37" name="Text 35"/>
          <p:cNvSpPr/>
          <p:nvPr/>
        </p:nvSpPr>
        <p:spPr>
          <a:xfrm>
            <a:off x="6236208" y="3291840"/>
            <a:ext cx="2606040" cy="365760"/>
          </a:xfrm>
          <a:prstGeom prst="rect">
            <a:avLst/>
          </a:prstGeom>
          <a:noFill/>
          <a:ln/>
        </p:spPr>
        <p:txBody>
          <a:bodyPr wrap="square" lIns="0" tIns="0" rIns="0" bIns="0" rtlCol="0" anchor="ctr"/>
          <a:lstStyle/>
          <a:p>
            <a:pPr marL="0" indent="0">
              <a:buNone/>
            </a:pPr>
            <a:r>
              <a:rPr lang="en-US" sz="1200" b="1" dirty="0">
                <a:solidFill>
                  <a:srgbClr val="C9A96E"/>
                </a:solidFill>
                <a:latin typeface="Trebuchet MS" pitchFamily="34" charset="0"/>
                <a:ea typeface="Trebuchet MS" pitchFamily="34" charset="-122"/>
                <a:cs typeface="Trebuchet MS" pitchFamily="34" charset="-120"/>
              </a:rPr>
              <a:t>📚  Sevim &amp; Necdet Kent</a:t>
            </a:r>
            <a:endParaRPr lang="en-US" sz="1200" dirty="0"/>
          </a:p>
          <a:p>
            <a:pPr marL="0" indent="0">
              <a:buNone/>
            </a:pPr>
            <a:r>
              <a:rPr lang="en-US" sz="1200" b="1" dirty="0">
                <a:solidFill>
                  <a:srgbClr val="C9A96E"/>
                </a:solidFill>
                <a:latin typeface="Trebuchet MS" pitchFamily="34" charset="0"/>
                <a:ea typeface="Trebuchet MS" pitchFamily="34" charset="-122"/>
                <a:cs typeface="Trebuchet MS" pitchFamily="34" charset="-120"/>
              </a:rPr>
              <a:t>Kitaplığı</a:t>
            </a:r>
            <a:endParaRPr lang="en-US" sz="1200" dirty="0"/>
          </a:p>
        </p:txBody>
      </p:sp>
      <p:sp>
        <p:nvSpPr>
          <p:cNvPr id="38" name="Shape 36"/>
          <p:cNvSpPr/>
          <p:nvPr/>
        </p:nvSpPr>
        <p:spPr>
          <a:xfrm>
            <a:off x="6236208" y="3675888"/>
            <a:ext cx="2468880" cy="27432"/>
          </a:xfrm>
          <a:prstGeom prst="rect">
            <a:avLst/>
          </a:prstGeom>
          <a:solidFill>
            <a:srgbClr val="6C3483"/>
          </a:solidFill>
          <a:ln w="12700">
            <a:solidFill>
              <a:srgbClr val="6C3483"/>
            </a:solidFill>
            <a:prstDash val="solid"/>
          </a:ln>
        </p:spPr>
        <p:txBody>
          <a:bodyPr/>
          <a:lstStyle/>
          <a:p>
            <a:endParaRPr lang="tr-TR"/>
          </a:p>
        </p:txBody>
      </p:sp>
      <p:sp>
        <p:nvSpPr>
          <p:cNvPr id="39" name="Text 37"/>
          <p:cNvSpPr/>
          <p:nvPr/>
        </p:nvSpPr>
        <p:spPr>
          <a:xfrm>
            <a:off x="6236208" y="3767328"/>
            <a:ext cx="2606040" cy="100584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Tarihi Agios Yannis Manastırı'nın restore edilmesiyle oluşturulan kütüphane. Diplomat Necdet Kent'in anısına kuruldu. Cunda'nın en huzurlu köşelerinden.</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B3D6B"/>
          </a:solidFill>
          <a:ln w="12700">
            <a:solidFill>
              <a:srgbClr val="0B3D6B"/>
            </a:solidFill>
            <a:prstDash val="solid"/>
          </a:ln>
        </p:spPr>
        <p:txBody>
          <a:bodyPr/>
          <a:lstStyle/>
          <a:p>
            <a:endParaRPr lang="tr-TR"/>
          </a:p>
        </p:txBody>
      </p:sp>
      <p:sp>
        <p:nvSpPr>
          <p:cNvPr id="3" name="Text 1"/>
          <p:cNvSpPr/>
          <p:nvPr/>
        </p:nvSpPr>
        <p:spPr>
          <a:xfrm>
            <a:off x="274320" y="0"/>
            <a:ext cx="8595360" cy="777240"/>
          </a:xfrm>
          <a:prstGeom prst="rect">
            <a:avLst/>
          </a:prstGeom>
          <a:noFill/>
          <a:ln/>
        </p:spPr>
        <p:txBody>
          <a:bodyPr wrap="square" lIns="0" tIns="0" rIns="0" bIns="0" rtlCol="0" anchor="ctr"/>
          <a:lstStyle/>
          <a:p>
            <a:pPr marL="0" indent="0">
              <a:buNone/>
            </a:pPr>
            <a:r>
              <a:rPr lang="en-US" sz="2400" b="1" dirty="0">
                <a:solidFill>
                  <a:srgbClr val="FFFFFF"/>
                </a:solidFill>
                <a:latin typeface="Trebuchet MS" pitchFamily="34" charset="0"/>
                <a:ea typeface="Trebuchet MS" pitchFamily="34" charset="-122"/>
                <a:cs typeface="Trebuchet MS" pitchFamily="34" charset="-120"/>
              </a:rPr>
              <a:t>📍  AYVALIK &amp; CUNDA — KONUM HARİTASI</a:t>
            </a:r>
            <a:endParaRPr lang="en-US" sz="2400" dirty="0"/>
          </a:p>
        </p:txBody>
      </p:sp>
      <p:sp>
        <p:nvSpPr>
          <p:cNvPr id="4" name="Shape 2"/>
          <p:cNvSpPr/>
          <p:nvPr/>
        </p:nvSpPr>
        <p:spPr>
          <a:xfrm>
            <a:off x="137160" y="932688"/>
            <a:ext cx="3246120" cy="457200"/>
          </a:xfrm>
          <a:prstGeom prst="rect">
            <a:avLst/>
          </a:prstGeom>
          <a:solidFill>
            <a:srgbClr val="FFFFFF"/>
          </a:solidFill>
          <a:ln w="6350">
            <a:solidFill>
              <a:srgbClr val="D5D5D5"/>
            </a:solidFill>
            <a:prstDash val="solid"/>
          </a:ln>
          <a:effectLst>
            <a:outerShdw blurRad="38100" dist="12700" dir="8100000" algn="bl" rotWithShape="0">
              <a:srgbClr val="000000">
                <a:alpha val="8000"/>
              </a:srgbClr>
            </a:outerShdw>
          </a:effectLst>
        </p:spPr>
        <p:txBody>
          <a:bodyPr/>
          <a:lstStyle/>
          <a:p>
            <a:endParaRPr lang="tr-TR"/>
          </a:p>
        </p:txBody>
      </p:sp>
      <p:sp>
        <p:nvSpPr>
          <p:cNvPr id="5" name="Shape 3"/>
          <p:cNvSpPr/>
          <p:nvPr/>
        </p:nvSpPr>
        <p:spPr>
          <a:xfrm>
            <a:off x="201168" y="1005840"/>
            <a:ext cx="301752" cy="301752"/>
          </a:xfrm>
          <a:prstGeom prst="ellipse">
            <a:avLst/>
          </a:prstGeom>
          <a:solidFill>
            <a:srgbClr val="1565C0"/>
          </a:solidFill>
          <a:ln w="12700">
            <a:solidFill>
              <a:srgbClr val="1565C0"/>
            </a:solidFill>
            <a:prstDash val="solid"/>
          </a:ln>
        </p:spPr>
        <p:txBody>
          <a:bodyPr/>
          <a:lstStyle/>
          <a:p>
            <a:endParaRPr lang="tr-TR"/>
          </a:p>
        </p:txBody>
      </p:sp>
      <p:sp>
        <p:nvSpPr>
          <p:cNvPr id="6" name="Text 4"/>
          <p:cNvSpPr/>
          <p:nvPr/>
        </p:nvSpPr>
        <p:spPr>
          <a:xfrm>
            <a:off x="201168" y="1005840"/>
            <a:ext cx="301752" cy="301752"/>
          </a:xfrm>
          <a:prstGeom prst="rect">
            <a:avLst/>
          </a:prstGeom>
          <a:noFill/>
          <a:ln/>
        </p:spPr>
        <p:txBody>
          <a:bodyPr wrap="square" lIns="0" tIns="0" rIns="0" bIns="0" rtlCol="0" anchor="ctr"/>
          <a:lstStyle/>
          <a:p>
            <a:pPr marL="0" indent="0" algn="ctr">
              <a:buNone/>
            </a:pPr>
            <a:r>
              <a:rPr lang="en-US" sz="700" b="1" dirty="0">
                <a:solidFill>
                  <a:srgbClr val="FFFFFF"/>
                </a:solidFill>
              </a:rPr>
              <a:t>A1</a:t>
            </a:r>
            <a:endParaRPr lang="en-US" sz="700" dirty="0"/>
          </a:p>
        </p:txBody>
      </p:sp>
      <p:sp>
        <p:nvSpPr>
          <p:cNvPr id="7" name="Text 5"/>
          <p:cNvSpPr/>
          <p:nvPr/>
        </p:nvSpPr>
        <p:spPr>
          <a:xfrm>
            <a:off x="566928" y="960120"/>
            <a:ext cx="2743200" cy="237744"/>
          </a:xfrm>
          <a:prstGeom prst="rect">
            <a:avLst/>
          </a:prstGeom>
          <a:noFill/>
          <a:ln/>
        </p:spPr>
        <p:txBody>
          <a:bodyPr wrap="square" lIns="0" tIns="0" rIns="0" bIns="0" rtlCol="0" anchor="ctr"/>
          <a:lstStyle/>
          <a:p>
            <a:pPr marL="0" indent="0">
              <a:buNone/>
            </a:pPr>
            <a:r>
              <a:rPr lang="en-US" sz="1000" b="1" dirty="0">
                <a:solidFill>
                  <a:srgbClr val="2C2C2C"/>
                </a:solidFill>
                <a:latin typeface="Calibri" pitchFamily="34" charset="0"/>
                <a:ea typeface="Calibri" pitchFamily="34" charset="-122"/>
                <a:cs typeface="Calibri" pitchFamily="34" charset="-120"/>
              </a:rPr>
              <a:t>Saatli Camii</a:t>
            </a:r>
            <a:endParaRPr lang="en-US" sz="1000" dirty="0"/>
          </a:p>
        </p:txBody>
      </p:sp>
      <p:sp>
        <p:nvSpPr>
          <p:cNvPr id="8" name="Text 6"/>
          <p:cNvSpPr/>
          <p:nvPr/>
        </p:nvSpPr>
        <p:spPr>
          <a:xfrm>
            <a:off x="566928" y="1179576"/>
            <a:ext cx="2743200" cy="182880"/>
          </a:xfrm>
          <a:prstGeom prst="rect">
            <a:avLst/>
          </a:prstGeom>
          <a:noFill/>
          <a:ln/>
        </p:spPr>
        <p:txBody>
          <a:bodyPr wrap="square" lIns="0" tIns="0" rIns="0" bIns="0" rtlCol="0" anchor="ctr"/>
          <a:lstStyle/>
          <a:p>
            <a:pPr marL="0" indent="0">
              <a:buNone/>
            </a:pPr>
            <a:r>
              <a:rPr lang="en-US" sz="850" i="1" dirty="0">
                <a:solidFill>
                  <a:srgbClr val="6B7280"/>
                </a:solidFill>
                <a:latin typeface="Calibri" pitchFamily="34" charset="0"/>
                <a:ea typeface="Calibri" pitchFamily="34" charset="-122"/>
                <a:cs typeface="Calibri" pitchFamily="34" charset="-120"/>
              </a:rPr>
              <a:t>Ayvalık Merkezi</a:t>
            </a:r>
            <a:endParaRPr lang="en-US" sz="850" dirty="0"/>
          </a:p>
        </p:txBody>
      </p:sp>
      <p:sp>
        <p:nvSpPr>
          <p:cNvPr id="9" name="Shape 7"/>
          <p:cNvSpPr/>
          <p:nvPr/>
        </p:nvSpPr>
        <p:spPr>
          <a:xfrm>
            <a:off x="137160" y="1444752"/>
            <a:ext cx="3246120" cy="457200"/>
          </a:xfrm>
          <a:prstGeom prst="rect">
            <a:avLst/>
          </a:prstGeom>
          <a:solidFill>
            <a:srgbClr val="FFFFFF"/>
          </a:solidFill>
          <a:ln w="6350">
            <a:solidFill>
              <a:srgbClr val="D5D5D5"/>
            </a:solidFill>
            <a:prstDash val="solid"/>
          </a:ln>
          <a:effectLst>
            <a:outerShdw blurRad="38100" dist="12700" dir="8100000" algn="bl" rotWithShape="0">
              <a:srgbClr val="000000">
                <a:alpha val="8000"/>
              </a:srgbClr>
            </a:outerShdw>
          </a:effectLst>
        </p:spPr>
        <p:txBody>
          <a:bodyPr/>
          <a:lstStyle/>
          <a:p>
            <a:endParaRPr lang="tr-TR"/>
          </a:p>
        </p:txBody>
      </p:sp>
      <p:sp>
        <p:nvSpPr>
          <p:cNvPr id="10" name="Shape 8"/>
          <p:cNvSpPr/>
          <p:nvPr/>
        </p:nvSpPr>
        <p:spPr>
          <a:xfrm>
            <a:off x="201168" y="1517904"/>
            <a:ext cx="301752" cy="301752"/>
          </a:xfrm>
          <a:prstGeom prst="ellipse">
            <a:avLst/>
          </a:prstGeom>
          <a:solidFill>
            <a:srgbClr val="C0392B"/>
          </a:solidFill>
          <a:ln w="12700">
            <a:solidFill>
              <a:srgbClr val="C0392B"/>
            </a:solidFill>
            <a:prstDash val="solid"/>
          </a:ln>
        </p:spPr>
        <p:txBody>
          <a:bodyPr/>
          <a:lstStyle/>
          <a:p>
            <a:endParaRPr lang="tr-TR"/>
          </a:p>
        </p:txBody>
      </p:sp>
      <p:sp>
        <p:nvSpPr>
          <p:cNvPr id="11" name="Text 9"/>
          <p:cNvSpPr/>
          <p:nvPr/>
        </p:nvSpPr>
        <p:spPr>
          <a:xfrm>
            <a:off x="201168" y="1517904"/>
            <a:ext cx="301752" cy="301752"/>
          </a:xfrm>
          <a:prstGeom prst="rect">
            <a:avLst/>
          </a:prstGeom>
          <a:noFill/>
          <a:ln/>
        </p:spPr>
        <p:txBody>
          <a:bodyPr wrap="square" lIns="0" tIns="0" rIns="0" bIns="0" rtlCol="0" anchor="ctr"/>
          <a:lstStyle/>
          <a:p>
            <a:pPr marL="0" indent="0" algn="ctr">
              <a:buNone/>
            </a:pPr>
            <a:r>
              <a:rPr lang="en-US" sz="700" b="1" dirty="0">
                <a:solidFill>
                  <a:srgbClr val="FFFFFF"/>
                </a:solidFill>
              </a:rPr>
              <a:t>A2</a:t>
            </a:r>
            <a:endParaRPr lang="en-US" sz="700" dirty="0"/>
          </a:p>
        </p:txBody>
      </p:sp>
      <p:sp>
        <p:nvSpPr>
          <p:cNvPr id="12" name="Text 10"/>
          <p:cNvSpPr/>
          <p:nvPr/>
        </p:nvSpPr>
        <p:spPr>
          <a:xfrm>
            <a:off x="566928" y="1472184"/>
            <a:ext cx="2743200" cy="237744"/>
          </a:xfrm>
          <a:prstGeom prst="rect">
            <a:avLst/>
          </a:prstGeom>
          <a:noFill/>
          <a:ln/>
        </p:spPr>
        <p:txBody>
          <a:bodyPr wrap="square" lIns="0" tIns="0" rIns="0" bIns="0" rtlCol="0" anchor="ctr"/>
          <a:lstStyle/>
          <a:p>
            <a:pPr marL="0" indent="0">
              <a:buNone/>
            </a:pPr>
            <a:r>
              <a:rPr lang="en-US" sz="1000" b="1" dirty="0">
                <a:solidFill>
                  <a:srgbClr val="2C2C2C"/>
                </a:solidFill>
                <a:latin typeface="Calibri" pitchFamily="34" charset="0"/>
                <a:ea typeface="Calibri" pitchFamily="34" charset="-122"/>
                <a:cs typeface="Calibri" pitchFamily="34" charset="-120"/>
              </a:rPr>
              <a:t>Şeytan Sofrası</a:t>
            </a:r>
            <a:endParaRPr lang="en-US" sz="1000" dirty="0"/>
          </a:p>
        </p:txBody>
      </p:sp>
      <p:sp>
        <p:nvSpPr>
          <p:cNvPr id="13" name="Text 11"/>
          <p:cNvSpPr/>
          <p:nvPr/>
        </p:nvSpPr>
        <p:spPr>
          <a:xfrm>
            <a:off x="566928" y="1691640"/>
            <a:ext cx="2743200" cy="182880"/>
          </a:xfrm>
          <a:prstGeom prst="rect">
            <a:avLst/>
          </a:prstGeom>
          <a:noFill/>
          <a:ln/>
        </p:spPr>
        <p:txBody>
          <a:bodyPr wrap="square" lIns="0" tIns="0" rIns="0" bIns="0" rtlCol="0" anchor="ctr"/>
          <a:lstStyle/>
          <a:p>
            <a:pPr marL="0" indent="0">
              <a:buNone/>
            </a:pPr>
            <a:r>
              <a:rPr lang="en-US" sz="850" i="1" dirty="0">
                <a:solidFill>
                  <a:srgbClr val="6B7280"/>
                </a:solidFill>
                <a:latin typeface="Calibri" pitchFamily="34" charset="0"/>
                <a:ea typeface="Calibri" pitchFamily="34" charset="-122"/>
                <a:cs typeface="Calibri" pitchFamily="34" charset="-120"/>
              </a:rPr>
              <a:t>Küçükköy Tepesi</a:t>
            </a:r>
            <a:endParaRPr lang="en-US" sz="850" dirty="0"/>
          </a:p>
        </p:txBody>
      </p:sp>
      <p:sp>
        <p:nvSpPr>
          <p:cNvPr id="14" name="Shape 12"/>
          <p:cNvSpPr/>
          <p:nvPr/>
        </p:nvSpPr>
        <p:spPr>
          <a:xfrm>
            <a:off x="137160" y="1956816"/>
            <a:ext cx="3246120" cy="457200"/>
          </a:xfrm>
          <a:prstGeom prst="rect">
            <a:avLst/>
          </a:prstGeom>
          <a:solidFill>
            <a:srgbClr val="FFFFFF"/>
          </a:solidFill>
          <a:ln w="6350">
            <a:solidFill>
              <a:srgbClr val="D5D5D5"/>
            </a:solidFill>
            <a:prstDash val="solid"/>
          </a:ln>
          <a:effectLst>
            <a:outerShdw blurRad="38100" dist="12700" dir="8100000" algn="bl" rotWithShape="0">
              <a:srgbClr val="000000">
                <a:alpha val="8000"/>
              </a:srgbClr>
            </a:outerShdw>
          </a:effectLst>
        </p:spPr>
        <p:txBody>
          <a:bodyPr/>
          <a:lstStyle/>
          <a:p>
            <a:endParaRPr lang="tr-TR"/>
          </a:p>
        </p:txBody>
      </p:sp>
      <p:sp>
        <p:nvSpPr>
          <p:cNvPr id="15" name="Shape 13"/>
          <p:cNvSpPr/>
          <p:nvPr/>
        </p:nvSpPr>
        <p:spPr>
          <a:xfrm>
            <a:off x="201168" y="2029968"/>
            <a:ext cx="301752" cy="301752"/>
          </a:xfrm>
          <a:prstGeom prst="ellipse">
            <a:avLst/>
          </a:prstGeom>
          <a:solidFill>
            <a:srgbClr val="006D77"/>
          </a:solidFill>
          <a:ln w="12700">
            <a:solidFill>
              <a:srgbClr val="006D77"/>
            </a:solidFill>
            <a:prstDash val="solid"/>
          </a:ln>
        </p:spPr>
        <p:txBody>
          <a:bodyPr/>
          <a:lstStyle/>
          <a:p>
            <a:endParaRPr lang="tr-TR"/>
          </a:p>
        </p:txBody>
      </p:sp>
      <p:sp>
        <p:nvSpPr>
          <p:cNvPr id="16" name="Text 14"/>
          <p:cNvSpPr/>
          <p:nvPr/>
        </p:nvSpPr>
        <p:spPr>
          <a:xfrm>
            <a:off x="201168" y="2029968"/>
            <a:ext cx="301752" cy="301752"/>
          </a:xfrm>
          <a:prstGeom prst="rect">
            <a:avLst/>
          </a:prstGeom>
          <a:noFill/>
          <a:ln/>
        </p:spPr>
        <p:txBody>
          <a:bodyPr wrap="square" lIns="0" tIns="0" rIns="0" bIns="0" rtlCol="0" anchor="ctr"/>
          <a:lstStyle/>
          <a:p>
            <a:pPr marL="0" indent="0" algn="ctr">
              <a:buNone/>
            </a:pPr>
            <a:r>
              <a:rPr lang="en-US" sz="700" b="1" dirty="0">
                <a:solidFill>
                  <a:srgbClr val="FFFFFF"/>
                </a:solidFill>
              </a:rPr>
              <a:t>A3</a:t>
            </a:r>
            <a:endParaRPr lang="en-US" sz="700" dirty="0"/>
          </a:p>
        </p:txBody>
      </p:sp>
      <p:sp>
        <p:nvSpPr>
          <p:cNvPr id="17" name="Text 15"/>
          <p:cNvSpPr/>
          <p:nvPr/>
        </p:nvSpPr>
        <p:spPr>
          <a:xfrm>
            <a:off x="566928" y="1984248"/>
            <a:ext cx="2743200" cy="237744"/>
          </a:xfrm>
          <a:prstGeom prst="rect">
            <a:avLst/>
          </a:prstGeom>
          <a:noFill/>
          <a:ln/>
        </p:spPr>
        <p:txBody>
          <a:bodyPr wrap="square" lIns="0" tIns="0" rIns="0" bIns="0" rtlCol="0" anchor="ctr"/>
          <a:lstStyle/>
          <a:p>
            <a:pPr marL="0" indent="0">
              <a:buNone/>
            </a:pPr>
            <a:r>
              <a:rPr lang="en-US" sz="1000" b="1" dirty="0">
                <a:solidFill>
                  <a:srgbClr val="2C2C2C"/>
                </a:solidFill>
                <a:latin typeface="Calibri" pitchFamily="34" charset="0"/>
                <a:ea typeface="Calibri" pitchFamily="34" charset="-122"/>
                <a:cs typeface="Calibri" pitchFamily="34" charset="-120"/>
              </a:rPr>
              <a:t>Sarımsaklı Plajı</a:t>
            </a:r>
            <a:endParaRPr lang="en-US" sz="1000" dirty="0"/>
          </a:p>
        </p:txBody>
      </p:sp>
      <p:sp>
        <p:nvSpPr>
          <p:cNvPr id="18" name="Text 16"/>
          <p:cNvSpPr/>
          <p:nvPr/>
        </p:nvSpPr>
        <p:spPr>
          <a:xfrm>
            <a:off x="566928" y="2203704"/>
            <a:ext cx="2743200" cy="182880"/>
          </a:xfrm>
          <a:prstGeom prst="rect">
            <a:avLst/>
          </a:prstGeom>
          <a:noFill/>
          <a:ln/>
        </p:spPr>
        <p:txBody>
          <a:bodyPr wrap="square" lIns="0" tIns="0" rIns="0" bIns="0" rtlCol="0" anchor="ctr"/>
          <a:lstStyle/>
          <a:p>
            <a:pPr marL="0" indent="0">
              <a:buNone/>
            </a:pPr>
            <a:r>
              <a:rPr lang="en-US" sz="850" i="1" dirty="0">
                <a:solidFill>
                  <a:srgbClr val="6B7280"/>
                </a:solidFill>
                <a:latin typeface="Calibri" pitchFamily="34" charset="0"/>
                <a:ea typeface="Calibri" pitchFamily="34" charset="-122"/>
                <a:cs typeface="Calibri" pitchFamily="34" charset="-120"/>
              </a:rPr>
              <a:t>7 km kuzey sahil</a:t>
            </a:r>
            <a:endParaRPr lang="en-US" sz="850" dirty="0"/>
          </a:p>
        </p:txBody>
      </p:sp>
      <p:sp>
        <p:nvSpPr>
          <p:cNvPr id="19" name="Shape 17"/>
          <p:cNvSpPr/>
          <p:nvPr/>
        </p:nvSpPr>
        <p:spPr>
          <a:xfrm>
            <a:off x="137160" y="2468880"/>
            <a:ext cx="3246120" cy="457200"/>
          </a:xfrm>
          <a:prstGeom prst="rect">
            <a:avLst/>
          </a:prstGeom>
          <a:solidFill>
            <a:srgbClr val="FFFFFF"/>
          </a:solidFill>
          <a:ln w="6350">
            <a:solidFill>
              <a:srgbClr val="D5D5D5"/>
            </a:solidFill>
            <a:prstDash val="solid"/>
          </a:ln>
          <a:effectLst>
            <a:outerShdw blurRad="38100" dist="12700" dir="8100000" algn="bl" rotWithShape="0">
              <a:srgbClr val="000000">
                <a:alpha val="8000"/>
              </a:srgbClr>
            </a:outerShdw>
          </a:effectLst>
        </p:spPr>
        <p:txBody>
          <a:bodyPr/>
          <a:lstStyle/>
          <a:p>
            <a:endParaRPr lang="tr-TR"/>
          </a:p>
        </p:txBody>
      </p:sp>
      <p:sp>
        <p:nvSpPr>
          <p:cNvPr id="20" name="Shape 18"/>
          <p:cNvSpPr/>
          <p:nvPr/>
        </p:nvSpPr>
        <p:spPr>
          <a:xfrm>
            <a:off x="201168" y="2542032"/>
            <a:ext cx="301752" cy="301752"/>
          </a:xfrm>
          <a:prstGeom prst="ellipse">
            <a:avLst/>
          </a:prstGeom>
          <a:solidFill>
            <a:srgbClr val="5C7A29"/>
          </a:solidFill>
          <a:ln w="12700">
            <a:solidFill>
              <a:srgbClr val="5C7A29"/>
            </a:solidFill>
            <a:prstDash val="solid"/>
          </a:ln>
        </p:spPr>
        <p:txBody>
          <a:bodyPr/>
          <a:lstStyle/>
          <a:p>
            <a:endParaRPr lang="tr-TR"/>
          </a:p>
        </p:txBody>
      </p:sp>
      <p:sp>
        <p:nvSpPr>
          <p:cNvPr id="21" name="Text 19"/>
          <p:cNvSpPr/>
          <p:nvPr/>
        </p:nvSpPr>
        <p:spPr>
          <a:xfrm>
            <a:off x="201168" y="2542032"/>
            <a:ext cx="301752" cy="301752"/>
          </a:xfrm>
          <a:prstGeom prst="rect">
            <a:avLst/>
          </a:prstGeom>
          <a:noFill/>
          <a:ln/>
        </p:spPr>
        <p:txBody>
          <a:bodyPr wrap="square" lIns="0" tIns="0" rIns="0" bIns="0" rtlCol="0" anchor="ctr"/>
          <a:lstStyle/>
          <a:p>
            <a:pPr marL="0" indent="0" algn="ctr">
              <a:buNone/>
            </a:pPr>
            <a:r>
              <a:rPr lang="en-US" sz="700" b="1" dirty="0">
                <a:solidFill>
                  <a:srgbClr val="FFFFFF"/>
                </a:solidFill>
              </a:rPr>
              <a:t>A4</a:t>
            </a:r>
            <a:endParaRPr lang="en-US" sz="700" dirty="0"/>
          </a:p>
        </p:txBody>
      </p:sp>
      <p:sp>
        <p:nvSpPr>
          <p:cNvPr id="22" name="Text 20"/>
          <p:cNvSpPr/>
          <p:nvPr/>
        </p:nvSpPr>
        <p:spPr>
          <a:xfrm>
            <a:off x="566928" y="2496312"/>
            <a:ext cx="2743200" cy="237744"/>
          </a:xfrm>
          <a:prstGeom prst="rect">
            <a:avLst/>
          </a:prstGeom>
          <a:noFill/>
          <a:ln/>
        </p:spPr>
        <p:txBody>
          <a:bodyPr wrap="square" lIns="0" tIns="0" rIns="0" bIns="0" rtlCol="0" anchor="ctr"/>
          <a:lstStyle/>
          <a:p>
            <a:pPr marL="0" indent="0">
              <a:buNone/>
            </a:pPr>
            <a:r>
              <a:rPr lang="en-US" sz="1000" b="1" dirty="0">
                <a:solidFill>
                  <a:srgbClr val="2C2C2C"/>
                </a:solidFill>
                <a:latin typeface="Calibri" pitchFamily="34" charset="0"/>
                <a:ea typeface="Calibri" pitchFamily="34" charset="-122"/>
                <a:cs typeface="Calibri" pitchFamily="34" charset="-120"/>
              </a:rPr>
              <a:t>Rahmi Koç Müzesi</a:t>
            </a:r>
            <a:endParaRPr lang="en-US" sz="1000" dirty="0"/>
          </a:p>
        </p:txBody>
      </p:sp>
      <p:sp>
        <p:nvSpPr>
          <p:cNvPr id="23" name="Text 21"/>
          <p:cNvSpPr/>
          <p:nvPr/>
        </p:nvSpPr>
        <p:spPr>
          <a:xfrm>
            <a:off x="566928" y="2715768"/>
            <a:ext cx="2743200" cy="182880"/>
          </a:xfrm>
          <a:prstGeom prst="rect">
            <a:avLst/>
          </a:prstGeom>
          <a:noFill/>
          <a:ln/>
        </p:spPr>
        <p:txBody>
          <a:bodyPr wrap="square" lIns="0" tIns="0" rIns="0" bIns="0" rtlCol="0" anchor="ctr"/>
          <a:lstStyle/>
          <a:p>
            <a:pPr marL="0" indent="0">
              <a:buNone/>
            </a:pPr>
            <a:r>
              <a:rPr lang="en-US" sz="850" i="1" dirty="0">
                <a:solidFill>
                  <a:srgbClr val="6B7280"/>
                </a:solidFill>
                <a:latin typeface="Calibri" pitchFamily="34" charset="0"/>
                <a:ea typeface="Calibri" pitchFamily="34" charset="-122"/>
                <a:cs typeface="Calibri" pitchFamily="34" charset="-120"/>
              </a:rPr>
              <a:t>Ayvalık merkez</a:t>
            </a:r>
            <a:endParaRPr lang="en-US" sz="850" dirty="0"/>
          </a:p>
        </p:txBody>
      </p:sp>
      <p:sp>
        <p:nvSpPr>
          <p:cNvPr id="24" name="Shape 22"/>
          <p:cNvSpPr/>
          <p:nvPr/>
        </p:nvSpPr>
        <p:spPr>
          <a:xfrm>
            <a:off x="137160" y="2980944"/>
            <a:ext cx="3246120" cy="457200"/>
          </a:xfrm>
          <a:prstGeom prst="rect">
            <a:avLst/>
          </a:prstGeom>
          <a:solidFill>
            <a:srgbClr val="FFFFFF"/>
          </a:solidFill>
          <a:ln w="6350">
            <a:solidFill>
              <a:srgbClr val="D5D5D5"/>
            </a:solidFill>
            <a:prstDash val="solid"/>
          </a:ln>
          <a:effectLst>
            <a:outerShdw blurRad="38100" dist="12700" dir="8100000" algn="bl" rotWithShape="0">
              <a:srgbClr val="000000">
                <a:alpha val="8000"/>
              </a:srgbClr>
            </a:outerShdw>
          </a:effectLst>
        </p:spPr>
        <p:txBody>
          <a:bodyPr/>
          <a:lstStyle/>
          <a:p>
            <a:endParaRPr lang="tr-TR"/>
          </a:p>
        </p:txBody>
      </p:sp>
      <p:sp>
        <p:nvSpPr>
          <p:cNvPr id="25" name="Shape 23"/>
          <p:cNvSpPr/>
          <p:nvPr/>
        </p:nvSpPr>
        <p:spPr>
          <a:xfrm>
            <a:off x="201168" y="3054096"/>
            <a:ext cx="301752" cy="301752"/>
          </a:xfrm>
          <a:prstGeom prst="ellipse">
            <a:avLst/>
          </a:prstGeom>
          <a:solidFill>
            <a:srgbClr val="E8A838"/>
          </a:solidFill>
          <a:ln w="12700">
            <a:solidFill>
              <a:srgbClr val="E8A838"/>
            </a:solidFill>
            <a:prstDash val="solid"/>
          </a:ln>
        </p:spPr>
        <p:txBody>
          <a:bodyPr/>
          <a:lstStyle/>
          <a:p>
            <a:endParaRPr lang="tr-TR"/>
          </a:p>
        </p:txBody>
      </p:sp>
      <p:sp>
        <p:nvSpPr>
          <p:cNvPr id="26" name="Text 24"/>
          <p:cNvSpPr/>
          <p:nvPr/>
        </p:nvSpPr>
        <p:spPr>
          <a:xfrm>
            <a:off x="201168" y="3054096"/>
            <a:ext cx="301752" cy="301752"/>
          </a:xfrm>
          <a:prstGeom prst="rect">
            <a:avLst/>
          </a:prstGeom>
          <a:noFill/>
          <a:ln/>
        </p:spPr>
        <p:txBody>
          <a:bodyPr wrap="square" lIns="0" tIns="0" rIns="0" bIns="0" rtlCol="0" anchor="ctr"/>
          <a:lstStyle/>
          <a:p>
            <a:pPr marL="0" indent="0" algn="ctr">
              <a:buNone/>
            </a:pPr>
            <a:r>
              <a:rPr lang="en-US" sz="700" b="1" dirty="0">
                <a:solidFill>
                  <a:srgbClr val="FFFFFF"/>
                </a:solidFill>
              </a:rPr>
              <a:t>C1</a:t>
            </a:r>
            <a:endParaRPr lang="en-US" sz="700" dirty="0"/>
          </a:p>
        </p:txBody>
      </p:sp>
      <p:sp>
        <p:nvSpPr>
          <p:cNvPr id="27" name="Text 25"/>
          <p:cNvSpPr/>
          <p:nvPr/>
        </p:nvSpPr>
        <p:spPr>
          <a:xfrm>
            <a:off x="566928" y="3008376"/>
            <a:ext cx="2743200" cy="237744"/>
          </a:xfrm>
          <a:prstGeom prst="rect">
            <a:avLst/>
          </a:prstGeom>
          <a:noFill/>
          <a:ln/>
        </p:spPr>
        <p:txBody>
          <a:bodyPr wrap="square" lIns="0" tIns="0" rIns="0" bIns="0" rtlCol="0" anchor="ctr"/>
          <a:lstStyle/>
          <a:p>
            <a:pPr marL="0" indent="0">
              <a:buNone/>
            </a:pPr>
            <a:r>
              <a:rPr lang="en-US" sz="1000" b="1" dirty="0">
                <a:solidFill>
                  <a:srgbClr val="2C2C2C"/>
                </a:solidFill>
                <a:latin typeface="Calibri" pitchFamily="34" charset="0"/>
                <a:ea typeface="Calibri" pitchFamily="34" charset="-122"/>
                <a:cs typeface="Calibri" pitchFamily="34" charset="-120"/>
              </a:rPr>
              <a:t>Taksiyarhis / Koç Müzesi</a:t>
            </a:r>
            <a:endParaRPr lang="en-US" sz="1000" dirty="0"/>
          </a:p>
        </p:txBody>
      </p:sp>
      <p:sp>
        <p:nvSpPr>
          <p:cNvPr id="28" name="Text 26"/>
          <p:cNvSpPr/>
          <p:nvPr/>
        </p:nvSpPr>
        <p:spPr>
          <a:xfrm>
            <a:off x="566928" y="3227832"/>
            <a:ext cx="2743200" cy="182880"/>
          </a:xfrm>
          <a:prstGeom prst="rect">
            <a:avLst/>
          </a:prstGeom>
          <a:noFill/>
          <a:ln/>
        </p:spPr>
        <p:txBody>
          <a:bodyPr wrap="square" lIns="0" tIns="0" rIns="0" bIns="0" rtlCol="0" anchor="ctr"/>
          <a:lstStyle/>
          <a:p>
            <a:pPr marL="0" indent="0">
              <a:buNone/>
            </a:pPr>
            <a:r>
              <a:rPr lang="en-US" sz="850" i="1" dirty="0">
                <a:solidFill>
                  <a:srgbClr val="6B7280"/>
                </a:solidFill>
                <a:latin typeface="Calibri" pitchFamily="34" charset="0"/>
                <a:ea typeface="Calibri" pitchFamily="34" charset="-122"/>
                <a:cs typeface="Calibri" pitchFamily="34" charset="-120"/>
              </a:rPr>
              <a:t>Cunda Merkezi</a:t>
            </a:r>
            <a:endParaRPr lang="en-US" sz="850" dirty="0"/>
          </a:p>
        </p:txBody>
      </p:sp>
      <p:sp>
        <p:nvSpPr>
          <p:cNvPr id="29" name="Shape 27"/>
          <p:cNvSpPr/>
          <p:nvPr/>
        </p:nvSpPr>
        <p:spPr>
          <a:xfrm>
            <a:off x="137160" y="3493008"/>
            <a:ext cx="3246120" cy="457200"/>
          </a:xfrm>
          <a:prstGeom prst="rect">
            <a:avLst/>
          </a:prstGeom>
          <a:solidFill>
            <a:srgbClr val="FFFFFF"/>
          </a:solidFill>
          <a:ln w="6350">
            <a:solidFill>
              <a:srgbClr val="D5D5D5"/>
            </a:solidFill>
            <a:prstDash val="solid"/>
          </a:ln>
          <a:effectLst>
            <a:outerShdw blurRad="38100" dist="12700" dir="8100000" algn="bl" rotWithShape="0">
              <a:srgbClr val="000000">
                <a:alpha val="8000"/>
              </a:srgbClr>
            </a:outerShdw>
          </a:effectLst>
        </p:spPr>
        <p:txBody>
          <a:bodyPr/>
          <a:lstStyle/>
          <a:p>
            <a:endParaRPr lang="tr-TR"/>
          </a:p>
        </p:txBody>
      </p:sp>
      <p:sp>
        <p:nvSpPr>
          <p:cNvPr id="30" name="Shape 28"/>
          <p:cNvSpPr/>
          <p:nvPr/>
        </p:nvSpPr>
        <p:spPr>
          <a:xfrm>
            <a:off x="201168" y="3566160"/>
            <a:ext cx="301752" cy="301752"/>
          </a:xfrm>
          <a:prstGeom prst="ellipse">
            <a:avLst/>
          </a:prstGeom>
          <a:solidFill>
            <a:srgbClr val="6C3483"/>
          </a:solidFill>
          <a:ln w="12700">
            <a:solidFill>
              <a:srgbClr val="6C3483"/>
            </a:solidFill>
            <a:prstDash val="solid"/>
          </a:ln>
        </p:spPr>
        <p:txBody>
          <a:bodyPr/>
          <a:lstStyle/>
          <a:p>
            <a:endParaRPr lang="tr-TR"/>
          </a:p>
        </p:txBody>
      </p:sp>
      <p:sp>
        <p:nvSpPr>
          <p:cNvPr id="31" name="Text 29"/>
          <p:cNvSpPr/>
          <p:nvPr/>
        </p:nvSpPr>
        <p:spPr>
          <a:xfrm>
            <a:off x="201168" y="3566160"/>
            <a:ext cx="301752" cy="301752"/>
          </a:xfrm>
          <a:prstGeom prst="rect">
            <a:avLst/>
          </a:prstGeom>
          <a:noFill/>
          <a:ln/>
        </p:spPr>
        <p:txBody>
          <a:bodyPr wrap="square" lIns="0" tIns="0" rIns="0" bIns="0" rtlCol="0" anchor="ctr"/>
          <a:lstStyle/>
          <a:p>
            <a:pPr marL="0" indent="0" algn="ctr">
              <a:buNone/>
            </a:pPr>
            <a:r>
              <a:rPr lang="en-US" sz="700" b="1" dirty="0">
                <a:solidFill>
                  <a:srgbClr val="FFFFFF"/>
                </a:solidFill>
              </a:rPr>
              <a:t>C2</a:t>
            </a:r>
            <a:endParaRPr lang="en-US" sz="700" dirty="0"/>
          </a:p>
        </p:txBody>
      </p:sp>
      <p:sp>
        <p:nvSpPr>
          <p:cNvPr id="32" name="Text 30"/>
          <p:cNvSpPr/>
          <p:nvPr/>
        </p:nvSpPr>
        <p:spPr>
          <a:xfrm>
            <a:off x="566928" y="3520440"/>
            <a:ext cx="2743200" cy="237744"/>
          </a:xfrm>
          <a:prstGeom prst="rect">
            <a:avLst/>
          </a:prstGeom>
          <a:noFill/>
          <a:ln/>
        </p:spPr>
        <p:txBody>
          <a:bodyPr wrap="square" lIns="0" tIns="0" rIns="0" bIns="0" rtlCol="0" anchor="ctr"/>
          <a:lstStyle/>
          <a:p>
            <a:pPr marL="0" indent="0">
              <a:buNone/>
            </a:pPr>
            <a:r>
              <a:rPr lang="en-US" sz="1000" b="1" dirty="0">
                <a:solidFill>
                  <a:srgbClr val="2C2C2C"/>
                </a:solidFill>
                <a:latin typeface="Calibri" pitchFamily="34" charset="0"/>
                <a:ea typeface="Calibri" pitchFamily="34" charset="-122"/>
                <a:cs typeface="Calibri" pitchFamily="34" charset="-120"/>
              </a:rPr>
              <a:t>Aşıklar Tepesi</a:t>
            </a:r>
            <a:endParaRPr lang="en-US" sz="1000" dirty="0"/>
          </a:p>
        </p:txBody>
      </p:sp>
      <p:sp>
        <p:nvSpPr>
          <p:cNvPr id="33" name="Text 31"/>
          <p:cNvSpPr/>
          <p:nvPr/>
        </p:nvSpPr>
        <p:spPr>
          <a:xfrm>
            <a:off x="566928" y="3739896"/>
            <a:ext cx="2743200" cy="182880"/>
          </a:xfrm>
          <a:prstGeom prst="rect">
            <a:avLst/>
          </a:prstGeom>
          <a:noFill/>
          <a:ln/>
        </p:spPr>
        <p:txBody>
          <a:bodyPr wrap="square" lIns="0" tIns="0" rIns="0" bIns="0" rtlCol="0" anchor="ctr"/>
          <a:lstStyle/>
          <a:p>
            <a:pPr marL="0" indent="0">
              <a:buNone/>
            </a:pPr>
            <a:r>
              <a:rPr lang="en-US" sz="850" i="1" dirty="0">
                <a:solidFill>
                  <a:srgbClr val="6B7280"/>
                </a:solidFill>
                <a:latin typeface="Calibri" pitchFamily="34" charset="0"/>
                <a:ea typeface="Calibri" pitchFamily="34" charset="-122"/>
                <a:cs typeface="Calibri" pitchFamily="34" charset="-120"/>
              </a:rPr>
              <a:t>Cunda kuzeyi</a:t>
            </a:r>
            <a:endParaRPr lang="en-US" sz="850" dirty="0"/>
          </a:p>
        </p:txBody>
      </p:sp>
      <p:sp>
        <p:nvSpPr>
          <p:cNvPr id="34" name="Shape 32"/>
          <p:cNvSpPr/>
          <p:nvPr/>
        </p:nvSpPr>
        <p:spPr>
          <a:xfrm>
            <a:off x="137160" y="4005072"/>
            <a:ext cx="3246120" cy="457200"/>
          </a:xfrm>
          <a:prstGeom prst="rect">
            <a:avLst/>
          </a:prstGeom>
          <a:solidFill>
            <a:srgbClr val="FFFFFF"/>
          </a:solidFill>
          <a:ln w="6350">
            <a:solidFill>
              <a:srgbClr val="D5D5D5"/>
            </a:solidFill>
            <a:prstDash val="solid"/>
          </a:ln>
          <a:effectLst>
            <a:outerShdw blurRad="38100" dist="12700" dir="8100000" algn="bl" rotWithShape="0">
              <a:srgbClr val="000000">
                <a:alpha val="8000"/>
              </a:srgbClr>
            </a:outerShdw>
          </a:effectLst>
        </p:spPr>
        <p:txBody>
          <a:bodyPr/>
          <a:lstStyle/>
          <a:p>
            <a:endParaRPr lang="tr-TR"/>
          </a:p>
        </p:txBody>
      </p:sp>
      <p:sp>
        <p:nvSpPr>
          <p:cNvPr id="35" name="Shape 33"/>
          <p:cNvSpPr/>
          <p:nvPr/>
        </p:nvSpPr>
        <p:spPr>
          <a:xfrm>
            <a:off x="201168" y="4078224"/>
            <a:ext cx="301752" cy="301752"/>
          </a:xfrm>
          <a:prstGeom prst="ellipse">
            <a:avLst/>
          </a:prstGeom>
          <a:solidFill>
            <a:srgbClr val="0B3D6B"/>
          </a:solidFill>
          <a:ln w="12700">
            <a:solidFill>
              <a:srgbClr val="0B3D6B"/>
            </a:solidFill>
            <a:prstDash val="solid"/>
          </a:ln>
        </p:spPr>
        <p:txBody>
          <a:bodyPr/>
          <a:lstStyle/>
          <a:p>
            <a:endParaRPr lang="tr-TR"/>
          </a:p>
        </p:txBody>
      </p:sp>
      <p:sp>
        <p:nvSpPr>
          <p:cNvPr id="36" name="Text 34"/>
          <p:cNvSpPr/>
          <p:nvPr/>
        </p:nvSpPr>
        <p:spPr>
          <a:xfrm>
            <a:off x="201168" y="4078224"/>
            <a:ext cx="301752" cy="301752"/>
          </a:xfrm>
          <a:prstGeom prst="rect">
            <a:avLst/>
          </a:prstGeom>
          <a:noFill/>
          <a:ln/>
        </p:spPr>
        <p:txBody>
          <a:bodyPr wrap="square" lIns="0" tIns="0" rIns="0" bIns="0" rtlCol="0" anchor="ctr"/>
          <a:lstStyle/>
          <a:p>
            <a:pPr marL="0" indent="0" algn="ctr">
              <a:buNone/>
            </a:pPr>
            <a:r>
              <a:rPr lang="en-US" sz="700" b="1" dirty="0">
                <a:solidFill>
                  <a:srgbClr val="FFFFFF"/>
                </a:solidFill>
              </a:rPr>
              <a:t>C3</a:t>
            </a:r>
            <a:endParaRPr lang="en-US" sz="700" dirty="0"/>
          </a:p>
        </p:txBody>
      </p:sp>
      <p:sp>
        <p:nvSpPr>
          <p:cNvPr id="37" name="Text 35"/>
          <p:cNvSpPr/>
          <p:nvPr/>
        </p:nvSpPr>
        <p:spPr>
          <a:xfrm>
            <a:off x="566928" y="4032504"/>
            <a:ext cx="2743200" cy="237744"/>
          </a:xfrm>
          <a:prstGeom prst="rect">
            <a:avLst/>
          </a:prstGeom>
          <a:noFill/>
          <a:ln/>
        </p:spPr>
        <p:txBody>
          <a:bodyPr wrap="square" lIns="0" tIns="0" rIns="0" bIns="0" rtlCol="0" anchor="ctr"/>
          <a:lstStyle/>
          <a:p>
            <a:pPr marL="0" indent="0">
              <a:buNone/>
            </a:pPr>
            <a:r>
              <a:rPr lang="en-US" sz="1000" b="1" dirty="0">
                <a:solidFill>
                  <a:srgbClr val="2C2C2C"/>
                </a:solidFill>
                <a:latin typeface="Calibri" pitchFamily="34" charset="0"/>
                <a:ea typeface="Calibri" pitchFamily="34" charset="-122"/>
                <a:cs typeface="Calibri" pitchFamily="34" charset="-120"/>
              </a:rPr>
              <a:t>Patriça Koyu</a:t>
            </a:r>
            <a:endParaRPr lang="en-US" sz="1000" dirty="0"/>
          </a:p>
        </p:txBody>
      </p:sp>
      <p:sp>
        <p:nvSpPr>
          <p:cNvPr id="38" name="Text 36"/>
          <p:cNvSpPr/>
          <p:nvPr/>
        </p:nvSpPr>
        <p:spPr>
          <a:xfrm>
            <a:off x="566928" y="4251960"/>
            <a:ext cx="2743200" cy="182880"/>
          </a:xfrm>
          <a:prstGeom prst="rect">
            <a:avLst/>
          </a:prstGeom>
          <a:noFill/>
          <a:ln/>
        </p:spPr>
        <p:txBody>
          <a:bodyPr wrap="square" lIns="0" tIns="0" rIns="0" bIns="0" rtlCol="0" anchor="ctr"/>
          <a:lstStyle/>
          <a:p>
            <a:pPr marL="0" indent="0">
              <a:buNone/>
            </a:pPr>
            <a:r>
              <a:rPr lang="en-US" sz="850" i="1" dirty="0">
                <a:solidFill>
                  <a:srgbClr val="6B7280"/>
                </a:solidFill>
                <a:latin typeface="Calibri" pitchFamily="34" charset="0"/>
                <a:ea typeface="Calibri" pitchFamily="34" charset="-122"/>
                <a:cs typeface="Calibri" pitchFamily="34" charset="-120"/>
              </a:rPr>
              <a:t>Cunda kuzeyDoğu</a:t>
            </a:r>
            <a:endParaRPr lang="en-US" sz="850" dirty="0"/>
          </a:p>
        </p:txBody>
      </p:sp>
      <p:sp>
        <p:nvSpPr>
          <p:cNvPr id="39" name="Shape 37"/>
          <p:cNvSpPr/>
          <p:nvPr/>
        </p:nvSpPr>
        <p:spPr>
          <a:xfrm>
            <a:off x="137160" y="4517136"/>
            <a:ext cx="3246120" cy="457200"/>
          </a:xfrm>
          <a:prstGeom prst="rect">
            <a:avLst/>
          </a:prstGeom>
          <a:solidFill>
            <a:srgbClr val="FFFFFF"/>
          </a:solidFill>
          <a:ln w="6350">
            <a:solidFill>
              <a:srgbClr val="D5D5D5"/>
            </a:solidFill>
            <a:prstDash val="solid"/>
          </a:ln>
          <a:effectLst>
            <a:outerShdw blurRad="38100" dist="12700" dir="8100000" algn="bl" rotWithShape="0">
              <a:srgbClr val="000000">
                <a:alpha val="8000"/>
              </a:srgbClr>
            </a:outerShdw>
          </a:effectLst>
        </p:spPr>
        <p:txBody>
          <a:bodyPr/>
          <a:lstStyle/>
          <a:p>
            <a:endParaRPr lang="tr-TR"/>
          </a:p>
        </p:txBody>
      </p:sp>
      <p:sp>
        <p:nvSpPr>
          <p:cNvPr id="40" name="Shape 38"/>
          <p:cNvSpPr/>
          <p:nvPr/>
        </p:nvSpPr>
        <p:spPr>
          <a:xfrm>
            <a:off x="201168" y="4590288"/>
            <a:ext cx="301752" cy="301752"/>
          </a:xfrm>
          <a:prstGeom prst="ellipse">
            <a:avLst/>
          </a:prstGeom>
          <a:solidFill>
            <a:srgbClr val="C0392B"/>
          </a:solidFill>
          <a:ln w="12700">
            <a:solidFill>
              <a:srgbClr val="C0392B"/>
            </a:solidFill>
            <a:prstDash val="solid"/>
          </a:ln>
        </p:spPr>
        <p:txBody>
          <a:bodyPr/>
          <a:lstStyle/>
          <a:p>
            <a:endParaRPr lang="tr-TR"/>
          </a:p>
        </p:txBody>
      </p:sp>
      <p:sp>
        <p:nvSpPr>
          <p:cNvPr id="41" name="Text 39"/>
          <p:cNvSpPr/>
          <p:nvPr/>
        </p:nvSpPr>
        <p:spPr>
          <a:xfrm>
            <a:off x="201168" y="4590288"/>
            <a:ext cx="301752" cy="301752"/>
          </a:xfrm>
          <a:prstGeom prst="rect">
            <a:avLst/>
          </a:prstGeom>
          <a:noFill/>
          <a:ln/>
        </p:spPr>
        <p:txBody>
          <a:bodyPr wrap="square" lIns="0" tIns="0" rIns="0" bIns="0" rtlCol="0" anchor="ctr"/>
          <a:lstStyle/>
          <a:p>
            <a:pPr marL="0" indent="0" algn="ctr">
              <a:buNone/>
            </a:pPr>
            <a:r>
              <a:rPr lang="en-US" sz="700" b="1" dirty="0">
                <a:solidFill>
                  <a:srgbClr val="FFFFFF"/>
                </a:solidFill>
              </a:rPr>
              <a:t>C4</a:t>
            </a:r>
            <a:endParaRPr lang="en-US" sz="700" dirty="0"/>
          </a:p>
        </p:txBody>
      </p:sp>
      <p:sp>
        <p:nvSpPr>
          <p:cNvPr id="42" name="Text 40"/>
          <p:cNvSpPr/>
          <p:nvPr/>
        </p:nvSpPr>
        <p:spPr>
          <a:xfrm>
            <a:off x="566928" y="4544568"/>
            <a:ext cx="2743200" cy="237744"/>
          </a:xfrm>
          <a:prstGeom prst="rect">
            <a:avLst/>
          </a:prstGeom>
          <a:noFill/>
          <a:ln/>
        </p:spPr>
        <p:txBody>
          <a:bodyPr wrap="square" lIns="0" tIns="0" rIns="0" bIns="0" rtlCol="0" anchor="ctr"/>
          <a:lstStyle/>
          <a:p>
            <a:pPr marL="0" indent="0">
              <a:buNone/>
            </a:pPr>
            <a:r>
              <a:rPr lang="en-US" sz="1000" b="1" dirty="0">
                <a:solidFill>
                  <a:srgbClr val="2C2C2C"/>
                </a:solidFill>
                <a:latin typeface="Calibri" pitchFamily="34" charset="0"/>
                <a:ea typeface="Calibri" pitchFamily="34" charset="-122"/>
                <a:cs typeface="Calibri" pitchFamily="34" charset="-120"/>
              </a:rPr>
              <a:t>Kleopatra Plajı</a:t>
            </a:r>
            <a:endParaRPr lang="en-US" sz="1000" dirty="0"/>
          </a:p>
        </p:txBody>
      </p:sp>
      <p:sp>
        <p:nvSpPr>
          <p:cNvPr id="43" name="Text 41"/>
          <p:cNvSpPr/>
          <p:nvPr/>
        </p:nvSpPr>
        <p:spPr>
          <a:xfrm>
            <a:off x="566928" y="4764024"/>
            <a:ext cx="2743200" cy="182880"/>
          </a:xfrm>
          <a:prstGeom prst="rect">
            <a:avLst/>
          </a:prstGeom>
          <a:noFill/>
          <a:ln/>
        </p:spPr>
        <p:txBody>
          <a:bodyPr wrap="square" lIns="0" tIns="0" rIns="0" bIns="0" rtlCol="0" anchor="ctr"/>
          <a:lstStyle/>
          <a:p>
            <a:pPr marL="0" indent="0">
              <a:buNone/>
            </a:pPr>
            <a:r>
              <a:rPr lang="en-US" sz="850" i="1" dirty="0">
                <a:solidFill>
                  <a:srgbClr val="6B7280"/>
                </a:solidFill>
                <a:latin typeface="Calibri" pitchFamily="34" charset="0"/>
                <a:ea typeface="Calibri" pitchFamily="34" charset="-122"/>
                <a:cs typeface="Calibri" pitchFamily="34" charset="-120"/>
              </a:rPr>
              <a:t>Cunda güneyi</a:t>
            </a:r>
            <a:endParaRPr lang="en-US" sz="850" dirty="0"/>
          </a:p>
        </p:txBody>
      </p:sp>
      <p:sp>
        <p:nvSpPr>
          <p:cNvPr id="44" name="Shape 42"/>
          <p:cNvSpPr/>
          <p:nvPr/>
        </p:nvSpPr>
        <p:spPr>
          <a:xfrm>
            <a:off x="3566160" y="886968"/>
            <a:ext cx="5349240" cy="3977640"/>
          </a:xfrm>
          <a:prstGeom prst="rect">
            <a:avLst/>
          </a:prstGeom>
          <a:solidFill>
            <a:srgbClr val="D6EAF8"/>
          </a:solidFill>
          <a:ln w="19050">
            <a:solidFill>
              <a:srgbClr val="1565C0"/>
            </a:solidFill>
            <a:prstDash val="solid"/>
          </a:ln>
          <a:effectLst>
            <a:outerShdw blurRad="101600" dist="38100" dir="8100000" algn="bl" rotWithShape="0">
              <a:srgbClr val="000000">
                <a:alpha val="15000"/>
              </a:srgbClr>
            </a:outerShdw>
          </a:effectLst>
        </p:spPr>
        <p:txBody>
          <a:bodyPr/>
          <a:lstStyle/>
          <a:p>
            <a:endParaRPr lang="tr-TR"/>
          </a:p>
        </p:txBody>
      </p:sp>
      <p:sp>
        <p:nvSpPr>
          <p:cNvPr id="45" name="Shape 43"/>
          <p:cNvSpPr/>
          <p:nvPr/>
        </p:nvSpPr>
        <p:spPr>
          <a:xfrm>
            <a:off x="4663440" y="1371600"/>
            <a:ext cx="2011680" cy="2743200"/>
          </a:xfrm>
          <a:prstGeom prst="rect">
            <a:avLst/>
          </a:prstGeom>
          <a:solidFill>
            <a:srgbClr val="A9DFBF">
              <a:alpha val="80000"/>
            </a:srgbClr>
          </a:solidFill>
          <a:ln w="6350">
            <a:solidFill>
              <a:srgbClr val="82E0AA"/>
            </a:solidFill>
            <a:prstDash val="solid"/>
          </a:ln>
        </p:spPr>
        <p:txBody>
          <a:bodyPr/>
          <a:lstStyle/>
          <a:p>
            <a:endParaRPr lang="tr-TR"/>
          </a:p>
        </p:txBody>
      </p:sp>
      <p:sp>
        <p:nvSpPr>
          <p:cNvPr id="46" name="Text 44"/>
          <p:cNvSpPr/>
          <p:nvPr/>
        </p:nvSpPr>
        <p:spPr>
          <a:xfrm>
            <a:off x="4709160" y="2286000"/>
            <a:ext cx="1920240" cy="457200"/>
          </a:xfrm>
          <a:prstGeom prst="rect">
            <a:avLst/>
          </a:prstGeom>
          <a:noFill/>
          <a:ln/>
        </p:spPr>
        <p:txBody>
          <a:bodyPr wrap="square" lIns="0" tIns="0" rIns="0" bIns="0" rtlCol="0" anchor="ctr"/>
          <a:lstStyle/>
          <a:p>
            <a:pPr marL="0" indent="0" algn="ctr">
              <a:buNone/>
            </a:pPr>
            <a:r>
              <a:rPr lang="en-US" sz="800" i="1" dirty="0">
                <a:solidFill>
                  <a:srgbClr val="1A5C2A"/>
                </a:solidFill>
                <a:latin typeface="Calibri" pitchFamily="34" charset="0"/>
                <a:ea typeface="Calibri" pitchFamily="34" charset="-122"/>
                <a:cs typeface="Calibri" pitchFamily="34" charset="-120"/>
              </a:rPr>
              <a:t>AYVALIK</a:t>
            </a:r>
            <a:endParaRPr lang="en-US" sz="800" dirty="0"/>
          </a:p>
          <a:p>
            <a:pPr marL="0" indent="0" algn="ctr">
              <a:buNone/>
            </a:pPr>
            <a:r>
              <a:rPr lang="en-US" sz="800" i="1" dirty="0">
                <a:solidFill>
                  <a:srgbClr val="1A5C2A"/>
                </a:solidFill>
                <a:latin typeface="Calibri" pitchFamily="34" charset="0"/>
                <a:ea typeface="Calibri" pitchFamily="34" charset="-122"/>
                <a:cs typeface="Calibri" pitchFamily="34" charset="-120"/>
              </a:rPr>
              <a:t>KARA</a:t>
            </a:r>
            <a:endParaRPr lang="en-US" sz="800" dirty="0"/>
          </a:p>
        </p:txBody>
      </p:sp>
      <p:sp>
        <p:nvSpPr>
          <p:cNvPr id="47" name="Shape 45"/>
          <p:cNvSpPr/>
          <p:nvPr/>
        </p:nvSpPr>
        <p:spPr>
          <a:xfrm>
            <a:off x="6217920" y="1051560"/>
            <a:ext cx="2011680" cy="1280160"/>
          </a:xfrm>
          <a:prstGeom prst="ellipse">
            <a:avLst/>
          </a:prstGeom>
          <a:solidFill>
            <a:srgbClr val="A9DFBF">
              <a:alpha val="80000"/>
            </a:srgbClr>
          </a:solidFill>
          <a:ln w="6350">
            <a:solidFill>
              <a:srgbClr val="82E0AA"/>
            </a:solidFill>
            <a:prstDash val="solid"/>
          </a:ln>
        </p:spPr>
        <p:txBody>
          <a:bodyPr/>
          <a:lstStyle/>
          <a:p>
            <a:endParaRPr lang="tr-TR"/>
          </a:p>
        </p:txBody>
      </p:sp>
      <p:sp>
        <p:nvSpPr>
          <p:cNvPr id="48" name="Text 46"/>
          <p:cNvSpPr/>
          <p:nvPr/>
        </p:nvSpPr>
        <p:spPr>
          <a:xfrm>
            <a:off x="6263640" y="1417320"/>
            <a:ext cx="1920240" cy="457200"/>
          </a:xfrm>
          <a:prstGeom prst="rect">
            <a:avLst/>
          </a:prstGeom>
          <a:noFill/>
          <a:ln/>
        </p:spPr>
        <p:txBody>
          <a:bodyPr wrap="square" lIns="0" tIns="0" rIns="0" bIns="0" rtlCol="0" anchor="ctr"/>
          <a:lstStyle/>
          <a:p>
            <a:pPr marL="0" indent="0" algn="ctr">
              <a:buNone/>
            </a:pPr>
            <a:r>
              <a:rPr lang="en-US" sz="800" i="1" dirty="0">
                <a:solidFill>
                  <a:srgbClr val="1A5C2A"/>
                </a:solidFill>
                <a:latin typeface="Calibri" pitchFamily="34" charset="0"/>
                <a:ea typeface="Calibri" pitchFamily="34" charset="-122"/>
                <a:cs typeface="Calibri" pitchFamily="34" charset="-120"/>
              </a:rPr>
              <a:t>CUNDA</a:t>
            </a:r>
            <a:endParaRPr lang="en-US" sz="800" dirty="0"/>
          </a:p>
          <a:p>
            <a:pPr marL="0" indent="0" algn="ctr">
              <a:buNone/>
            </a:pPr>
            <a:r>
              <a:rPr lang="en-US" sz="800" i="1" dirty="0">
                <a:solidFill>
                  <a:srgbClr val="1A5C2A"/>
                </a:solidFill>
                <a:latin typeface="Calibri" pitchFamily="34" charset="0"/>
                <a:ea typeface="Calibri" pitchFamily="34" charset="-122"/>
                <a:cs typeface="Calibri" pitchFamily="34" charset="-120"/>
              </a:rPr>
              <a:t>ADASI</a:t>
            </a:r>
            <a:endParaRPr lang="en-US" sz="800" dirty="0"/>
          </a:p>
        </p:txBody>
      </p:sp>
      <p:sp>
        <p:nvSpPr>
          <p:cNvPr id="49" name="Shape 47"/>
          <p:cNvSpPr/>
          <p:nvPr/>
        </p:nvSpPr>
        <p:spPr>
          <a:xfrm>
            <a:off x="3566160" y="3977640"/>
            <a:ext cx="5349240" cy="886968"/>
          </a:xfrm>
          <a:prstGeom prst="rect">
            <a:avLst/>
          </a:prstGeom>
          <a:solidFill>
            <a:srgbClr val="4FC3F7">
              <a:alpha val="70000"/>
            </a:srgbClr>
          </a:solidFill>
          <a:ln w="6350">
            <a:solidFill>
              <a:srgbClr val="5DADE2"/>
            </a:solidFill>
            <a:prstDash val="solid"/>
          </a:ln>
        </p:spPr>
        <p:txBody>
          <a:bodyPr/>
          <a:lstStyle/>
          <a:p>
            <a:endParaRPr lang="tr-TR"/>
          </a:p>
        </p:txBody>
      </p:sp>
      <p:sp>
        <p:nvSpPr>
          <p:cNvPr id="50" name="Text 48"/>
          <p:cNvSpPr/>
          <p:nvPr/>
        </p:nvSpPr>
        <p:spPr>
          <a:xfrm>
            <a:off x="3749040" y="4160520"/>
            <a:ext cx="4937760" cy="320040"/>
          </a:xfrm>
          <a:prstGeom prst="rect">
            <a:avLst/>
          </a:prstGeom>
          <a:noFill/>
          <a:ln/>
        </p:spPr>
        <p:txBody>
          <a:bodyPr wrap="square" lIns="0" tIns="0" rIns="0" bIns="0" rtlCol="0" anchor="ctr"/>
          <a:lstStyle/>
          <a:p>
            <a:pPr marL="0" indent="0" algn="ctr">
              <a:buNone/>
            </a:pPr>
            <a:r>
              <a:rPr lang="en-US" sz="900" i="1" dirty="0">
                <a:solidFill>
                  <a:srgbClr val="0B3D6B"/>
                </a:solidFill>
                <a:latin typeface="Calibri" pitchFamily="34" charset="0"/>
                <a:ea typeface="Calibri" pitchFamily="34" charset="-122"/>
                <a:cs typeface="Calibri" pitchFamily="34" charset="-120"/>
              </a:rPr>
              <a:t>◆  EGE DENİZİ  /  EDREMİT KÖRFEZİ</a:t>
            </a:r>
            <a:endParaRPr lang="en-US" sz="900" dirty="0"/>
          </a:p>
        </p:txBody>
      </p:sp>
      <p:sp>
        <p:nvSpPr>
          <p:cNvPr id="51" name="Shape 49"/>
          <p:cNvSpPr/>
          <p:nvPr/>
        </p:nvSpPr>
        <p:spPr>
          <a:xfrm>
            <a:off x="7955280" y="1371600"/>
            <a:ext cx="777240" cy="502920"/>
          </a:xfrm>
          <a:prstGeom prst="ellipse">
            <a:avLst/>
          </a:prstGeom>
          <a:solidFill>
            <a:srgbClr val="FAD7A0">
              <a:alpha val="80000"/>
            </a:srgbClr>
          </a:solidFill>
          <a:ln w="6350">
            <a:solidFill>
              <a:srgbClr val="E8A838"/>
            </a:solidFill>
            <a:prstDash val="solid"/>
          </a:ln>
        </p:spPr>
        <p:txBody>
          <a:bodyPr/>
          <a:lstStyle/>
          <a:p>
            <a:endParaRPr lang="tr-TR"/>
          </a:p>
        </p:txBody>
      </p:sp>
      <p:sp>
        <p:nvSpPr>
          <p:cNvPr id="52" name="Text 50"/>
          <p:cNvSpPr/>
          <p:nvPr/>
        </p:nvSpPr>
        <p:spPr>
          <a:xfrm>
            <a:off x="7955280" y="1463040"/>
            <a:ext cx="777240" cy="274320"/>
          </a:xfrm>
          <a:prstGeom prst="rect">
            <a:avLst/>
          </a:prstGeom>
          <a:noFill/>
          <a:ln/>
        </p:spPr>
        <p:txBody>
          <a:bodyPr wrap="square" lIns="0" tIns="0" rIns="0" bIns="0" rtlCol="0" anchor="ctr"/>
          <a:lstStyle/>
          <a:p>
            <a:pPr marL="0" indent="0" algn="ctr">
              <a:buNone/>
            </a:pPr>
            <a:r>
              <a:rPr lang="en-US" sz="700" i="1" dirty="0">
                <a:solidFill>
                  <a:srgbClr val="2C2C2C"/>
                </a:solidFill>
                <a:latin typeface="Calibri" pitchFamily="34" charset="0"/>
                <a:ea typeface="Calibri" pitchFamily="34" charset="-122"/>
                <a:cs typeface="Calibri" pitchFamily="34" charset="-120"/>
              </a:rPr>
              <a:t>Midilli</a:t>
            </a:r>
            <a:endParaRPr lang="en-US" sz="700" dirty="0"/>
          </a:p>
        </p:txBody>
      </p:sp>
      <p:sp>
        <p:nvSpPr>
          <p:cNvPr id="53" name="Shape 51"/>
          <p:cNvSpPr/>
          <p:nvPr/>
        </p:nvSpPr>
        <p:spPr>
          <a:xfrm>
            <a:off x="4919472" y="1810512"/>
            <a:ext cx="310896" cy="310896"/>
          </a:xfrm>
          <a:prstGeom prst="ellipse">
            <a:avLst/>
          </a:prstGeom>
          <a:solidFill>
            <a:srgbClr val="1565C0"/>
          </a:solidFill>
          <a:ln w="12700">
            <a:solidFill>
              <a:srgbClr val="FFFFFF"/>
            </a:solidFill>
            <a:prstDash val="solid"/>
          </a:ln>
          <a:effectLst>
            <a:outerShdw blurRad="38100" dist="12700" dir="8100000" algn="bl" rotWithShape="0">
              <a:srgbClr val="000000">
                <a:alpha val="30000"/>
              </a:srgbClr>
            </a:outerShdw>
          </a:effectLst>
        </p:spPr>
        <p:txBody>
          <a:bodyPr/>
          <a:lstStyle/>
          <a:p>
            <a:endParaRPr lang="tr-TR"/>
          </a:p>
        </p:txBody>
      </p:sp>
      <p:sp>
        <p:nvSpPr>
          <p:cNvPr id="54" name="Text 52"/>
          <p:cNvSpPr/>
          <p:nvPr/>
        </p:nvSpPr>
        <p:spPr>
          <a:xfrm>
            <a:off x="4919472" y="1810512"/>
            <a:ext cx="310896" cy="310896"/>
          </a:xfrm>
          <a:prstGeom prst="rect">
            <a:avLst/>
          </a:prstGeom>
          <a:noFill/>
          <a:ln/>
        </p:spPr>
        <p:txBody>
          <a:bodyPr wrap="square" lIns="0" tIns="0" rIns="0" bIns="0" rtlCol="0" anchor="ctr"/>
          <a:lstStyle/>
          <a:p>
            <a:pPr marL="0" indent="0" algn="ctr">
              <a:buNone/>
            </a:pPr>
            <a:r>
              <a:rPr lang="en-US" sz="600" b="1" dirty="0">
                <a:solidFill>
                  <a:srgbClr val="FFFFFF"/>
                </a:solidFill>
              </a:rPr>
              <a:t>A1</a:t>
            </a:r>
            <a:endParaRPr lang="en-US" sz="600" dirty="0"/>
          </a:p>
        </p:txBody>
      </p:sp>
      <p:sp>
        <p:nvSpPr>
          <p:cNvPr id="55" name="Shape 53"/>
          <p:cNvSpPr/>
          <p:nvPr/>
        </p:nvSpPr>
        <p:spPr>
          <a:xfrm>
            <a:off x="4142232" y="3044952"/>
            <a:ext cx="310896" cy="310896"/>
          </a:xfrm>
          <a:prstGeom prst="ellipse">
            <a:avLst/>
          </a:prstGeom>
          <a:solidFill>
            <a:srgbClr val="C0392B"/>
          </a:solidFill>
          <a:ln w="12700">
            <a:solidFill>
              <a:srgbClr val="FFFFFF"/>
            </a:solidFill>
            <a:prstDash val="solid"/>
          </a:ln>
          <a:effectLst>
            <a:outerShdw blurRad="38100" dist="12700" dir="8100000" algn="bl" rotWithShape="0">
              <a:srgbClr val="000000">
                <a:alpha val="30000"/>
              </a:srgbClr>
            </a:outerShdw>
          </a:effectLst>
        </p:spPr>
        <p:txBody>
          <a:bodyPr/>
          <a:lstStyle/>
          <a:p>
            <a:endParaRPr lang="tr-TR"/>
          </a:p>
        </p:txBody>
      </p:sp>
      <p:sp>
        <p:nvSpPr>
          <p:cNvPr id="56" name="Text 54"/>
          <p:cNvSpPr/>
          <p:nvPr/>
        </p:nvSpPr>
        <p:spPr>
          <a:xfrm>
            <a:off x="4142232" y="3044952"/>
            <a:ext cx="310896" cy="310896"/>
          </a:xfrm>
          <a:prstGeom prst="rect">
            <a:avLst/>
          </a:prstGeom>
          <a:noFill/>
          <a:ln/>
        </p:spPr>
        <p:txBody>
          <a:bodyPr wrap="square" lIns="0" tIns="0" rIns="0" bIns="0" rtlCol="0" anchor="ctr"/>
          <a:lstStyle/>
          <a:p>
            <a:pPr marL="0" indent="0" algn="ctr">
              <a:buNone/>
            </a:pPr>
            <a:r>
              <a:rPr lang="en-US" sz="600" b="1" dirty="0">
                <a:solidFill>
                  <a:srgbClr val="FFFFFF"/>
                </a:solidFill>
              </a:rPr>
              <a:t>A2</a:t>
            </a:r>
            <a:endParaRPr lang="en-US" sz="600" dirty="0"/>
          </a:p>
        </p:txBody>
      </p:sp>
      <p:sp>
        <p:nvSpPr>
          <p:cNvPr id="57" name="Shape 55"/>
          <p:cNvSpPr/>
          <p:nvPr/>
        </p:nvSpPr>
        <p:spPr>
          <a:xfrm>
            <a:off x="3776472" y="2130552"/>
            <a:ext cx="310896" cy="310896"/>
          </a:xfrm>
          <a:prstGeom prst="ellipse">
            <a:avLst/>
          </a:prstGeom>
          <a:solidFill>
            <a:srgbClr val="006D77"/>
          </a:solidFill>
          <a:ln w="12700">
            <a:solidFill>
              <a:srgbClr val="FFFFFF"/>
            </a:solidFill>
            <a:prstDash val="solid"/>
          </a:ln>
          <a:effectLst>
            <a:outerShdw blurRad="38100" dist="12700" dir="8100000" algn="bl" rotWithShape="0">
              <a:srgbClr val="000000">
                <a:alpha val="30000"/>
              </a:srgbClr>
            </a:outerShdw>
          </a:effectLst>
        </p:spPr>
        <p:txBody>
          <a:bodyPr/>
          <a:lstStyle/>
          <a:p>
            <a:endParaRPr lang="tr-TR"/>
          </a:p>
        </p:txBody>
      </p:sp>
      <p:sp>
        <p:nvSpPr>
          <p:cNvPr id="58" name="Text 56"/>
          <p:cNvSpPr/>
          <p:nvPr/>
        </p:nvSpPr>
        <p:spPr>
          <a:xfrm>
            <a:off x="3776472" y="2130552"/>
            <a:ext cx="310896" cy="310896"/>
          </a:xfrm>
          <a:prstGeom prst="rect">
            <a:avLst/>
          </a:prstGeom>
          <a:noFill/>
          <a:ln/>
        </p:spPr>
        <p:txBody>
          <a:bodyPr wrap="square" lIns="0" tIns="0" rIns="0" bIns="0" rtlCol="0" anchor="ctr"/>
          <a:lstStyle/>
          <a:p>
            <a:pPr marL="0" indent="0" algn="ctr">
              <a:buNone/>
            </a:pPr>
            <a:r>
              <a:rPr lang="en-US" sz="600" b="1" dirty="0">
                <a:solidFill>
                  <a:srgbClr val="FFFFFF"/>
                </a:solidFill>
              </a:rPr>
              <a:t>A3</a:t>
            </a:r>
            <a:endParaRPr lang="en-US" sz="600" dirty="0"/>
          </a:p>
        </p:txBody>
      </p:sp>
      <p:sp>
        <p:nvSpPr>
          <p:cNvPr id="59" name="Shape 57"/>
          <p:cNvSpPr/>
          <p:nvPr/>
        </p:nvSpPr>
        <p:spPr>
          <a:xfrm>
            <a:off x="4736592" y="2267712"/>
            <a:ext cx="310896" cy="310896"/>
          </a:xfrm>
          <a:prstGeom prst="ellipse">
            <a:avLst/>
          </a:prstGeom>
          <a:solidFill>
            <a:srgbClr val="5C7A29"/>
          </a:solidFill>
          <a:ln w="12700">
            <a:solidFill>
              <a:srgbClr val="FFFFFF"/>
            </a:solidFill>
            <a:prstDash val="solid"/>
          </a:ln>
          <a:effectLst>
            <a:outerShdw blurRad="38100" dist="12700" dir="8100000" algn="bl" rotWithShape="0">
              <a:srgbClr val="000000">
                <a:alpha val="30000"/>
              </a:srgbClr>
            </a:outerShdw>
          </a:effectLst>
        </p:spPr>
        <p:txBody>
          <a:bodyPr/>
          <a:lstStyle/>
          <a:p>
            <a:endParaRPr lang="tr-TR"/>
          </a:p>
        </p:txBody>
      </p:sp>
      <p:sp>
        <p:nvSpPr>
          <p:cNvPr id="60" name="Text 58"/>
          <p:cNvSpPr/>
          <p:nvPr/>
        </p:nvSpPr>
        <p:spPr>
          <a:xfrm>
            <a:off x="4736592" y="2267712"/>
            <a:ext cx="310896" cy="310896"/>
          </a:xfrm>
          <a:prstGeom prst="rect">
            <a:avLst/>
          </a:prstGeom>
          <a:noFill/>
          <a:ln/>
        </p:spPr>
        <p:txBody>
          <a:bodyPr wrap="square" lIns="0" tIns="0" rIns="0" bIns="0" rtlCol="0" anchor="ctr"/>
          <a:lstStyle/>
          <a:p>
            <a:pPr marL="0" indent="0" algn="ctr">
              <a:buNone/>
            </a:pPr>
            <a:r>
              <a:rPr lang="en-US" sz="600" b="1" dirty="0">
                <a:solidFill>
                  <a:srgbClr val="FFFFFF"/>
                </a:solidFill>
              </a:rPr>
              <a:t>A4</a:t>
            </a:r>
            <a:endParaRPr lang="en-US" sz="600" dirty="0"/>
          </a:p>
        </p:txBody>
      </p:sp>
      <p:sp>
        <p:nvSpPr>
          <p:cNvPr id="61" name="Shape 59"/>
          <p:cNvSpPr/>
          <p:nvPr/>
        </p:nvSpPr>
        <p:spPr>
          <a:xfrm>
            <a:off x="6519672" y="1170432"/>
            <a:ext cx="310896" cy="310896"/>
          </a:xfrm>
          <a:prstGeom prst="ellipse">
            <a:avLst/>
          </a:prstGeom>
          <a:solidFill>
            <a:srgbClr val="E8A838"/>
          </a:solidFill>
          <a:ln w="12700">
            <a:solidFill>
              <a:srgbClr val="FFFFFF"/>
            </a:solidFill>
            <a:prstDash val="solid"/>
          </a:ln>
          <a:effectLst>
            <a:outerShdw blurRad="38100" dist="12700" dir="8100000" algn="bl" rotWithShape="0">
              <a:srgbClr val="000000">
                <a:alpha val="30000"/>
              </a:srgbClr>
            </a:outerShdw>
          </a:effectLst>
        </p:spPr>
        <p:txBody>
          <a:bodyPr/>
          <a:lstStyle/>
          <a:p>
            <a:endParaRPr lang="tr-TR"/>
          </a:p>
        </p:txBody>
      </p:sp>
      <p:sp>
        <p:nvSpPr>
          <p:cNvPr id="62" name="Text 60"/>
          <p:cNvSpPr/>
          <p:nvPr/>
        </p:nvSpPr>
        <p:spPr>
          <a:xfrm>
            <a:off x="6519672" y="1170432"/>
            <a:ext cx="310896" cy="310896"/>
          </a:xfrm>
          <a:prstGeom prst="rect">
            <a:avLst/>
          </a:prstGeom>
          <a:noFill/>
          <a:ln/>
        </p:spPr>
        <p:txBody>
          <a:bodyPr wrap="square" lIns="0" tIns="0" rIns="0" bIns="0" rtlCol="0" anchor="ctr"/>
          <a:lstStyle/>
          <a:p>
            <a:pPr marL="0" indent="0" algn="ctr">
              <a:buNone/>
            </a:pPr>
            <a:r>
              <a:rPr lang="en-US" sz="600" b="1" dirty="0">
                <a:solidFill>
                  <a:srgbClr val="FFFFFF"/>
                </a:solidFill>
              </a:rPr>
              <a:t>C1</a:t>
            </a:r>
            <a:endParaRPr lang="en-US" sz="600" dirty="0"/>
          </a:p>
        </p:txBody>
      </p:sp>
      <p:sp>
        <p:nvSpPr>
          <p:cNvPr id="63" name="Shape 61"/>
          <p:cNvSpPr/>
          <p:nvPr/>
        </p:nvSpPr>
        <p:spPr>
          <a:xfrm>
            <a:off x="6885432" y="941832"/>
            <a:ext cx="310896" cy="310896"/>
          </a:xfrm>
          <a:prstGeom prst="ellipse">
            <a:avLst/>
          </a:prstGeom>
          <a:solidFill>
            <a:srgbClr val="6C3483"/>
          </a:solidFill>
          <a:ln w="12700">
            <a:solidFill>
              <a:srgbClr val="FFFFFF"/>
            </a:solidFill>
            <a:prstDash val="solid"/>
          </a:ln>
          <a:effectLst>
            <a:outerShdw blurRad="38100" dist="12700" dir="8100000" algn="bl" rotWithShape="0">
              <a:srgbClr val="000000">
                <a:alpha val="30000"/>
              </a:srgbClr>
            </a:outerShdw>
          </a:effectLst>
        </p:spPr>
        <p:txBody>
          <a:bodyPr/>
          <a:lstStyle/>
          <a:p>
            <a:endParaRPr lang="tr-TR"/>
          </a:p>
        </p:txBody>
      </p:sp>
      <p:sp>
        <p:nvSpPr>
          <p:cNvPr id="64" name="Text 62"/>
          <p:cNvSpPr/>
          <p:nvPr/>
        </p:nvSpPr>
        <p:spPr>
          <a:xfrm>
            <a:off x="6885432" y="941832"/>
            <a:ext cx="310896" cy="310896"/>
          </a:xfrm>
          <a:prstGeom prst="rect">
            <a:avLst/>
          </a:prstGeom>
          <a:noFill/>
          <a:ln/>
        </p:spPr>
        <p:txBody>
          <a:bodyPr wrap="square" lIns="0" tIns="0" rIns="0" bIns="0" rtlCol="0" anchor="ctr"/>
          <a:lstStyle/>
          <a:p>
            <a:pPr marL="0" indent="0" algn="ctr">
              <a:buNone/>
            </a:pPr>
            <a:r>
              <a:rPr lang="en-US" sz="600" b="1" dirty="0">
                <a:solidFill>
                  <a:srgbClr val="FFFFFF"/>
                </a:solidFill>
              </a:rPr>
              <a:t>C2</a:t>
            </a:r>
            <a:endParaRPr lang="en-US" sz="600" dirty="0"/>
          </a:p>
        </p:txBody>
      </p:sp>
      <p:sp>
        <p:nvSpPr>
          <p:cNvPr id="65" name="Shape 63"/>
          <p:cNvSpPr/>
          <p:nvPr/>
        </p:nvSpPr>
        <p:spPr>
          <a:xfrm>
            <a:off x="7616952" y="1033272"/>
            <a:ext cx="310896" cy="310896"/>
          </a:xfrm>
          <a:prstGeom prst="ellipse">
            <a:avLst/>
          </a:prstGeom>
          <a:solidFill>
            <a:srgbClr val="0B3D6B"/>
          </a:solidFill>
          <a:ln w="12700">
            <a:solidFill>
              <a:srgbClr val="FFFFFF"/>
            </a:solidFill>
            <a:prstDash val="solid"/>
          </a:ln>
          <a:effectLst>
            <a:outerShdw blurRad="38100" dist="12700" dir="8100000" algn="bl" rotWithShape="0">
              <a:srgbClr val="000000">
                <a:alpha val="30000"/>
              </a:srgbClr>
            </a:outerShdw>
          </a:effectLst>
        </p:spPr>
        <p:txBody>
          <a:bodyPr/>
          <a:lstStyle/>
          <a:p>
            <a:endParaRPr lang="tr-TR"/>
          </a:p>
        </p:txBody>
      </p:sp>
      <p:sp>
        <p:nvSpPr>
          <p:cNvPr id="66" name="Text 64"/>
          <p:cNvSpPr/>
          <p:nvPr/>
        </p:nvSpPr>
        <p:spPr>
          <a:xfrm>
            <a:off x="7616952" y="1033272"/>
            <a:ext cx="310896" cy="310896"/>
          </a:xfrm>
          <a:prstGeom prst="rect">
            <a:avLst/>
          </a:prstGeom>
          <a:noFill/>
          <a:ln/>
        </p:spPr>
        <p:txBody>
          <a:bodyPr wrap="square" lIns="0" tIns="0" rIns="0" bIns="0" rtlCol="0" anchor="ctr"/>
          <a:lstStyle/>
          <a:p>
            <a:pPr marL="0" indent="0" algn="ctr">
              <a:buNone/>
            </a:pPr>
            <a:r>
              <a:rPr lang="en-US" sz="600" b="1" dirty="0">
                <a:solidFill>
                  <a:srgbClr val="FFFFFF"/>
                </a:solidFill>
              </a:rPr>
              <a:t>C3</a:t>
            </a:r>
            <a:endParaRPr lang="en-US" sz="600" dirty="0"/>
          </a:p>
        </p:txBody>
      </p:sp>
      <p:sp>
        <p:nvSpPr>
          <p:cNvPr id="67" name="Shape 65"/>
          <p:cNvSpPr/>
          <p:nvPr/>
        </p:nvSpPr>
        <p:spPr>
          <a:xfrm>
            <a:off x="6199632" y="1673352"/>
            <a:ext cx="310896" cy="310896"/>
          </a:xfrm>
          <a:prstGeom prst="ellipse">
            <a:avLst/>
          </a:prstGeom>
          <a:solidFill>
            <a:srgbClr val="C0392B"/>
          </a:solidFill>
          <a:ln w="12700">
            <a:solidFill>
              <a:srgbClr val="FFFFFF"/>
            </a:solidFill>
            <a:prstDash val="solid"/>
          </a:ln>
          <a:effectLst>
            <a:outerShdw blurRad="38100" dist="12700" dir="8100000" algn="bl" rotWithShape="0">
              <a:srgbClr val="000000">
                <a:alpha val="30000"/>
              </a:srgbClr>
            </a:outerShdw>
          </a:effectLst>
        </p:spPr>
        <p:txBody>
          <a:bodyPr/>
          <a:lstStyle/>
          <a:p>
            <a:endParaRPr lang="tr-TR"/>
          </a:p>
        </p:txBody>
      </p:sp>
      <p:sp>
        <p:nvSpPr>
          <p:cNvPr id="68" name="Text 66"/>
          <p:cNvSpPr/>
          <p:nvPr/>
        </p:nvSpPr>
        <p:spPr>
          <a:xfrm>
            <a:off x="6199632" y="1673352"/>
            <a:ext cx="310896" cy="310896"/>
          </a:xfrm>
          <a:prstGeom prst="rect">
            <a:avLst/>
          </a:prstGeom>
          <a:noFill/>
          <a:ln/>
        </p:spPr>
        <p:txBody>
          <a:bodyPr wrap="square" lIns="0" tIns="0" rIns="0" bIns="0" rtlCol="0" anchor="ctr"/>
          <a:lstStyle/>
          <a:p>
            <a:pPr marL="0" indent="0" algn="ctr">
              <a:buNone/>
            </a:pPr>
            <a:r>
              <a:rPr lang="en-US" sz="600" b="1" dirty="0">
                <a:solidFill>
                  <a:srgbClr val="FFFFFF"/>
                </a:solidFill>
              </a:rPr>
              <a:t>C4</a:t>
            </a:r>
            <a:endParaRPr lang="en-US" sz="600" dirty="0"/>
          </a:p>
        </p:txBody>
      </p:sp>
      <p:sp>
        <p:nvSpPr>
          <p:cNvPr id="69" name="Shape 67"/>
          <p:cNvSpPr/>
          <p:nvPr/>
        </p:nvSpPr>
        <p:spPr>
          <a:xfrm>
            <a:off x="5989320" y="1828800"/>
            <a:ext cx="640080" cy="45720"/>
          </a:xfrm>
          <a:prstGeom prst="rect">
            <a:avLst/>
          </a:prstGeom>
          <a:solidFill>
            <a:srgbClr val="C9A96E"/>
          </a:solidFill>
          <a:ln w="12700">
            <a:solidFill>
              <a:srgbClr val="C9A96E"/>
            </a:solidFill>
            <a:prstDash val="solid"/>
          </a:ln>
        </p:spPr>
        <p:txBody>
          <a:bodyPr/>
          <a:lstStyle/>
          <a:p>
            <a:endParaRPr lang="tr-TR"/>
          </a:p>
        </p:txBody>
      </p:sp>
      <p:sp>
        <p:nvSpPr>
          <p:cNvPr id="70" name="Text 68"/>
          <p:cNvSpPr/>
          <p:nvPr/>
        </p:nvSpPr>
        <p:spPr>
          <a:xfrm>
            <a:off x="5989320" y="1691640"/>
            <a:ext cx="640080" cy="182880"/>
          </a:xfrm>
          <a:prstGeom prst="rect">
            <a:avLst/>
          </a:prstGeom>
          <a:noFill/>
          <a:ln/>
        </p:spPr>
        <p:txBody>
          <a:bodyPr wrap="square" lIns="0" tIns="0" rIns="0" bIns="0" rtlCol="0" anchor="ctr"/>
          <a:lstStyle/>
          <a:p>
            <a:pPr marL="0" indent="0" algn="ctr">
              <a:buNone/>
            </a:pPr>
            <a:r>
              <a:rPr lang="en-US" sz="650" i="1" dirty="0">
                <a:solidFill>
                  <a:srgbClr val="C9A96E"/>
                </a:solidFill>
                <a:latin typeface="Calibri" pitchFamily="34" charset="0"/>
                <a:ea typeface="Calibri" pitchFamily="34" charset="-122"/>
                <a:cs typeface="Calibri" pitchFamily="34" charset="-120"/>
              </a:rPr>
              <a:t>Köprü</a:t>
            </a:r>
            <a:endParaRPr lang="en-US" sz="650" dirty="0"/>
          </a:p>
        </p:txBody>
      </p:sp>
      <p:sp>
        <p:nvSpPr>
          <p:cNvPr id="71" name="Shape 69"/>
          <p:cNvSpPr/>
          <p:nvPr/>
        </p:nvSpPr>
        <p:spPr>
          <a:xfrm>
            <a:off x="8458200" y="1005840"/>
            <a:ext cx="411480" cy="411480"/>
          </a:xfrm>
          <a:prstGeom prst="ellipse">
            <a:avLst/>
          </a:prstGeom>
          <a:solidFill>
            <a:srgbClr val="0B3D6B"/>
          </a:solidFill>
          <a:ln w="12700">
            <a:solidFill>
              <a:srgbClr val="0B3D6B"/>
            </a:solidFill>
            <a:prstDash val="solid"/>
          </a:ln>
        </p:spPr>
        <p:txBody>
          <a:bodyPr/>
          <a:lstStyle/>
          <a:p>
            <a:endParaRPr lang="tr-TR"/>
          </a:p>
        </p:txBody>
      </p:sp>
      <p:sp>
        <p:nvSpPr>
          <p:cNvPr id="72" name="Text 70"/>
          <p:cNvSpPr/>
          <p:nvPr/>
        </p:nvSpPr>
        <p:spPr>
          <a:xfrm>
            <a:off x="8458200" y="1005840"/>
            <a:ext cx="411480" cy="411480"/>
          </a:xfrm>
          <a:prstGeom prst="rect">
            <a:avLst/>
          </a:prstGeom>
          <a:noFill/>
          <a:ln/>
        </p:spPr>
        <p:txBody>
          <a:bodyPr wrap="square" lIns="0" tIns="0" rIns="0" bIns="0" rtlCol="0" anchor="ctr"/>
          <a:lstStyle/>
          <a:p>
            <a:pPr marL="0" indent="0" algn="ctr">
              <a:buNone/>
            </a:pPr>
            <a:r>
              <a:rPr lang="en-US" sz="1100" b="1" dirty="0">
                <a:solidFill>
                  <a:srgbClr val="FFFFFF"/>
                </a:solidFill>
              </a:rPr>
              <a:t>N</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3D6B"/>
        </a:solidFill>
        <a:effectLst/>
      </p:bgPr>
    </p:bg>
    <p:spTree>
      <p:nvGrpSpPr>
        <p:cNvPr id="1" name=""/>
        <p:cNvGrpSpPr/>
        <p:nvPr/>
      </p:nvGrpSpPr>
      <p:grpSpPr>
        <a:xfrm>
          <a:off x="0" y="0"/>
          <a:ext cx="0" cy="0"/>
          <a:chOff x="0" y="0"/>
          <a:chExt cx="0" cy="0"/>
        </a:xfrm>
      </p:grpSpPr>
      <p:sp>
        <p:nvSpPr>
          <p:cNvPr id="2" name="Text 0"/>
          <p:cNvSpPr/>
          <p:nvPr/>
        </p:nvSpPr>
        <p:spPr>
          <a:xfrm>
            <a:off x="365760" y="137160"/>
            <a:ext cx="8412480" cy="594360"/>
          </a:xfrm>
          <a:prstGeom prst="rect">
            <a:avLst/>
          </a:prstGeom>
          <a:noFill/>
          <a:ln/>
        </p:spPr>
        <p:txBody>
          <a:bodyPr wrap="square" lIns="0" tIns="0" rIns="0" bIns="0" rtlCol="0" anchor="ctr"/>
          <a:lstStyle/>
          <a:p>
            <a:pPr marL="0" indent="0">
              <a:buNone/>
            </a:pPr>
            <a:r>
              <a:rPr lang="en-US" sz="2600" b="1" kern="0" spc="200" dirty="0">
                <a:solidFill>
                  <a:srgbClr val="FFFFFF"/>
                </a:solidFill>
                <a:latin typeface="Trebuchet MS" pitchFamily="34" charset="0"/>
                <a:ea typeface="Trebuchet MS" pitchFamily="34" charset="-122"/>
                <a:cs typeface="Trebuchet MS" pitchFamily="34" charset="-120"/>
              </a:rPr>
              <a:t>🏖  PLAJLAR &amp; KOYLAR</a:t>
            </a:r>
            <a:endParaRPr lang="en-US" sz="2600" dirty="0"/>
          </a:p>
        </p:txBody>
      </p:sp>
      <p:sp>
        <p:nvSpPr>
          <p:cNvPr id="3" name="Shape 1"/>
          <p:cNvSpPr/>
          <p:nvPr/>
        </p:nvSpPr>
        <p:spPr>
          <a:xfrm>
            <a:off x="365760" y="749808"/>
            <a:ext cx="1828800" cy="54864"/>
          </a:xfrm>
          <a:prstGeom prst="rect">
            <a:avLst/>
          </a:prstGeom>
          <a:solidFill>
            <a:srgbClr val="C9A96E"/>
          </a:solidFill>
          <a:ln w="12700">
            <a:solidFill>
              <a:srgbClr val="C9A96E"/>
            </a:solidFill>
            <a:prstDash val="solid"/>
          </a:ln>
        </p:spPr>
        <p:txBody>
          <a:bodyPr/>
          <a:lstStyle/>
          <a:p>
            <a:endParaRPr lang="tr-TR"/>
          </a:p>
        </p:txBody>
      </p:sp>
      <p:sp>
        <p:nvSpPr>
          <p:cNvPr id="4" name="Shape 2"/>
          <p:cNvSpPr/>
          <p:nvPr/>
        </p:nvSpPr>
        <p:spPr>
          <a:xfrm>
            <a:off x="182880" y="960120"/>
            <a:ext cx="2834640" cy="1874520"/>
          </a:xfrm>
          <a:prstGeom prst="rect">
            <a:avLst/>
          </a:prstGeom>
          <a:solidFill>
            <a:srgbClr val="1565C0"/>
          </a:solidFill>
          <a:ln w="19050">
            <a:solidFill>
              <a:srgbClr val="006D77"/>
            </a:solidFill>
            <a:prstDash val="solid"/>
          </a:ln>
          <a:effectLst>
            <a:outerShdw blurRad="63500" dist="25400" dir="8100000" algn="bl" rotWithShape="0">
              <a:srgbClr val="000000">
                <a:alpha val="25000"/>
              </a:srgbClr>
            </a:outerShdw>
          </a:effectLst>
        </p:spPr>
        <p:txBody>
          <a:bodyPr/>
          <a:lstStyle/>
          <a:p>
            <a:endParaRPr lang="tr-TR"/>
          </a:p>
        </p:txBody>
      </p:sp>
      <p:sp>
        <p:nvSpPr>
          <p:cNvPr id="5" name="Shape 3"/>
          <p:cNvSpPr/>
          <p:nvPr/>
        </p:nvSpPr>
        <p:spPr>
          <a:xfrm>
            <a:off x="182880" y="960120"/>
            <a:ext cx="2834640" cy="274320"/>
          </a:xfrm>
          <a:prstGeom prst="rect">
            <a:avLst/>
          </a:prstGeom>
          <a:solidFill>
            <a:srgbClr val="006D77"/>
          </a:solidFill>
          <a:ln w="12700">
            <a:solidFill>
              <a:srgbClr val="006D77"/>
            </a:solidFill>
            <a:prstDash val="solid"/>
          </a:ln>
        </p:spPr>
        <p:txBody>
          <a:bodyPr/>
          <a:lstStyle/>
          <a:p>
            <a:endParaRPr lang="tr-TR"/>
          </a:p>
        </p:txBody>
      </p:sp>
      <p:sp>
        <p:nvSpPr>
          <p:cNvPr id="6" name="Text 4"/>
          <p:cNvSpPr/>
          <p:nvPr/>
        </p:nvSpPr>
        <p:spPr>
          <a:xfrm>
            <a:off x="1828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 Ayvalık güneyi</a:t>
            </a:r>
            <a:endParaRPr lang="en-US" sz="900" dirty="0"/>
          </a:p>
        </p:txBody>
      </p:sp>
      <p:sp>
        <p:nvSpPr>
          <p:cNvPr id="7" name="Text 5"/>
          <p:cNvSpPr/>
          <p:nvPr/>
        </p:nvSpPr>
        <p:spPr>
          <a:xfrm>
            <a:off x="292608" y="128016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Sarımsaklı Plajı</a:t>
            </a:r>
            <a:endParaRPr lang="en-US" sz="1300" dirty="0"/>
          </a:p>
        </p:txBody>
      </p:sp>
      <p:sp>
        <p:nvSpPr>
          <p:cNvPr id="8" name="Shape 6"/>
          <p:cNvSpPr/>
          <p:nvPr/>
        </p:nvSpPr>
        <p:spPr>
          <a:xfrm>
            <a:off x="292608" y="1618488"/>
            <a:ext cx="2468880" cy="27432"/>
          </a:xfrm>
          <a:prstGeom prst="rect">
            <a:avLst/>
          </a:prstGeom>
          <a:solidFill>
            <a:srgbClr val="006D77"/>
          </a:solidFill>
          <a:ln w="12700">
            <a:solidFill>
              <a:srgbClr val="006D77"/>
            </a:solidFill>
            <a:prstDash val="solid"/>
          </a:ln>
        </p:spPr>
        <p:txBody>
          <a:bodyPr/>
          <a:lstStyle/>
          <a:p>
            <a:endParaRPr lang="tr-TR"/>
          </a:p>
        </p:txBody>
      </p:sp>
      <p:sp>
        <p:nvSpPr>
          <p:cNvPr id="9" name="Text 7"/>
          <p:cNvSpPr/>
          <p:nvPr/>
        </p:nvSpPr>
        <p:spPr>
          <a:xfrm>
            <a:off x="292608" y="170992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7 km uzunluğundaki altın kumlu Türkiye'nin en uzun plajlarından. Sığ ve sakin deniz, aileler için ideal. Çevresinde oteller, kafeler ve restoranlar.</a:t>
            </a:r>
            <a:endParaRPr lang="en-US" sz="1000" dirty="0"/>
          </a:p>
        </p:txBody>
      </p:sp>
      <p:sp>
        <p:nvSpPr>
          <p:cNvPr id="10" name="Shape 8"/>
          <p:cNvSpPr/>
          <p:nvPr/>
        </p:nvSpPr>
        <p:spPr>
          <a:xfrm>
            <a:off x="3154680" y="960120"/>
            <a:ext cx="2834640" cy="1874520"/>
          </a:xfrm>
          <a:prstGeom prst="rect">
            <a:avLst/>
          </a:prstGeom>
          <a:solidFill>
            <a:srgbClr val="1565C0"/>
          </a:solidFill>
          <a:ln w="19050">
            <a:solidFill>
              <a:srgbClr val="1565C0"/>
            </a:solidFill>
            <a:prstDash val="solid"/>
          </a:ln>
          <a:effectLst>
            <a:outerShdw blurRad="63500" dist="25400" dir="8100000" algn="bl" rotWithShape="0">
              <a:srgbClr val="000000">
                <a:alpha val="25000"/>
              </a:srgbClr>
            </a:outerShdw>
          </a:effectLst>
        </p:spPr>
        <p:txBody>
          <a:bodyPr/>
          <a:lstStyle/>
          <a:p>
            <a:endParaRPr lang="tr-TR"/>
          </a:p>
        </p:txBody>
      </p:sp>
      <p:sp>
        <p:nvSpPr>
          <p:cNvPr id="11" name="Shape 9"/>
          <p:cNvSpPr/>
          <p:nvPr/>
        </p:nvSpPr>
        <p:spPr>
          <a:xfrm>
            <a:off x="3154680" y="960120"/>
            <a:ext cx="2834640" cy="274320"/>
          </a:xfrm>
          <a:prstGeom prst="rect">
            <a:avLst/>
          </a:prstGeom>
          <a:solidFill>
            <a:srgbClr val="1565C0"/>
          </a:solidFill>
          <a:ln w="12700">
            <a:solidFill>
              <a:srgbClr val="1565C0"/>
            </a:solidFill>
            <a:prstDash val="solid"/>
          </a:ln>
        </p:spPr>
        <p:txBody>
          <a:bodyPr/>
          <a:lstStyle/>
          <a:p>
            <a:endParaRPr lang="tr-TR"/>
          </a:p>
        </p:txBody>
      </p:sp>
      <p:sp>
        <p:nvSpPr>
          <p:cNvPr id="12" name="Text 10"/>
          <p:cNvSpPr/>
          <p:nvPr/>
        </p:nvSpPr>
        <p:spPr>
          <a:xfrm>
            <a:off x="31546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 Cunda adası</a:t>
            </a:r>
            <a:endParaRPr lang="en-US" sz="900" dirty="0"/>
          </a:p>
        </p:txBody>
      </p:sp>
      <p:sp>
        <p:nvSpPr>
          <p:cNvPr id="13" name="Text 11"/>
          <p:cNvSpPr/>
          <p:nvPr/>
        </p:nvSpPr>
        <p:spPr>
          <a:xfrm>
            <a:off x="3264408" y="128016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Patriça Koyu</a:t>
            </a:r>
            <a:endParaRPr lang="en-US" sz="1300" dirty="0"/>
          </a:p>
        </p:txBody>
      </p:sp>
      <p:sp>
        <p:nvSpPr>
          <p:cNvPr id="14" name="Shape 12"/>
          <p:cNvSpPr/>
          <p:nvPr/>
        </p:nvSpPr>
        <p:spPr>
          <a:xfrm>
            <a:off x="3264408" y="1618488"/>
            <a:ext cx="2468880" cy="27432"/>
          </a:xfrm>
          <a:prstGeom prst="rect">
            <a:avLst/>
          </a:prstGeom>
          <a:solidFill>
            <a:srgbClr val="1565C0"/>
          </a:solidFill>
          <a:ln w="12700">
            <a:solidFill>
              <a:srgbClr val="1565C0"/>
            </a:solidFill>
            <a:prstDash val="solid"/>
          </a:ln>
        </p:spPr>
        <p:txBody>
          <a:bodyPr/>
          <a:lstStyle/>
          <a:p>
            <a:endParaRPr lang="tr-TR"/>
          </a:p>
        </p:txBody>
      </p:sp>
      <p:sp>
        <p:nvSpPr>
          <p:cNvPr id="15" name="Text 13"/>
          <p:cNvSpPr/>
          <p:nvPr/>
        </p:nvSpPr>
        <p:spPr>
          <a:xfrm>
            <a:off x="3264408" y="170992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Zeytin ve çınar ağaçlarıyla çevrili korunaklı koy. Masmavi berrak su, beach club imkânı. Adanın en gözde deniz noktası; tekne ile de ulaşılabilir.</a:t>
            </a:r>
            <a:endParaRPr lang="en-US" sz="1000" dirty="0"/>
          </a:p>
        </p:txBody>
      </p:sp>
      <p:sp>
        <p:nvSpPr>
          <p:cNvPr id="16" name="Shape 14"/>
          <p:cNvSpPr/>
          <p:nvPr/>
        </p:nvSpPr>
        <p:spPr>
          <a:xfrm>
            <a:off x="6126480" y="960120"/>
            <a:ext cx="2834640" cy="1874520"/>
          </a:xfrm>
          <a:prstGeom prst="rect">
            <a:avLst/>
          </a:prstGeom>
          <a:solidFill>
            <a:srgbClr val="1565C0"/>
          </a:solidFill>
          <a:ln w="19050">
            <a:solidFill>
              <a:srgbClr val="E8A838"/>
            </a:solidFill>
            <a:prstDash val="solid"/>
          </a:ln>
          <a:effectLst>
            <a:outerShdw blurRad="63500" dist="25400" dir="8100000" algn="bl" rotWithShape="0">
              <a:srgbClr val="000000">
                <a:alpha val="25000"/>
              </a:srgbClr>
            </a:outerShdw>
          </a:effectLst>
        </p:spPr>
        <p:txBody>
          <a:bodyPr/>
          <a:lstStyle/>
          <a:p>
            <a:endParaRPr lang="tr-TR"/>
          </a:p>
        </p:txBody>
      </p:sp>
      <p:sp>
        <p:nvSpPr>
          <p:cNvPr id="17" name="Shape 15"/>
          <p:cNvSpPr/>
          <p:nvPr/>
        </p:nvSpPr>
        <p:spPr>
          <a:xfrm>
            <a:off x="6126480" y="960120"/>
            <a:ext cx="2834640" cy="274320"/>
          </a:xfrm>
          <a:prstGeom prst="rect">
            <a:avLst/>
          </a:prstGeom>
          <a:solidFill>
            <a:srgbClr val="E8A838"/>
          </a:solidFill>
          <a:ln w="12700">
            <a:solidFill>
              <a:srgbClr val="E8A838"/>
            </a:solidFill>
            <a:prstDash val="solid"/>
          </a:ln>
        </p:spPr>
        <p:txBody>
          <a:bodyPr/>
          <a:lstStyle/>
          <a:p>
            <a:endParaRPr lang="tr-TR"/>
          </a:p>
        </p:txBody>
      </p:sp>
      <p:sp>
        <p:nvSpPr>
          <p:cNvPr id="18" name="Text 16"/>
          <p:cNvSpPr/>
          <p:nvPr/>
        </p:nvSpPr>
        <p:spPr>
          <a:xfrm>
            <a:off x="6126480" y="96012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 Cunda güneyi</a:t>
            </a:r>
            <a:endParaRPr lang="en-US" sz="900" dirty="0"/>
          </a:p>
        </p:txBody>
      </p:sp>
      <p:sp>
        <p:nvSpPr>
          <p:cNvPr id="19" name="Text 17"/>
          <p:cNvSpPr/>
          <p:nvPr/>
        </p:nvSpPr>
        <p:spPr>
          <a:xfrm>
            <a:off x="6236208" y="128016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Kleopatra Plajı</a:t>
            </a:r>
            <a:endParaRPr lang="en-US" sz="1300" dirty="0"/>
          </a:p>
        </p:txBody>
      </p:sp>
      <p:sp>
        <p:nvSpPr>
          <p:cNvPr id="20" name="Shape 18"/>
          <p:cNvSpPr/>
          <p:nvPr/>
        </p:nvSpPr>
        <p:spPr>
          <a:xfrm>
            <a:off x="6236208" y="1618488"/>
            <a:ext cx="2468880" cy="27432"/>
          </a:xfrm>
          <a:prstGeom prst="rect">
            <a:avLst/>
          </a:prstGeom>
          <a:solidFill>
            <a:srgbClr val="E8A838"/>
          </a:solidFill>
          <a:ln w="12700">
            <a:solidFill>
              <a:srgbClr val="E8A838"/>
            </a:solidFill>
            <a:prstDash val="solid"/>
          </a:ln>
        </p:spPr>
        <p:txBody>
          <a:bodyPr/>
          <a:lstStyle/>
          <a:p>
            <a:endParaRPr lang="tr-TR"/>
          </a:p>
        </p:txBody>
      </p:sp>
      <p:sp>
        <p:nvSpPr>
          <p:cNvPr id="21" name="Text 19"/>
          <p:cNvSpPr/>
          <p:nvPr/>
        </p:nvSpPr>
        <p:spPr>
          <a:xfrm>
            <a:off x="6236208" y="170992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Altın kumlu ve gelişmiş turizm olanaklarıyla Ayvalık sahilinin hemen karşısında yer alıyor. Kaya oluşumları arasında benzersiz fotoğraf kareleri.</a:t>
            </a:r>
            <a:endParaRPr lang="en-US" sz="1000" dirty="0"/>
          </a:p>
        </p:txBody>
      </p:sp>
      <p:sp>
        <p:nvSpPr>
          <p:cNvPr id="22" name="Shape 20"/>
          <p:cNvSpPr/>
          <p:nvPr/>
        </p:nvSpPr>
        <p:spPr>
          <a:xfrm>
            <a:off x="182880" y="2971800"/>
            <a:ext cx="2834640" cy="1874520"/>
          </a:xfrm>
          <a:prstGeom prst="rect">
            <a:avLst/>
          </a:prstGeom>
          <a:solidFill>
            <a:srgbClr val="1565C0"/>
          </a:solidFill>
          <a:ln w="19050">
            <a:solidFill>
              <a:srgbClr val="5C7A29"/>
            </a:solidFill>
            <a:prstDash val="solid"/>
          </a:ln>
          <a:effectLst>
            <a:outerShdw blurRad="63500" dist="25400" dir="8100000" algn="bl" rotWithShape="0">
              <a:srgbClr val="000000">
                <a:alpha val="25000"/>
              </a:srgbClr>
            </a:outerShdw>
          </a:effectLst>
        </p:spPr>
        <p:txBody>
          <a:bodyPr/>
          <a:lstStyle/>
          <a:p>
            <a:endParaRPr lang="tr-TR"/>
          </a:p>
        </p:txBody>
      </p:sp>
      <p:sp>
        <p:nvSpPr>
          <p:cNvPr id="23" name="Shape 21"/>
          <p:cNvSpPr/>
          <p:nvPr/>
        </p:nvSpPr>
        <p:spPr>
          <a:xfrm>
            <a:off x="182880" y="2971800"/>
            <a:ext cx="2834640" cy="274320"/>
          </a:xfrm>
          <a:prstGeom prst="rect">
            <a:avLst/>
          </a:prstGeom>
          <a:solidFill>
            <a:srgbClr val="5C7A29"/>
          </a:solidFill>
          <a:ln w="12700">
            <a:solidFill>
              <a:srgbClr val="5C7A29"/>
            </a:solidFill>
            <a:prstDash val="solid"/>
          </a:ln>
        </p:spPr>
        <p:txBody>
          <a:bodyPr/>
          <a:lstStyle/>
          <a:p>
            <a:endParaRPr lang="tr-TR"/>
          </a:p>
        </p:txBody>
      </p:sp>
      <p:sp>
        <p:nvSpPr>
          <p:cNvPr id="24" name="Text 22"/>
          <p:cNvSpPr/>
          <p:nvPr/>
        </p:nvSpPr>
        <p:spPr>
          <a:xfrm>
            <a:off x="1828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 Midilli karşısı</a:t>
            </a:r>
            <a:endParaRPr lang="en-US" sz="900" dirty="0"/>
          </a:p>
        </p:txBody>
      </p:sp>
      <p:sp>
        <p:nvSpPr>
          <p:cNvPr id="25" name="Text 23"/>
          <p:cNvSpPr/>
          <p:nvPr/>
        </p:nvSpPr>
        <p:spPr>
          <a:xfrm>
            <a:off x="292608" y="329184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Badavut Plajı</a:t>
            </a:r>
            <a:endParaRPr lang="en-US" sz="1300" dirty="0"/>
          </a:p>
        </p:txBody>
      </p:sp>
      <p:sp>
        <p:nvSpPr>
          <p:cNvPr id="26" name="Shape 24"/>
          <p:cNvSpPr/>
          <p:nvPr/>
        </p:nvSpPr>
        <p:spPr>
          <a:xfrm>
            <a:off x="292608" y="3630168"/>
            <a:ext cx="2468880" cy="27432"/>
          </a:xfrm>
          <a:prstGeom prst="rect">
            <a:avLst/>
          </a:prstGeom>
          <a:solidFill>
            <a:srgbClr val="5C7A29"/>
          </a:solidFill>
          <a:ln w="12700">
            <a:solidFill>
              <a:srgbClr val="5C7A29"/>
            </a:solidFill>
            <a:prstDash val="solid"/>
          </a:ln>
        </p:spPr>
        <p:txBody>
          <a:bodyPr/>
          <a:lstStyle/>
          <a:p>
            <a:endParaRPr lang="tr-TR"/>
          </a:p>
        </p:txBody>
      </p:sp>
      <p:sp>
        <p:nvSpPr>
          <p:cNvPr id="27" name="Text 25"/>
          <p:cNvSpPr/>
          <p:nvPr/>
        </p:nvSpPr>
        <p:spPr>
          <a:xfrm>
            <a:off x="292608" y="372160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Mavi bayrak ödüllü temiz plaj. Midilli Adası'nın hemen karşısında; şnorkelli dalış için de idealdir. Arkasındaki çam ormanında piknik keyfi.</a:t>
            </a:r>
            <a:endParaRPr lang="en-US" sz="1000" dirty="0"/>
          </a:p>
        </p:txBody>
      </p:sp>
      <p:sp>
        <p:nvSpPr>
          <p:cNvPr id="28" name="Shape 26"/>
          <p:cNvSpPr/>
          <p:nvPr/>
        </p:nvSpPr>
        <p:spPr>
          <a:xfrm>
            <a:off x="3154680" y="2971800"/>
            <a:ext cx="2834640" cy="1874520"/>
          </a:xfrm>
          <a:prstGeom prst="rect">
            <a:avLst/>
          </a:prstGeom>
          <a:solidFill>
            <a:srgbClr val="1565C0"/>
          </a:solidFill>
          <a:ln w="19050">
            <a:solidFill>
              <a:srgbClr val="6C3483"/>
            </a:solidFill>
            <a:prstDash val="solid"/>
          </a:ln>
          <a:effectLst>
            <a:outerShdw blurRad="63500" dist="25400" dir="8100000" algn="bl" rotWithShape="0">
              <a:srgbClr val="000000">
                <a:alpha val="25000"/>
              </a:srgbClr>
            </a:outerShdw>
          </a:effectLst>
        </p:spPr>
        <p:txBody>
          <a:bodyPr/>
          <a:lstStyle/>
          <a:p>
            <a:endParaRPr lang="tr-TR"/>
          </a:p>
        </p:txBody>
      </p:sp>
      <p:sp>
        <p:nvSpPr>
          <p:cNvPr id="29" name="Shape 27"/>
          <p:cNvSpPr/>
          <p:nvPr/>
        </p:nvSpPr>
        <p:spPr>
          <a:xfrm>
            <a:off x="3154680" y="2971800"/>
            <a:ext cx="2834640" cy="274320"/>
          </a:xfrm>
          <a:prstGeom prst="rect">
            <a:avLst/>
          </a:prstGeom>
          <a:solidFill>
            <a:srgbClr val="6C3483"/>
          </a:solidFill>
          <a:ln w="12700">
            <a:solidFill>
              <a:srgbClr val="6C3483"/>
            </a:solidFill>
            <a:prstDash val="solid"/>
          </a:ln>
        </p:spPr>
        <p:txBody>
          <a:bodyPr/>
          <a:lstStyle/>
          <a:p>
            <a:endParaRPr lang="tr-TR"/>
          </a:p>
        </p:txBody>
      </p:sp>
      <p:sp>
        <p:nvSpPr>
          <p:cNvPr id="30" name="Text 28"/>
          <p:cNvSpPr/>
          <p:nvPr/>
        </p:nvSpPr>
        <p:spPr>
          <a:xfrm>
            <a:off x="31546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 Cunda yakını</a:t>
            </a:r>
            <a:endParaRPr lang="en-US" sz="900" dirty="0"/>
          </a:p>
        </p:txBody>
      </p:sp>
      <p:sp>
        <p:nvSpPr>
          <p:cNvPr id="31" name="Text 29"/>
          <p:cNvSpPr/>
          <p:nvPr/>
        </p:nvSpPr>
        <p:spPr>
          <a:xfrm>
            <a:off x="3264408" y="329184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Güvercin Adası</a:t>
            </a:r>
            <a:endParaRPr lang="en-US" sz="1300" dirty="0"/>
          </a:p>
        </p:txBody>
      </p:sp>
      <p:sp>
        <p:nvSpPr>
          <p:cNvPr id="32" name="Shape 30"/>
          <p:cNvSpPr/>
          <p:nvPr/>
        </p:nvSpPr>
        <p:spPr>
          <a:xfrm>
            <a:off x="3264408" y="3630168"/>
            <a:ext cx="2468880" cy="27432"/>
          </a:xfrm>
          <a:prstGeom prst="rect">
            <a:avLst/>
          </a:prstGeom>
          <a:solidFill>
            <a:srgbClr val="6C3483"/>
          </a:solidFill>
          <a:ln w="12700">
            <a:solidFill>
              <a:srgbClr val="6C3483"/>
            </a:solidFill>
            <a:prstDash val="solid"/>
          </a:ln>
        </p:spPr>
        <p:txBody>
          <a:bodyPr/>
          <a:lstStyle/>
          <a:p>
            <a:endParaRPr lang="tr-TR"/>
          </a:p>
        </p:txBody>
      </p:sp>
      <p:sp>
        <p:nvSpPr>
          <p:cNvPr id="33" name="Text 31"/>
          <p:cNvSpPr/>
          <p:nvPr/>
        </p:nvSpPr>
        <p:spPr>
          <a:xfrm>
            <a:off x="3264408" y="372160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Turkuaz renkli ve berrak sularında balık sürüleriyle yüzülebilen ıssız ada. Antik dönem Kızlar Manastırı kalıntıları. Küçük kayıkla ulaşılır.</a:t>
            </a:r>
            <a:endParaRPr lang="en-US" sz="1000" dirty="0"/>
          </a:p>
        </p:txBody>
      </p:sp>
      <p:sp>
        <p:nvSpPr>
          <p:cNvPr id="34" name="Shape 32"/>
          <p:cNvSpPr/>
          <p:nvPr/>
        </p:nvSpPr>
        <p:spPr>
          <a:xfrm>
            <a:off x="6126480" y="2971800"/>
            <a:ext cx="2834640" cy="1874520"/>
          </a:xfrm>
          <a:prstGeom prst="rect">
            <a:avLst/>
          </a:prstGeom>
          <a:solidFill>
            <a:srgbClr val="1565C0"/>
          </a:solidFill>
          <a:ln w="19050">
            <a:solidFill>
              <a:srgbClr val="C0392B"/>
            </a:solidFill>
            <a:prstDash val="solid"/>
          </a:ln>
          <a:effectLst>
            <a:outerShdw blurRad="63500" dist="25400" dir="8100000" algn="bl" rotWithShape="0">
              <a:srgbClr val="000000">
                <a:alpha val="25000"/>
              </a:srgbClr>
            </a:outerShdw>
          </a:effectLst>
        </p:spPr>
        <p:txBody>
          <a:bodyPr/>
          <a:lstStyle/>
          <a:p>
            <a:endParaRPr lang="tr-TR"/>
          </a:p>
        </p:txBody>
      </p:sp>
      <p:sp>
        <p:nvSpPr>
          <p:cNvPr id="35" name="Shape 33"/>
          <p:cNvSpPr/>
          <p:nvPr/>
        </p:nvSpPr>
        <p:spPr>
          <a:xfrm>
            <a:off x="6126480" y="2971800"/>
            <a:ext cx="2834640" cy="274320"/>
          </a:xfrm>
          <a:prstGeom prst="rect">
            <a:avLst/>
          </a:prstGeom>
          <a:solidFill>
            <a:srgbClr val="C0392B"/>
          </a:solidFill>
          <a:ln w="12700">
            <a:solidFill>
              <a:srgbClr val="C0392B"/>
            </a:solidFill>
            <a:prstDash val="solid"/>
          </a:ln>
        </p:spPr>
        <p:txBody>
          <a:bodyPr/>
          <a:lstStyle/>
          <a:p>
            <a:endParaRPr lang="tr-TR"/>
          </a:p>
        </p:txBody>
      </p:sp>
      <p:sp>
        <p:nvSpPr>
          <p:cNvPr id="36" name="Text 34"/>
          <p:cNvSpPr/>
          <p:nvPr/>
        </p:nvSpPr>
        <p:spPr>
          <a:xfrm>
            <a:off x="6126480" y="2971800"/>
            <a:ext cx="2834640" cy="274320"/>
          </a:xfrm>
          <a:prstGeom prst="rect">
            <a:avLst/>
          </a:prstGeom>
          <a:noFill/>
          <a:ln/>
        </p:spPr>
        <p:txBody>
          <a:bodyPr wrap="square" lIns="0" tIns="0" rIns="0" bIns="0" rtlCol="0" anchor="ctr"/>
          <a:lstStyle/>
          <a:p>
            <a:pPr marL="0" indent="0" algn="ctr">
              <a:buNone/>
            </a:pPr>
            <a:r>
              <a:rPr lang="en-US" sz="900" b="1" dirty="0">
                <a:solidFill>
                  <a:srgbClr val="FFFFFF"/>
                </a:solidFill>
              </a:rPr>
              <a:t>📍 Ayvalık kuzeyi</a:t>
            </a:r>
            <a:endParaRPr lang="en-US" sz="900" dirty="0"/>
          </a:p>
        </p:txBody>
      </p:sp>
      <p:sp>
        <p:nvSpPr>
          <p:cNvPr id="37" name="Text 35"/>
          <p:cNvSpPr/>
          <p:nvPr/>
        </p:nvSpPr>
        <p:spPr>
          <a:xfrm>
            <a:off x="6236208" y="3291840"/>
            <a:ext cx="2606040" cy="32004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Çamlık Koyu</a:t>
            </a:r>
            <a:endParaRPr lang="en-US" sz="1300" dirty="0"/>
          </a:p>
        </p:txBody>
      </p:sp>
      <p:sp>
        <p:nvSpPr>
          <p:cNvPr id="38" name="Shape 36"/>
          <p:cNvSpPr/>
          <p:nvPr/>
        </p:nvSpPr>
        <p:spPr>
          <a:xfrm>
            <a:off x="6236208" y="3630168"/>
            <a:ext cx="2468880" cy="27432"/>
          </a:xfrm>
          <a:prstGeom prst="rect">
            <a:avLst/>
          </a:prstGeom>
          <a:solidFill>
            <a:srgbClr val="C0392B"/>
          </a:solidFill>
          <a:ln w="12700">
            <a:solidFill>
              <a:srgbClr val="C0392B"/>
            </a:solidFill>
            <a:prstDash val="solid"/>
          </a:ln>
        </p:spPr>
        <p:txBody>
          <a:bodyPr/>
          <a:lstStyle/>
          <a:p>
            <a:endParaRPr lang="tr-TR"/>
          </a:p>
        </p:txBody>
      </p:sp>
      <p:sp>
        <p:nvSpPr>
          <p:cNvPr id="39" name="Text 37"/>
          <p:cNvSpPr/>
          <p:nvPr/>
        </p:nvSpPr>
        <p:spPr>
          <a:xfrm>
            <a:off x="6236208" y="3721608"/>
            <a:ext cx="2606040" cy="1051560"/>
          </a:xfrm>
          <a:prstGeom prst="rect">
            <a:avLst/>
          </a:prstGeom>
          <a:noFill/>
          <a:ln/>
        </p:spPr>
        <p:txBody>
          <a:bodyPr wrap="square" lIns="0" tIns="0" rIns="0" bIns="0" rtlCol="0" anchor="t"/>
          <a:lstStyle/>
          <a:p>
            <a:pPr marL="0" indent="0">
              <a:buNone/>
            </a:pPr>
            <a:r>
              <a:rPr lang="en-US" sz="1000" dirty="0">
                <a:solidFill>
                  <a:srgbClr val="FDF6E3"/>
                </a:solidFill>
                <a:latin typeface="Calibri" pitchFamily="34" charset="0"/>
                <a:ea typeface="Calibri" pitchFamily="34" charset="-122"/>
                <a:cs typeface="Calibri" pitchFamily="34" charset="-120"/>
              </a:rPr>
              <a:t>Kristal berraklığında sessiz koy. Tekne gezileri ve dalış turlarıyla keşfedilir. Tarihi Rum konakları, zeytin ağaçları ve sahil restoranları çevreler.</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5C7A29"/>
          </a:solidFill>
          <a:ln w="12700">
            <a:solidFill>
              <a:srgbClr val="5C7A29"/>
            </a:solidFill>
            <a:prstDash val="solid"/>
          </a:ln>
        </p:spPr>
        <p:txBody>
          <a:bodyPr/>
          <a:lstStyle/>
          <a:p>
            <a:endParaRPr lang="tr-TR"/>
          </a:p>
        </p:txBody>
      </p:sp>
      <p:sp>
        <p:nvSpPr>
          <p:cNvPr id="3" name="Text 1"/>
          <p:cNvSpPr/>
          <p:nvPr/>
        </p:nvSpPr>
        <p:spPr>
          <a:xfrm>
            <a:off x="274320" y="0"/>
            <a:ext cx="8595360" cy="777240"/>
          </a:xfrm>
          <a:prstGeom prst="rect">
            <a:avLst/>
          </a:prstGeom>
          <a:noFill/>
          <a:ln/>
        </p:spPr>
        <p:txBody>
          <a:bodyPr wrap="square" lIns="0" tIns="0" rIns="0" bIns="0" rtlCol="0" anchor="ctr"/>
          <a:lstStyle/>
          <a:p>
            <a:pPr marL="0" indent="0">
              <a:buNone/>
            </a:pPr>
            <a:r>
              <a:rPr lang="en-US" sz="2400" b="1" dirty="0">
                <a:solidFill>
                  <a:srgbClr val="FFFFFF"/>
                </a:solidFill>
                <a:latin typeface="Trebuchet MS" pitchFamily="34" charset="0"/>
                <a:ea typeface="Trebuchet MS" pitchFamily="34" charset="-122"/>
                <a:cs typeface="Trebuchet MS" pitchFamily="34" charset="-120"/>
              </a:rPr>
              <a:t>🍽  YÖRESEL MUTFAK — NE YENİR?</a:t>
            </a:r>
            <a:endParaRPr lang="en-US" sz="2400" dirty="0"/>
          </a:p>
        </p:txBody>
      </p:sp>
      <p:sp>
        <p:nvSpPr>
          <p:cNvPr id="4" name="Shape 2"/>
          <p:cNvSpPr/>
          <p:nvPr/>
        </p:nvSpPr>
        <p:spPr>
          <a:xfrm>
            <a:off x="137160" y="914400"/>
            <a:ext cx="2103120" cy="1874520"/>
          </a:xfrm>
          <a:prstGeom prst="rect">
            <a:avLst/>
          </a:prstGeom>
          <a:solidFill>
            <a:srgbClr val="FFFFFF"/>
          </a:solidFill>
          <a:ln w="12700">
            <a:solidFill>
              <a:srgbClr val="006D77"/>
            </a:solidFill>
            <a:prstDash val="solid"/>
          </a:ln>
          <a:effectLst>
            <a:outerShdw blurRad="50800" dist="12700" dir="8100000" algn="bl" rotWithShape="0">
              <a:srgbClr val="000000">
                <a:alpha val="10000"/>
              </a:srgbClr>
            </a:outerShdw>
          </a:effectLst>
        </p:spPr>
        <p:txBody>
          <a:bodyPr/>
          <a:lstStyle/>
          <a:p>
            <a:endParaRPr lang="tr-TR"/>
          </a:p>
        </p:txBody>
      </p:sp>
      <p:sp>
        <p:nvSpPr>
          <p:cNvPr id="5" name="Shape 3"/>
          <p:cNvSpPr/>
          <p:nvPr/>
        </p:nvSpPr>
        <p:spPr>
          <a:xfrm>
            <a:off x="137160" y="914400"/>
            <a:ext cx="2103120" cy="274320"/>
          </a:xfrm>
          <a:prstGeom prst="rect">
            <a:avLst/>
          </a:prstGeom>
          <a:solidFill>
            <a:srgbClr val="006D77"/>
          </a:solidFill>
          <a:ln w="12700">
            <a:solidFill>
              <a:srgbClr val="006D77"/>
            </a:solidFill>
            <a:prstDash val="solid"/>
          </a:ln>
        </p:spPr>
        <p:txBody>
          <a:bodyPr/>
          <a:lstStyle/>
          <a:p>
            <a:endParaRPr lang="tr-TR"/>
          </a:p>
        </p:txBody>
      </p:sp>
      <p:sp>
        <p:nvSpPr>
          <p:cNvPr id="6" name="Text 4"/>
          <p:cNvSpPr/>
          <p:nvPr/>
        </p:nvSpPr>
        <p:spPr>
          <a:xfrm>
            <a:off x="137160" y="914400"/>
            <a:ext cx="2103120" cy="274320"/>
          </a:xfrm>
          <a:prstGeom prst="rect">
            <a:avLst/>
          </a:prstGeom>
          <a:noFill/>
          <a:ln/>
        </p:spPr>
        <p:txBody>
          <a:bodyPr wrap="square" lIns="0" tIns="0" rIns="0" bIns="0" rtlCol="0" anchor="ctr"/>
          <a:lstStyle/>
          <a:p>
            <a:pPr marL="0" indent="0" algn="ctr">
              <a:buNone/>
            </a:pPr>
            <a:r>
              <a:rPr lang="en-US" sz="800" b="1" dirty="0">
                <a:solidFill>
                  <a:srgbClr val="FFFFFF"/>
                </a:solidFill>
              </a:rPr>
              <a:t>Balık · Simge Lezzet</a:t>
            </a:r>
            <a:endParaRPr lang="en-US" sz="800" dirty="0"/>
          </a:p>
        </p:txBody>
      </p:sp>
      <p:sp>
        <p:nvSpPr>
          <p:cNvPr id="7" name="Text 5"/>
          <p:cNvSpPr/>
          <p:nvPr/>
        </p:nvSpPr>
        <p:spPr>
          <a:xfrm>
            <a:off x="228600" y="1225296"/>
            <a:ext cx="1920240" cy="347472"/>
          </a:xfrm>
          <a:prstGeom prst="rect">
            <a:avLst/>
          </a:prstGeom>
          <a:noFill/>
          <a:ln/>
        </p:spPr>
        <p:txBody>
          <a:bodyPr wrap="square" lIns="0" tIns="0" rIns="0" bIns="0" rtlCol="0" anchor="ctr"/>
          <a:lstStyle/>
          <a:p>
            <a:pPr marL="0" indent="0">
              <a:buNone/>
            </a:pPr>
            <a:r>
              <a:rPr lang="en-US" sz="1100" b="1" dirty="0">
                <a:solidFill>
                  <a:srgbClr val="2C2C2C"/>
                </a:solidFill>
                <a:latin typeface="Trebuchet MS" pitchFamily="34" charset="0"/>
                <a:ea typeface="Trebuchet MS" pitchFamily="34" charset="-122"/>
                <a:cs typeface="Trebuchet MS" pitchFamily="34" charset="-120"/>
              </a:rPr>
              <a:t>🐟 Papalina</a:t>
            </a:r>
            <a:endParaRPr lang="en-US" sz="1100" dirty="0"/>
          </a:p>
        </p:txBody>
      </p:sp>
      <p:sp>
        <p:nvSpPr>
          <p:cNvPr id="8" name="Text 6"/>
          <p:cNvSpPr/>
          <p:nvPr/>
        </p:nvSpPr>
        <p:spPr>
          <a:xfrm>
            <a:off x="228600" y="1591056"/>
            <a:ext cx="1920240" cy="1133856"/>
          </a:xfrm>
          <a:prstGeom prst="rect">
            <a:avLst/>
          </a:prstGeom>
          <a:noFill/>
          <a:ln/>
        </p:spPr>
        <p:txBody>
          <a:bodyPr wrap="square" lIns="0" tIns="0" rIns="0" bIns="0" rtlCol="0" anchor="t"/>
          <a:lstStyle/>
          <a:p>
            <a:pPr marL="0" indent="0">
              <a:buNone/>
            </a:pPr>
            <a:r>
              <a:rPr lang="en-US" sz="950" dirty="0">
                <a:solidFill>
                  <a:srgbClr val="2C2C2C"/>
                </a:solidFill>
                <a:latin typeface="Calibri" pitchFamily="34" charset="0"/>
                <a:ea typeface="Calibri" pitchFamily="34" charset="-122"/>
                <a:cs typeface="Calibri" pitchFamily="34" charset="-120"/>
              </a:rPr>
              <a:t>Sadece Ayvalık'a özgü küçük balık türü. Kafasıyla, kılçığıyla kızartılır. En lezzetli hali Temmuz–Eylül aylarında. Rakı sofralarının baş tacı.</a:t>
            </a:r>
            <a:endParaRPr lang="en-US" sz="950" dirty="0"/>
          </a:p>
        </p:txBody>
      </p:sp>
      <p:sp>
        <p:nvSpPr>
          <p:cNvPr id="9" name="Shape 7"/>
          <p:cNvSpPr/>
          <p:nvPr/>
        </p:nvSpPr>
        <p:spPr>
          <a:xfrm>
            <a:off x="2377440" y="914400"/>
            <a:ext cx="2103120" cy="1874520"/>
          </a:xfrm>
          <a:prstGeom prst="rect">
            <a:avLst/>
          </a:prstGeom>
          <a:solidFill>
            <a:srgbClr val="FFFFFF"/>
          </a:solidFill>
          <a:ln w="12700">
            <a:solidFill>
              <a:srgbClr val="E8A838"/>
            </a:solidFill>
            <a:prstDash val="solid"/>
          </a:ln>
          <a:effectLst>
            <a:outerShdw blurRad="50800" dist="12700" dir="8100000" algn="bl" rotWithShape="0">
              <a:srgbClr val="000000">
                <a:alpha val="10000"/>
              </a:srgbClr>
            </a:outerShdw>
          </a:effectLst>
        </p:spPr>
        <p:txBody>
          <a:bodyPr/>
          <a:lstStyle/>
          <a:p>
            <a:endParaRPr lang="tr-TR"/>
          </a:p>
        </p:txBody>
      </p:sp>
      <p:sp>
        <p:nvSpPr>
          <p:cNvPr id="10" name="Shape 8"/>
          <p:cNvSpPr/>
          <p:nvPr/>
        </p:nvSpPr>
        <p:spPr>
          <a:xfrm>
            <a:off x="2377440" y="914400"/>
            <a:ext cx="2103120" cy="274320"/>
          </a:xfrm>
          <a:prstGeom prst="rect">
            <a:avLst/>
          </a:prstGeom>
          <a:solidFill>
            <a:srgbClr val="E8A838"/>
          </a:solidFill>
          <a:ln w="12700">
            <a:solidFill>
              <a:srgbClr val="E8A838"/>
            </a:solidFill>
            <a:prstDash val="solid"/>
          </a:ln>
        </p:spPr>
        <p:txBody>
          <a:bodyPr/>
          <a:lstStyle/>
          <a:p>
            <a:endParaRPr lang="tr-TR"/>
          </a:p>
        </p:txBody>
      </p:sp>
      <p:sp>
        <p:nvSpPr>
          <p:cNvPr id="11" name="Text 9"/>
          <p:cNvSpPr/>
          <p:nvPr/>
        </p:nvSpPr>
        <p:spPr>
          <a:xfrm>
            <a:off x="2377440" y="914400"/>
            <a:ext cx="2103120" cy="274320"/>
          </a:xfrm>
          <a:prstGeom prst="rect">
            <a:avLst/>
          </a:prstGeom>
          <a:noFill/>
          <a:ln/>
        </p:spPr>
        <p:txBody>
          <a:bodyPr wrap="square" lIns="0" tIns="0" rIns="0" bIns="0" rtlCol="0" anchor="ctr"/>
          <a:lstStyle/>
          <a:p>
            <a:pPr marL="0" indent="0" algn="ctr">
              <a:buNone/>
            </a:pPr>
            <a:r>
              <a:rPr lang="en-US" sz="800" b="1" dirty="0">
                <a:solidFill>
                  <a:srgbClr val="FFFFFF"/>
                </a:solidFill>
              </a:rPr>
              <a:t>Sokak Lezzeti</a:t>
            </a:r>
            <a:endParaRPr lang="en-US" sz="800" dirty="0"/>
          </a:p>
        </p:txBody>
      </p:sp>
      <p:sp>
        <p:nvSpPr>
          <p:cNvPr id="12" name="Text 10"/>
          <p:cNvSpPr/>
          <p:nvPr/>
        </p:nvSpPr>
        <p:spPr>
          <a:xfrm>
            <a:off x="2468880" y="1225296"/>
            <a:ext cx="1920240" cy="347472"/>
          </a:xfrm>
          <a:prstGeom prst="rect">
            <a:avLst/>
          </a:prstGeom>
          <a:noFill/>
          <a:ln/>
        </p:spPr>
        <p:txBody>
          <a:bodyPr wrap="square" lIns="0" tIns="0" rIns="0" bIns="0" rtlCol="0" anchor="ctr"/>
          <a:lstStyle/>
          <a:p>
            <a:pPr marL="0" indent="0">
              <a:buNone/>
            </a:pPr>
            <a:r>
              <a:rPr lang="en-US" sz="1100" b="1" dirty="0">
                <a:solidFill>
                  <a:srgbClr val="2C2C2C"/>
                </a:solidFill>
                <a:latin typeface="Trebuchet MS" pitchFamily="34" charset="0"/>
                <a:ea typeface="Trebuchet MS" pitchFamily="34" charset="-122"/>
                <a:cs typeface="Trebuchet MS" pitchFamily="34" charset="-120"/>
              </a:rPr>
              <a:t>🍞 Ayvalık Tostu</a:t>
            </a:r>
            <a:endParaRPr lang="en-US" sz="1100" dirty="0"/>
          </a:p>
        </p:txBody>
      </p:sp>
      <p:sp>
        <p:nvSpPr>
          <p:cNvPr id="13" name="Text 11"/>
          <p:cNvSpPr/>
          <p:nvPr/>
        </p:nvSpPr>
        <p:spPr>
          <a:xfrm>
            <a:off x="2468880" y="1591056"/>
            <a:ext cx="1920240" cy="1133856"/>
          </a:xfrm>
          <a:prstGeom prst="rect">
            <a:avLst/>
          </a:prstGeom>
          <a:noFill/>
          <a:ln/>
        </p:spPr>
        <p:txBody>
          <a:bodyPr wrap="square" lIns="0" tIns="0" rIns="0" bIns="0" rtlCol="0" anchor="t"/>
          <a:lstStyle/>
          <a:p>
            <a:pPr marL="0" indent="0">
              <a:buNone/>
            </a:pPr>
            <a:r>
              <a:rPr lang="en-US" sz="950" dirty="0">
                <a:solidFill>
                  <a:srgbClr val="2C2C2C"/>
                </a:solidFill>
                <a:latin typeface="Calibri" pitchFamily="34" charset="0"/>
                <a:ea typeface="Calibri" pitchFamily="34" charset="-122"/>
                <a:cs typeface="Calibri" pitchFamily="34" charset="-120"/>
              </a:rPr>
              <a:t>Susurluk ekmeği, mihaliç peyniri veya bergama tulumu ve kasap sucuğuyla yapılır. Gerçek Ayvalık tostu sıradan malzeme kullanmaz.</a:t>
            </a:r>
            <a:endParaRPr lang="en-US" sz="950" dirty="0"/>
          </a:p>
        </p:txBody>
      </p:sp>
      <p:sp>
        <p:nvSpPr>
          <p:cNvPr id="14" name="Shape 12"/>
          <p:cNvSpPr/>
          <p:nvPr/>
        </p:nvSpPr>
        <p:spPr>
          <a:xfrm>
            <a:off x="4617720" y="914400"/>
            <a:ext cx="2103120" cy="1874520"/>
          </a:xfrm>
          <a:prstGeom prst="rect">
            <a:avLst/>
          </a:prstGeom>
          <a:solidFill>
            <a:srgbClr val="FFFFFF"/>
          </a:solidFill>
          <a:ln w="12700">
            <a:solidFill>
              <a:srgbClr val="5C7A29"/>
            </a:solidFill>
            <a:prstDash val="solid"/>
          </a:ln>
          <a:effectLst>
            <a:outerShdw blurRad="50800" dist="12700" dir="8100000" algn="bl" rotWithShape="0">
              <a:srgbClr val="000000">
                <a:alpha val="10000"/>
              </a:srgbClr>
            </a:outerShdw>
          </a:effectLst>
        </p:spPr>
        <p:txBody>
          <a:bodyPr/>
          <a:lstStyle/>
          <a:p>
            <a:endParaRPr lang="tr-TR"/>
          </a:p>
        </p:txBody>
      </p:sp>
      <p:sp>
        <p:nvSpPr>
          <p:cNvPr id="15" name="Shape 13"/>
          <p:cNvSpPr/>
          <p:nvPr/>
        </p:nvSpPr>
        <p:spPr>
          <a:xfrm>
            <a:off x="4617720" y="914400"/>
            <a:ext cx="2103120" cy="274320"/>
          </a:xfrm>
          <a:prstGeom prst="rect">
            <a:avLst/>
          </a:prstGeom>
          <a:solidFill>
            <a:srgbClr val="5C7A29"/>
          </a:solidFill>
          <a:ln w="12700">
            <a:solidFill>
              <a:srgbClr val="5C7A29"/>
            </a:solidFill>
            <a:prstDash val="solid"/>
          </a:ln>
        </p:spPr>
        <p:txBody>
          <a:bodyPr/>
          <a:lstStyle/>
          <a:p>
            <a:endParaRPr lang="tr-TR"/>
          </a:p>
        </p:txBody>
      </p:sp>
      <p:sp>
        <p:nvSpPr>
          <p:cNvPr id="16" name="Text 14"/>
          <p:cNvSpPr/>
          <p:nvPr/>
        </p:nvSpPr>
        <p:spPr>
          <a:xfrm>
            <a:off x="4617720" y="914400"/>
            <a:ext cx="2103120" cy="274320"/>
          </a:xfrm>
          <a:prstGeom prst="rect">
            <a:avLst/>
          </a:prstGeom>
          <a:noFill/>
          <a:ln/>
        </p:spPr>
        <p:txBody>
          <a:bodyPr wrap="square" lIns="0" tIns="0" rIns="0" bIns="0" rtlCol="0" anchor="ctr"/>
          <a:lstStyle/>
          <a:p>
            <a:pPr marL="0" indent="0" algn="ctr">
              <a:buNone/>
            </a:pPr>
            <a:r>
              <a:rPr lang="en-US" sz="800" b="1" dirty="0">
                <a:solidFill>
                  <a:srgbClr val="FFFFFF"/>
                </a:solidFill>
              </a:rPr>
              <a:t>Meze Kültürü</a:t>
            </a:r>
            <a:endParaRPr lang="en-US" sz="800" dirty="0"/>
          </a:p>
        </p:txBody>
      </p:sp>
      <p:sp>
        <p:nvSpPr>
          <p:cNvPr id="17" name="Text 15"/>
          <p:cNvSpPr/>
          <p:nvPr/>
        </p:nvSpPr>
        <p:spPr>
          <a:xfrm>
            <a:off x="4709160" y="1225296"/>
            <a:ext cx="1920240" cy="347472"/>
          </a:xfrm>
          <a:prstGeom prst="rect">
            <a:avLst/>
          </a:prstGeom>
          <a:noFill/>
          <a:ln/>
        </p:spPr>
        <p:txBody>
          <a:bodyPr wrap="square" lIns="0" tIns="0" rIns="0" bIns="0" rtlCol="0" anchor="ctr"/>
          <a:lstStyle/>
          <a:p>
            <a:pPr marL="0" indent="0">
              <a:buNone/>
            </a:pPr>
            <a:r>
              <a:rPr lang="en-US" sz="1100" b="1" dirty="0">
                <a:solidFill>
                  <a:srgbClr val="2C2C2C"/>
                </a:solidFill>
                <a:latin typeface="Trebuchet MS" pitchFamily="34" charset="0"/>
                <a:ea typeface="Trebuchet MS" pitchFamily="34" charset="-122"/>
                <a:cs typeface="Trebuchet MS" pitchFamily="34" charset="-120"/>
              </a:rPr>
              <a:t>🌿 Girit Mezeleri</a:t>
            </a:r>
            <a:endParaRPr lang="en-US" sz="1100" dirty="0"/>
          </a:p>
        </p:txBody>
      </p:sp>
      <p:sp>
        <p:nvSpPr>
          <p:cNvPr id="18" name="Text 16"/>
          <p:cNvSpPr/>
          <p:nvPr/>
        </p:nvSpPr>
        <p:spPr>
          <a:xfrm>
            <a:off x="4709160" y="1591056"/>
            <a:ext cx="1920240" cy="1133856"/>
          </a:xfrm>
          <a:prstGeom prst="rect">
            <a:avLst/>
          </a:prstGeom>
          <a:noFill/>
          <a:ln/>
        </p:spPr>
        <p:txBody>
          <a:bodyPr wrap="square" lIns="0" tIns="0" rIns="0" bIns="0" rtlCol="0" anchor="t"/>
          <a:lstStyle/>
          <a:p>
            <a:pPr marL="0" indent="0">
              <a:buNone/>
            </a:pPr>
            <a:r>
              <a:rPr lang="en-US" sz="950" dirty="0">
                <a:solidFill>
                  <a:srgbClr val="2C2C2C"/>
                </a:solidFill>
                <a:latin typeface="Calibri" pitchFamily="34" charset="0"/>
                <a:ea typeface="Calibri" pitchFamily="34" charset="-122"/>
                <a:cs typeface="Calibri" pitchFamily="34" charset="-120"/>
              </a:rPr>
              <a:t>Turp otu, radika, rezene, deniz börülcesi, kabak çiçeği ve yabani ot mezeleri. Zeytinyağıyla pişirilen bu otlu lezzetler Girit geleneği.</a:t>
            </a:r>
            <a:endParaRPr lang="en-US" sz="950" dirty="0"/>
          </a:p>
        </p:txBody>
      </p:sp>
      <p:sp>
        <p:nvSpPr>
          <p:cNvPr id="19" name="Shape 17"/>
          <p:cNvSpPr/>
          <p:nvPr/>
        </p:nvSpPr>
        <p:spPr>
          <a:xfrm>
            <a:off x="6858000" y="914400"/>
            <a:ext cx="2103120" cy="1874520"/>
          </a:xfrm>
          <a:prstGeom prst="rect">
            <a:avLst/>
          </a:prstGeom>
          <a:solidFill>
            <a:srgbClr val="FFFFFF"/>
          </a:solidFill>
          <a:ln w="12700">
            <a:solidFill>
              <a:srgbClr val="C0392B"/>
            </a:solidFill>
            <a:prstDash val="solid"/>
          </a:ln>
          <a:effectLst>
            <a:outerShdw blurRad="50800" dist="12700" dir="8100000" algn="bl" rotWithShape="0">
              <a:srgbClr val="000000">
                <a:alpha val="10000"/>
              </a:srgbClr>
            </a:outerShdw>
          </a:effectLst>
        </p:spPr>
        <p:txBody>
          <a:bodyPr/>
          <a:lstStyle/>
          <a:p>
            <a:endParaRPr lang="tr-TR"/>
          </a:p>
        </p:txBody>
      </p:sp>
      <p:sp>
        <p:nvSpPr>
          <p:cNvPr id="20" name="Shape 18"/>
          <p:cNvSpPr/>
          <p:nvPr/>
        </p:nvSpPr>
        <p:spPr>
          <a:xfrm>
            <a:off x="6858000" y="914400"/>
            <a:ext cx="2103120" cy="274320"/>
          </a:xfrm>
          <a:prstGeom prst="rect">
            <a:avLst/>
          </a:prstGeom>
          <a:solidFill>
            <a:srgbClr val="C0392B"/>
          </a:solidFill>
          <a:ln w="12700">
            <a:solidFill>
              <a:srgbClr val="C0392B"/>
            </a:solidFill>
            <a:prstDash val="solid"/>
          </a:ln>
        </p:spPr>
        <p:txBody>
          <a:bodyPr/>
          <a:lstStyle/>
          <a:p>
            <a:endParaRPr lang="tr-TR"/>
          </a:p>
        </p:txBody>
      </p:sp>
      <p:sp>
        <p:nvSpPr>
          <p:cNvPr id="21" name="Text 19"/>
          <p:cNvSpPr/>
          <p:nvPr/>
        </p:nvSpPr>
        <p:spPr>
          <a:xfrm>
            <a:off x="6858000" y="914400"/>
            <a:ext cx="2103120" cy="274320"/>
          </a:xfrm>
          <a:prstGeom prst="rect">
            <a:avLst/>
          </a:prstGeom>
          <a:noFill/>
          <a:ln/>
        </p:spPr>
        <p:txBody>
          <a:bodyPr wrap="square" lIns="0" tIns="0" rIns="0" bIns="0" rtlCol="0" anchor="ctr"/>
          <a:lstStyle/>
          <a:p>
            <a:pPr marL="0" indent="0" algn="ctr">
              <a:buNone/>
            </a:pPr>
            <a:r>
              <a:rPr lang="en-US" sz="800" b="1" dirty="0">
                <a:solidFill>
                  <a:srgbClr val="FFFFFF"/>
                </a:solidFill>
              </a:rPr>
              <a:t>Zeytinyağlı</a:t>
            </a:r>
            <a:endParaRPr lang="en-US" sz="800" dirty="0"/>
          </a:p>
        </p:txBody>
      </p:sp>
      <p:sp>
        <p:nvSpPr>
          <p:cNvPr id="22" name="Text 20"/>
          <p:cNvSpPr/>
          <p:nvPr/>
        </p:nvSpPr>
        <p:spPr>
          <a:xfrm>
            <a:off x="6949440" y="1225296"/>
            <a:ext cx="1920240" cy="347472"/>
          </a:xfrm>
          <a:prstGeom prst="rect">
            <a:avLst/>
          </a:prstGeom>
          <a:noFill/>
          <a:ln/>
        </p:spPr>
        <p:txBody>
          <a:bodyPr wrap="square" lIns="0" tIns="0" rIns="0" bIns="0" rtlCol="0" anchor="ctr"/>
          <a:lstStyle/>
          <a:p>
            <a:pPr marL="0" indent="0">
              <a:buNone/>
            </a:pPr>
            <a:r>
              <a:rPr lang="en-US" sz="1100" b="1" dirty="0">
                <a:solidFill>
                  <a:srgbClr val="2C2C2C"/>
                </a:solidFill>
                <a:latin typeface="Trebuchet MS" pitchFamily="34" charset="0"/>
                <a:ea typeface="Trebuchet MS" pitchFamily="34" charset="-122"/>
                <a:cs typeface="Trebuchet MS" pitchFamily="34" charset="-120"/>
              </a:rPr>
              <a:t>🌺 Kabak Çiçeği Dolması</a:t>
            </a:r>
            <a:endParaRPr lang="en-US" sz="1100" dirty="0"/>
          </a:p>
        </p:txBody>
      </p:sp>
      <p:sp>
        <p:nvSpPr>
          <p:cNvPr id="23" name="Text 21"/>
          <p:cNvSpPr/>
          <p:nvPr/>
        </p:nvSpPr>
        <p:spPr>
          <a:xfrm>
            <a:off x="6949440" y="1591056"/>
            <a:ext cx="1920240" cy="1133856"/>
          </a:xfrm>
          <a:prstGeom prst="rect">
            <a:avLst/>
          </a:prstGeom>
          <a:noFill/>
          <a:ln/>
        </p:spPr>
        <p:txBody>
          <a:bodyPr wrap="square" lIns="0" tIns="0" rIns="0" bIns="0" rtlCol="0" anchor="t"/>
          <a:lstStyle/>
          <a:p>
            <a:pPr marL="0" indent="0">
              <a:buNone/>
            </a:pPr>
            <a:r>
              <a:rPr lang="en-US" sz="950" dirty="0">
                <a:solidFill>
                  <a:srgbClr val="2C2C2C"/>
                </a:solidFill>
                <a:latin typeface="Calibri" pitchFamily="34" charset="0"/>
                <a:ea typeface="Calibri" pitchFamily="34" charset="-122"/>
                <a:cs typeface="Calibri" pitchFamily="34" charset="-120"/>
              </a:rPr>
              <a:t>İnce yufkaya sarılan ya da doğrudan pişirilen kabak çiçeği, lor peyniri ve dereotlu hafif bir lezzet. Her mevsim menülerde bulunan Ege klasiği.</a:t>
            </a:r>
            <a:endParaRPr lang="en-US" sz="950" dirty="0"/>
          </a:p>
        </p:txBody>
      </p:sp>
      <p:sp>
        <p:nvSpPr>
          <p:cNvPr id="24" name="Shape 22"/>
          <p:cNvSpPr/>
          <p:nvPr/>
        </p:nvSpPr>
        <p:spPr>
          <a:xfrm>
            <a:off x="137160" y="2926080"/>
            <a:ext cx="2103120" cy="1874520"/>
          </a:xfrm>
          <a:prstGeom prst="rect">
            <a:avLst/>
          </a:prstGeom>
          <a:solidFill>
            <a:srgbClr val="FFFFFF"/>
          </a:solidFill>
          <a:ln w="12700">
            <a:solidFill>
              <a:srgbClr val="1565C0"/>
            </a:solidFill>
            <a:prstDash val="solid"/>
          </a:ln>
          <a:effectLst>
            <a:outerShdw blurRad="50800" dist="12700" dir="8100000" algn="bl" rotWithShape="0">
              <a:srgbClr val="000000">
                <a:alpha val="10000"/>
              </a:srgbClr>
            </a:outerShdw>
          </a:effectLst>
        </p:spPr>
        <p:txBody>
          <a:bodyPr/>
          <a:lstStyle/>
          <a:p>
            <a:endParaRPr lang="tr-TR"/>
          </a:p>
        </p:txBody>
      </p:sp>
      <p:sp>
        <p:nvSpPr>
          <p:cNvPr id="25" name="Shape 23"/>
          <p:cNvSpPr/>
          <p:nvPr/>
        </p:nvSpPr>
        <p:spPr>
          <a:xfrm>
            <a:off x="137160" y="2926080"/>
            <a:ext cx="2103120" cy="274320"/>
          </a:xfrm>
          <a:prstGeom prst="rect">
            <a:avLst/>
          </a:prstGeom>
          <a:solidFill>
            <a:srgbClr val="1565C0"/>
          </a:solidFill>
          <a:ln w="12700">
            <a:solidFill>
              <a:srgbClr val="1565C0"/>
            </a:solidFill>
            <a:prstDash val="solid"/>
          </a:ln>
        </p:spPr>
        <p:txBody>
          <a:bodyPr/>
          <a:lstStyle/>
          <a:p>
            <a:endParaRPr lang="tr-TR"/>
          </a:p>
        </p:txBody>
      </p:sp>
      <p:sp>
        <p:nvSpPr>
          <p:cNvPr id="26" name="Text 24"/>
          <p:cNvSpPr/>
          <p:nvPr/>
        </p:nvSpPr>
        <p:spPr>
          <a:xfrm>
            <a:off x="137160" y="2926080"/>
            <a:ext cx="2103120" cy="274320"/>
          </a:xfrm>
          <a:prstGeom prst="rect">
            <a:avLst/>
          </a:prstGeom>
          <a:noFill/>
          <a:ln/>
        </p:spPr>
        <p:txBody>
          <a:bodyPr wrap="square" lIns="0" tIns="0" rIns="0" bIns="0" rtlCol="0" anchor="ctr"/>
          <a:lstStyle/>
          <a:p>
            <a:pPr marL="0" indent="0" algn="ctr">
              <a:buNone/>
            </a:pPr>
            <a:r>
              <a:rPr lang="en-US" sz="800" b="1" dirty="0">
                <a:solidFill>
                  <a:srgbClr val="FFFFFF"/>
                </a:solidFill>
              </a:rPr>
              <a:t>İçecek · Cunda</a:t>
            </a:r>
            <a:endParaRPr lang="en-US" sz="800" dirty="0"/>
          </a:p>
        </p:txBody>
      </p:sp>
      <p:sp>
        <p:nvSpPr>
          <p:cNvPr id="27" name="Text 25"/>
          <p:cNvSpPr/>
          <p:nvPr/>
        </p:nvSpPr>
        <p:spPr>
          <a:xfrm>
            <a:off x="228600" y="3236976"/>
            <a:ext cx="1920240" cy="347472"/>
          </a:xfrm>
          <a:prstGeom prst="rect">
            <a:avLst/>
          </a:prstGeom>
          <a:noFill/>
          <a:ln/>
        </p:spPr>
        <p:txBody>
          <a:bodyPr wrap="square" lIns="0" tIns="0" rIns="0" bIns="0" rtlCol="0" anchor="ctr"/>
          <a:lstStyle/>
          <a:p>
            <a:pPr marL="0" indent="0">
              <a:buNone/>
            </a:pPr>
            <a:r>
              <a:rPr lang="en-US" sz="1100" b="1" dirty="0">
                <a:solidFill>
                  <a:srgbClr val="2C2C2C"/>
                </a:solidFill>
                <a:latin typeface="Trebuchet MS" pitchFamily="34" charset="0"/>
                <a:ea typeface="Trebuchet MS" pitchFamily="34" charset="-122"/>
                <a:cs typeface="Trebuchet MS" pitchFamily="34" charset="-120"/>
              </a:rPr>
              <a:t>☕ Dibek Kahvesi</a:t>
            </a:r>
            <a:endParaRPr lang="en-US" sz="1100" dirty="0"/>
          </a:p>
        </p:txBody>
      </p:sp>
      <p:sp>
        <p:nvSpPr>
          <p:cNvPr id="28" name="Text 26"/>
          <p:cNvSpPr/>
          <p:nvPr/>
        </p:nvSpPr>
        <p:spPr>
          <a:xfrm>
            <a:off x="228600" y="3602736"/>
            <a:ext cx="1920240" cy="1133856"/>
          </a:xfrm>
          <a:prstGeom prst="rect">
            <a:avLst/>
          </a:prstGeom>
          <a:noFill/>
          <a:ln/>
        </p:spPr>
        <p:txBody>
          <a:bodyPr wrap="square" lIns="0" tIns="0" rIns="0" bIns="0" rtlCol="0" anchor="t"/>
          <a:lstStyle/>
          <a:p>
            <a:pPr marL="0" indent="0">
              <a:buNone/>
            </a:pPr>
            <a:r>
              <a:rPr lang="en-US" sz="950" dirty="0">
                <a:solidFill>
                  <a:srgbClr val="2C2C2C"/>
                </a:solidFill>
                <a:latin typeface="Calibri" pitchFamily="34" charset="0"/>
                <a:ea typeface="Calibri" pitchFamily="34" charset="-122"/>
                <a:cs typeface="Calibri" pitchFamily="34" charset="-120"/>
              </a:rPr>
              <a:t>Taş dibekte dövülerek öğütülen kahve. Cunda'nın kültürel simgesi. Minik fincan, yanında su ve lokumla servis edilir.</a:t>
            </a:r>
            <a:endParaRPr lang="en-US" sz="950" dirty="0"/>
          </a:p>
        </p:txBody>
      </p:sp>
      <p:sp>
        <p:nvSpPr>
          <p:cNvPr id="29" name="Shape 27"/>
          <p:cNvSpPr/>
          <p:nvPr/>
        </p:nvSpPr>
        <p:spPr>
          <a:xfrm>
            <a:off x="2377440" y="2926080"/>
            <a:ext cx="2103120" cy="1874520"/>
          </a:xfrm>
          <a:prstGeom prst="rect">
            <a:avLst/>
          </a:prstGeom>
          <a:solidFill>
            <a:srgbClr val="FFFFFF"/>
          </a:solidFill>
          <a:ln w="12700">
            <a:solidFill>
              <a:srgbClr val="6C3483"/>
            </a:solidFill>
            <a:prstDash val="solid"/>
          </a:ln>
          <a:effectLst>
            <a:outerShdw blurRad="50800" dist="12700" dir="8100000" algn="bl" rotWithShape="0">
              <a:srgbClr val="000000">
                <a:alpha val="10000"/>
              </a:srgbClr>
            </a:outerShdw>
          </a:effectLst>
        </p:spPr>
        <p:txBody>
          <a:bodyPr/>
          <a:lstStyle/>
          <a:p>
            <a:endParaRPr lang="tr-TR"/>
          </a:p>
        </p:txBody>
      </p:sp>
      <p:sp>
        <p:nvSpPr>
          <p:cNvPr id="30" name="Shape 28"/>
          <p:cNvSpPr/>
          <p:nvPr/>
        </p:nvSpPr>
        <p:spPr>
          <a:xfrm>
            <a:off x="2377440" y="2926080"/>
            <a:ext cx="2103120" cy="274320"/>
          </a:xfrm>
          <a:prstGeom prst="rect">
            <a:avLst/>
          </a:prstGeom>
          <a:solidFill>
            <a:srgbClr val="6C3483"/>
          </a:solidFill>
          <a:ln w="12700">
            <a:solidFill>
              <a:srgbClr val="6C3483"/>
            </a:solidFill>
            <a:prstDash val="solid"/>
          </a:ln>
        </p:spPr>
        <p:txBody>
          <a:bodyPr/>
          <a:lstStyle/>
          <a:p>
            <a:endParaRPr lang="tr-TR"/>
          </a:p>
        </p:txBody>
      </p:sp>
      <p:sp>
        <p:nvSpPr>
          <p:cNvPr id="31" name="Text 29"/>
          <p:cNvSpPr/>
          <p:nvPr/>
        </p:nvSpPr>
        <p:spPr>
          <a:xfrm>
            <a:off x="2377440" y="2926080"/>
            <a:ext cx="2103120" cy="274320"/>
          </a:xfrm>
          <a:prstGeom prst="rect">
            <a:avLst/>
          </a:prstGeom>
          <a:noFill/>
          <a:ln/>
        </p:spPr>
        <p:txBody>
          <a:bodyPr wrap="square" lIns="0" tIns="0" rIns="0" bIns="0" rtlCol="0" anchor="ctr"/>
          <a:lstStyle/>
          <a:p>
            <a:pPr marL="0" indent="0" algn="ctr">
              <a:buNone/>
            </a:pPr>
            <a:r>
              <a:rPr lang="en-US" sz="800" b="1" dirty="0">
                <a:solidFill>
                  <a:srgbClr val="FFFFFF"/>
                </a:solidFill>
              </a:rPr>
              <a:t>Yöresel İçecek</a:t>
            </a:r>
            <a:endParaRPr lang="en-US" sz="800" dirty="0"/>
          </a:p>
        </p:txBody>
      </p:sp>
      <p:sp>
        <p:nvSpPr>
          <p:cNvPr id="32" name="Text 30"/>
          <p:cNvSpPr/>
          <p:nvPr/>
        </p:nvSpPr>
        <p:spPr>
          <a:xfrm>
            <a:off x="2468880" y="3236976"/>
            <a:ext cx="1920240" cy="347472"/>
          </a:xfrm>
          <a:prstGeom prst="rect">
            <a:avLst/>
          </a:prstGeom>
          <a:noFill/>
          <a:ln/>
        </p:spPr>
        <p:txBody>
          <a:bodyPr wrap="square" lIns="0" tIns="0" rIns="0" bIns="0" rtlCol="0" anchor="ctr"/>
          <a:lstStyle/>
          <a:p>
            <a:pPr marL="0" indent="0">
              <a:buNone/>
            </a:pPr>
            <a:r>
              <a:rPr lang="en-US" sz="1100" b="1" dirty="0">
                <a:solidFill>
                  <a:srgbClr val="2C2C2C"/>
                </a:solidFill>
                <a:latin typeface="Trebuchet MS" pitchFamily="34" charset="0"/>
                <a:ea typeface="Trebuchet MS" pitchFamily="34" charset="-122"/>
                <a:cs typeface="Trebuchet MS" pitchFamily="34" charset="-120"/>
              </a:rPr>
              <a:t>🫐 Karadut &amp; Koruk Suyu</a:t>
            </a:r>
            <a:endParaRPr lang="en-US" sz="1100" dirty="0"/>
          </a:p>
        </p:txBody>
      </p:sp>
      <p:sp>
        <p:nvSpPr>
          <p:cNvPr id="33" name="Text 31"/>
          <p:cNvSpPr/>
          <p:nvPr/>
        </p:nvSpPr>
        <p:spPr>
          <a:xfrm>
            <a:off x="2468880" y="3602736"/>
            <a:ext cx="1920240" cy="1133856"/>
          </a:xfrm>
          <a:prstGeom prst="rect">
            <a:avLst/>
          </a:prstGeom>
          <a:noFill/>
          <a:ln/>
        </p:spPr>
        <p:txBody>
          <a:bodyPr wrap="square" lIns="0" tIns="0" rIns="0" bIns="0" rtlCol="0" anchor="t"/>
          <a:lstStyle/>
          <a:p>
            <a:pPr marL="0" indent="0">
              <a:buNone/>
            </a:pPr>
            <a:r>
              <a:rPr lang="en-US" sz="950" dirty="0">
                <a:solidFill>
                  <a:srgbClr val="2C2C2C"/>
                </a:solidFill>
                <a:latin typeface="Calibri" pitchFamily="34" charset="0"/>
                <a:ea typeface="Calibri" pitchFamily="34" charset="-122"/>
                <a:cs typeface="Calibri" pitchFamily="34" charset="-120"/>
              </a:rPr>
              <a:t>Karadut suyu ekşi, hafif buruk lezzetiyle serinletici. Koruk suyu ise ham üzümden; hem içecek hem sos. Yöresel lokantaların vazgeçilmezi.</a:t>
            </a:r>
            <a:endParaRPr lang="en-US" sz="950" dirty="0"/>
          </a:p>
        </p:txBody>
      </p:sp>
      <p:sp>
        <p:nvSpPr>
          <p:cNvPr id="34" name="Shape 32"/>
          <p:cNvSpPr/>
          <p:nvPr/>
        </p:nvSpPr>
        <p:spPr>
          <a:xfrm>
            <a:off x="4617720" y="2926080"/>
            <a:ext cx="2103120" cy="1874520"/>
          </a:xfrm>
          <a:prstGeom prst="rect">
            <a:avLst/>
          </a:prstGeom>
          <a:solidFill>
            <a:srgbClr val="FFFFFF"/>
          </a:solidFill>
          <a:ln w="12700">
            <a:solidFill>
              <a:srgbClr val="0B3D6B"/>
            </a:solidFill>
            <a:prstDash val="solid"/>
          </a:ln>
          <a:effectLst>
            <a:outerShdw blurRad="50800" dist="12700" dir="8100000" algn="bl" rotWithShape="0">
              <a:srgbClr val="000000">
                <a:alpha val="10000"/>
              </a:srgbClr>
            </a:outerShdw>
          </a:effectLst>
        </p:spPr>
        <p:txBody>
          <a:bodyPr/>
          <a:lstStyle/>
          <a:p>
            <a:endParaRPr lang="tr-TR"/>
          </a:p>
        </p:txBody>
      </p:sp>
      <p:sp>
        <p:nvSpPr>
          <p:cNvPr id="35" name="Shape 33"/>
          <p:cNvSpPr/>
          <p:nvPr/>
        </p:nvSpPr>
        <p:spPr>
          <a:xfrm>
            <a:off x="4617720" y="2926080"/>
            <a:ext cx="2103120" cy="274320"/>
          </a:xfrm>
          <a:prstGeom prst="rect">
            <a:avLst/>
          </a:prstGeom>
          <a:solidFill>
            <a:srgbClr val="0B3D6B"/>
          </a:solidFill>
          <a:ln w="12700">
            <a:solidFill>
              <a:srgbClr val="0B3D6B"/>
            </a:solidFill>
            <a:prstDash val="solid"/>
          </a:ln>
        </p:spPr>
        <p:txBody>
          <a:bodyPr/>
          <a:lstStyle/>
          <a:p>
            <a:endParaRPr lang="tr-TR"/>
          </a:p>
        </p:txBody>
      </p:sp>
      <p:sp>
        <p:nvSpPr>
          <p:cNvPr id="36" name="Text 34"/>
          <p:cNvSpPr/>
          <p:nvPr/>
        </p:nvSpPr>
        <p:spPr>
          <a:xfrm>
            <a:off x="4617720" y="2926080"/>
            <a:ext cx="2103120" cy="274320"/>
          </a:xfrm>
          <a:prstGeom prst="rect">
            <a:avLst/>
          </a:prstGeom>
          <a:noFill/>
          <a:ln/>
        </p:spPr>
        <p:txBody>
          <a:bodyPr wrap="square" lIns="0" tIns="0" rIns="0" bIns="0" rtlCol="0" anchor="ctr"/>
          <a:lstStyle/>
          <a:p>
            <a:pPr marL="0" indent="0" algn="ctr">
              <a:buNone/>
            </a:pPr>
            <a:r>
              <a:rPr lang="en-US" sz="800" b="1" dirty="0">
                <a:solidFill>
                  <a:srgbClr val="FFFFFF"/>
                </a:solidFill>
              </a:rPr>
              <a:t>Balık &amp; Deniz</a:t>
            </a:r>
            <a:endParaRPr lang="en-US" sz="800" dirty="0"/>
          </a:p>
        </p:txBody>
      </p:sp>
      <p:sp>
        <p:nvSpPr>
          <p:cNvPr id="37" name="Text 35"/>
          <p:cNvSpPr/>
          <p:nvPr/>
        </p:nvSpPr>
        <p:spPr>
          <a:xfrm>
            <a:off x="4709160" y="3236976"/>
            <a:ext cx="1920240" cy="347472"/>
          </a:xfrm>
          <a:prstGeom prst="rect">
            <a:avLst/>
          </a:prstGeom>
          <a:noFill/>
          <a:ln/>
        </p:spPr>
        <p:txBody>
          <a:bodyPr wrap="square" lIns="0" tIns="0" rIns="0" bIns="0" rtlCol="0" anchor="ctr"/>
          <a:lstStyle/>
          <a:p>
            <a:pPr marL="0" indent="0">
              <a:buNone/>
            </a:pPr>
            <a:r>
              <a:rPr lang="en-US" sz="1100" b="1" dirty="0">
                <a:solidFill>
                  <a:srgbClr val="2C2C2C"/>
                </a:solidFill>
                <a:latin typeface="Trebuchet MS" pitchFamily="34" charset="0"/>
                <a:ea typeface="Trebuchet MS" pitchFamily="34" charset="-122"/>
                <a:cs typeface="Trebuchet MS" pitchFamily="34" charset="-120"/>
              </a:rPr>
              <a:t>🦑 Deniz Ürünleri</a:t>
            </a:r>
            <a:endParaRPr lang="en-US" sz="1100" dirty="0"/>
          </a:p>
        </p:txBody>
      </p:sp>
      <p:sp>
        <p:nvSpPr>
          <p:cNvPr id="38" name="Text 36"/>
          <p:cNvSpPr/>
          <p:nvPr/>
        </p:nvSpPr>
        <p:spPr>
          <a:xfrm>
            <a:off x="4709160" y="3602736"/>
            <a:ext cx="1920240" cy="1133856"/>
          </a:xfrm>
          <a:prstGeom prst="rect">
            <a:avLst/>
          </a:prstGeom>
          <a:noFill/>
          <a:ln/>
        </p:spPr>
        <p:txBody>
          <a:bodyPr wrap="square" lIns="0" tIns="0" rIns="0" bIns="0" rtlCol="0" anchor="t"/>
          <a:lstStyle/>
          <a:p>
            <a:pPr marL="0" indent="0">
              <a:buNone/>
            </a:pPr>
            <a:r>
              <a:rPr lang="en-US" sz="950" dirty="0">
                <a:solidFill>
                  <a:srgbClr val="2C2C2C"/>
                </a:solidFill>
                <a:latin typeface="Calibri" pitchFamily="34" charset="0"/>
                <a:ea typeface="Calibri" pitchFamily="34" charset="-122"/>
                <a:cs typeface="Calibri" pitchFamily="34" charset="-120"/>
              </a:rPr>
              <a:t>Ahtapot salatası, midye dolma, lakerda, sübye yahnisi, ızgara balık. Cunda'nın sahil restoranlarında taze deniz mahsullü Ege sofrası.</a:t>
            </a:r>
            <a:endParaRPr lang="en-US" sz="950" dirty="0"/>
          </a:p>
        </p:txBody>
      </p:sp>
      <p:sp>
        <p:nvSpPr>
          <p:cNvPr id="39" name="Shape 37"/>
          <p:cNvSpPr/>
          <p:nvPr/>
        </p:nvSpPr>
        <p:spPr>
          <a:xfrm>
            <a:off x="6858000" y="2926080"/>
            <a:ext cx="2103120" cy="1874520"/>
          </a:xfrm>
          <a:prstGeom prst="rect">
            <a:avLst/>
          </a:prstGeom>
          <a:solidFill>
            <a:srgbClr val="FFFFFF"/>
          </a:solidFill>
          <a:ln w="12700">
            <a:solidFill>
              <a:srgbClr val="C0392B"/>
            </a:solidFill>
            <a:prstDash val="solid"/>
          </a:ln>
          <a:effectLst>
            <a:outerShdw blurRad="50800" dist="12700" dir="8100000" algn="bl" rotWithShape="0">
              <a:srgbClr val="000000">
                <a:alpha val="10000"/>
              </a:srgbClr>
            </a:outerShdw>
          </a:effectLst>
        </p:spPr>
        <p:txBody>
          <a:bodyPr/>
          <a:lstStyle/>
          <a:p>
            <a:endParaRPr lang="tr-TR"/>
          </a:p>
        </p:txBody>
      </p:sp>
      <p:sp>
        <p:nvSpPr>
          <p:cNvPr id="40" name="Shape 38"/>
          <p:cNvSpPr/>
          <p:nvPr/>
        </p:nvSpPr>
        <p:spPr>
          <a:xfrm>
            <a:off x="6858000" y="2926080"/>
            <a:ext cx="2103120" cy="274320"/>
          </a:xfrm>
          <a:prstGeom prst="rect">
            <a:avLst/>
          </a:prstGeom>
          <a:solidFill>
            <a:srgbClr val="C0392B"/>
          </a:solidFill>
          <a:ln w="12700">
            <a:solidFill>
              <a:srgbClr val="C0392B"/>
            </a:solidFill>
            <a:prstDash val="solid"/>
          </a:ln>
        </p:spPr>
        <p:txBody>
          <a:bodyPr/>
          <a:lstStyle/>
          <a:p>
            <a:endParaRPr lang="tr-TR"/>
          </a:p>
        </p:txBody>
      </p:sp>
      <p:sp>
        <p:nvSpPr>
          <p:cNvPr id="41" name="Text 39"/>
          <p:cNvSpPr/>
          <p:nvPr/>
        </p:nvSpPr>
        <p:spPr>
          <a:xfrm>
            <a:off x="6858000" y="2926080"/>
            <a:ext cx="2103120" cy="274320"/>
          </a:xfrm>
          <a:prstGeom prst="rect">
            <a:avLst/>
          </a:prstGeom>
          <a:noFill/>
          <a:ln/>
        </p:spPr>
        <p:txBody>
          <a:bodyPr wrap="square" lIns="0" tIns="0" rIns="0" bIns="0" rtlCol="0" anchor="ctr"/>
          <a:lstStyle/>
          <a:p>
            <a:pPr marL="0" indent="0" algn="ctr">
              <a:buNone/>
            </a:pPr>
            <a:r>
              <a:rPr lang="en-US" sz="800" b="1" dirty="0">
                <a:solidFill>
                  <a:srgbClr val="FFFFFF"/>
                </a:solidFill>
              </a:rPr>
              <a:t>Tatlı</a:t>
            </a:r>
            <a:endParaRPr lang="en-US" sz="800" dirty="0"/>
          </a:p>
        </p:txBody>
      </p:sp>
      <p:sp>
        <p:nvSpPr>
          <p:cNvPr id="42" name="Text 40"/>
          <p:cNvSpPr/>
          <p:nvPr/>
        </p:nvSpPr>
        <p:spPr>
          <a:xfrm>
            <a:off x="6949440" y="3236976"/>
            <a:ext cx="1920240" cy="347472"/>
          </a:xfrm>
          <a:prstGeom prst="rect">
            <a:avLst/>
          </a:prstGeom>
          <a:noFill/>
          <a:ln/>
        </p:spPr>
        <p:txBody>
          <a:bodyPr wrap="square" lIns="0" tIns="0" rIns="0" bIns="0" rtlCol="0" anchor="ctr"/>
          <a:lstStyle/>
          <a:p>
            <a:pPr marL="0" indent="0">
              <a:buNone/>
            </a:pPr>
            <a:r>
              <a:rPr lang="en-US" sz="1100" b="1" dirty="0">
                <a:solidFill>
                  <a:srgbClr val="2C2C2C"/>
                </a:solidFill>
                <a:latin typeface="Trebuchet MS" pitchFamily="34" charset="0"/>
                <a:ea typeface="Trebuchet MS" pitchFamily="34" charset="-122"/>
                <a:cs typeface="Trebuchet MS" pitchFamily="34" charset="-120"/>
              </a:rPr>
              <a:t>🧁 Lor Tatlısı &amp; Sakızlı</a:t>
            </a:r>
            <a:endParaRPr lang="en-US" sz="1100" dirty="0"/>
          </a:p>
          <a:p>
            <a:pPr marL="0" indent="0">
              <a:buNone/>
            </a:pPr>
            <a:r>
              <a:rPr lang="en-US" sz="1100" b="1" dirty="0">
                <a:solidFill>
                  <a:srgbClr val="2C2C2C"/>
                </a:solidFill>
                <a:latin typeface="Trebuchet MS" pitchFamily="34" charset="0"/>
                <a:ea typeface="Trebuchet MS" pitchFamily="34" charset="-122"/>
                <a:cs typeface="Trebuchet MS" pitchFamily="34" charset="-120"/>
              </a:rPr>
              <a:t>Dondurma</a:t>
            </a:r>
            <a:endParaRPr lang="en-US" sz="1100" dirty="0"/>
          </a:p>
        </p:txBody>
      </p:sp>
      <p:sp>
        <p:nvSpPr>
          <p:cNvPr id="43" name="Text 41"/>
          <p:cNvSpPr/>
          <p:nvPr/>
        </p:nvSpPr>
        <p:spPr>
          <a:xfrm>
            <a:off x="6949440" y="3602736"/>
            <a:ext cx="1920240" cy="1133856"/>
          </a:xfrm>
          <a:prstGeom prst="rect">
            <a:avLst/>
          </a:prstGeom>
          <a:noFill/>
          <a:ln/>
        </p:spPr>
        <p:txBody>
          <a:bodyPr wrap="square" lIns="0" tIns="0" rIns="0" bIns="0" rtlCol="0" anchor="t"/>
          <a:lstStyle/>
          <a:p>
            <a:pPr marL="0" indent="0">
              <a:buNone/>
            </a:pPr>
            <a:r>
              <a:rPr lang="en-US" sz="950" dirty="0">
                <a:solidFill>
                  <a:srgbClr val="2C2C2C"/>
                </a:solidFill>
                <a:latin typeface="Calibri" pitchFamily="34" charset="0"/>
                <a:ea typeface="Calibri" pitchFamily="34" charset="-122"/>
                <a:cs typeface="Calibri" pitchFamily="34" charset="-120"/>
              </a:rPr>
              <a:t>Lor peynirinden yapılan hafif tatlı ve Midilli'den gelen sakız (mastika) aromalı dondurma. Herkesin damağına hitap etmeyebilir ama denenmeli!</a:t>
            </a:r>
            <a:endParaRPr lang="en-US" sz="950" dirty="0"/>
          </a:p>
        </p:txBody>
      </p:sp>
      <p:sp>
        <p:nvSpPr>
          <p:cNvPr id="44" name="Shape 42"/>
          <p:cNvSpPr/>
          <p:nvPr/>
        </p:nvSpPr>
        <p:spPr>
          <a:xfrm>
            <a:off x="0" y="4709160"/>
            <a:ext cx="9144000" cy="434340"/>
          </a:xfrm>
          <a:prstGeom prst="rect">
            <a:avLst/>
          </a:prstGeom>
          <a:solidFill>
            <a:srgbClr val="0B3D6B"/>
          </a:solidFill>
          <a:ln w="12700">
            <a:solidFill>
              <a:srgbClr val="0B3D6B"/>
            </a:solidFill>
            <a:prstDash val="solid"/>
          </a:ln>
        </p:spPr>
        <p:txBody>
          <a:bodyPr/>
          <a:lstStyle/>
          <a:p>
            <a:endParaRPr lang="tr-TR"/>
          </a:p>
        </p:txBody>
      </p:sp>
      <p:sp>
        <p:nvSpPr>
          <p:cNvPr id="45" name="Text 43"/>
          <p:cNvSpPr/>
          <p:nvPr/>
        </p:nvSpPr>
        <p:spPr>
          <a:xfrm>
            <a:off x="0" y="4709160"/>
            <a:ext cx="9144000" cy="434340"/>
          </a:xfrm>
          <a:prstGeom prst="rect">
            <a:avLst/>
          </a:prstGeom>
          <a:noFill/>
          <a:ln/>
        </p:spPr>
        <p:txBody>
          <a:bodyPr wrap="square" rtlCol="0" anchor="ctr"/>
          <a:lstStyle/>
          <a:p>
            <a:pPr marL="0" indent="0" algn="ctr">
              <a:buNone/>
            </a:pPr>
            <a:r>
              <a:rPr lang="en-US" sz="1100" dirty="0">
                <a:solidFill>
                  <a:srgbClr val="C9A96E"/>
                </a:solidFill>
                <a:latin typeface="Calibri" pitchFamily="34" charset="0"/>
                <a:ea typeface="Calibri" pitchFamily="34" charset="-122"/>
                <a:cs typeface="Calibri" pitchFamily="34" charset="-120"/>
              </a:rPr>
              <a:t>Ayvalık zeytinyağı: UNESCO Acil Koruma Gerektiren Somut Olmayan Kültürel Miras listesinde</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B3D6B"/>
        </a:solidFill>
        <a:effectLst/>
      </p:bgPr>
    </p:bg>
    <p:spTree>
      <p:nvGrpSpPr>
        <p:cNvPr id="1" name=""/>
        <p:cNvGrpSpPr/>
        <p:nvPr/>
      </p:nvGrpSpPr>
      <p:grpSpPr>
        <a:xfrm>
          <a:off x="0" y="0"/>
          <a:ext cx="0" cy="0"/>
          <a:chOff x="0" y="0"/>
          <a:chExt cx="0" cy="0"/>
        </a:xfrm>
      </p:grpSpPr>
      <p:sp>
        <p:nvSpPr>
          <p:cNvPr id="2" name="Text 0"/>
          <p:cNvSpPr/>
          <p:nvPr/>
        </p:nvSpPr>
        <p:spPr>
          <a:xfrm>
            <a:off x="365760" y="137160"/>
            <a:ext cx="8412480" cy="594360"/>
          </a:xfrm>
          <a:prstGeom prst="rect">
            <a:avLst/>
          </a:prstGeom>
          <a:noFill/>
          <a:ln/>
        </p:spPr>
        <p:txBody>
          <a:bodyPr wrap="square" lIns="0" tIns="0" rIns="0" bIns="0" rtlCol="0" anchor="ctr"/>
          <a:lstStyle/>
          <a:p>
            <a:pPr marL="0" indent="0">
              <a:buNone/>
            </a:pPr>
            <a:r>
              <a:rPr lang="en-US" sz="2600" b="1" kern="0" spc="200" dirty="0">
                <a:solidFill>
                  <a:srgbClr val="FFFFFF"/>
                </a:solidFill>
                <a:latin typeface="Trebuchet MS" pitchFamily="34" charset="0"/>
                <a:ea typeface="Trebuchet MS" pitchFamily="34" charset="-122"/>
                <a:cs typeface="Trebuchet MS" pitchFamily="34" charset="-120"/>
              </a:rPr>
              <a:t>🎯  YAPILACAKLAR &amp; AKTİVİTELER</a:t>
            </a:r>
            <a:endParaRPr lang="en-US" sz="2600" dirty="0"/>
          </a:p>
        </p:txBody>
      </p:sp>
      <p:sp>
        <p:nvSpPr>
          <p:cNvPr id="3" name="Shape 1"/>
          <p:cNvSpPr/>
          <p:nvPr/>
        </p:nvSpPr>
        <p:spPr>
          <a:xfrm>
            <a:off x="365760" y="749808"/>
            <a:ext cx="1828800" cy="54864"/>
          </a:xfrm>
          <a:prstGeom prst="rect">
            <a:avLst/>
          </a:prstGeom>
          <a:solidFill>
            <a:srgbClr val="C9A96E"/>
          </a:solidFill>
          <a:ln w="12700">
            <a:solidFill>
              <a:srgbClr val="C9A96E"/>
            </a:solidFill>
            <a:prstDash val="solid"/>
          </a:ln>
        </p:spPr>
        <p:txBody>
          <a:bodyPr/>
          <a:lstStyle/>
          <a:p>
            <a:endParaRPr lang="tr-TR"/>
          </a:p>
        </p:txBody>
      </p:sp>
      <p:sp>
        <p:nvSpPr>
          <p:cNvPr id="4" name="Shape 2"/>
          <p:cNvSpPr/>
          <p:nvPr/>
        </p:nvSpPr>
        <p:spPr>
          <a:xfrm>
            <a:off x="228600" y="1005840"/>
            <a:ext cx="2834640" cy="1874520"/>
          </a:xfrm>
          <a:prstGeom prst="rect">
            <a:avLst/>
          </a:prstGeom>
          <a:solidFill>
            <a:srgbClr val="1565C0"/>
          </a:solidFill>
          <a:ln w="6350">
            <a:solidFill>
              <a:srgbClr val="4FC3F7"/>
            </a:solidFill>
            <a:prstDash val="solid"/>
          </a:ln>
          <a:effectLst>
            <a:outerShdw blurRad="63500" dist="25400" dir="8100000" algn="bl" rotWithShape="0">
              <a:srgbClr val="000000">
                <a:alpha val="20000"/>
              </a:srgbClr>
            </a:outerShdw>
          </a:effectLst>
        </p:spPr>
        <p:txBody>
          <a:bodyPr/>
          <a:lstStyle/>
          <a:p>
            <a:endParaRPr lang="tr-TR"/>
          </a:p>
        </p:txBody>
      </p:sp>
      <p:sp>
        <p:nvSpPr>
          <p:cNvPr id="5" name="Text 3"/>
          <p:cNvSpPr/>
          <p:nvPr/>
        </p:nvSpPr>
        <p:spPr>
          <a:xfrm>
            <a:off x="365760" y="1097280"/>
            <a:ext cx="2560320" cy="36576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Tekne &amp; Ada Turları</a:t>
            </a:r>
            <a:endParaRPr lang="en-US" sz="1300" dirty="0"/>
          </a:p>
        </p:txBody>
      </p:sp>
      <p:sp>
        <p:nvSpPr>
          <p:cNvPr id="6" name="Shape 4"/>
          <p:cNvSpPr/>
          <p:nvPr/>
        </p:nvSpPr>
        <p:spPr>
          <a:xfrm>
            <a:off x="365760" y="1481328"/>
            <a:ext cx="2377440" cy="27432"/>
          </a:xfrm>
          <a:prstGeom prst="rect">
            <a:avLst/>
          </a:prstGeom>
          <a:solidFill>
            <a:srgbClr val="4FC3F7"/>
          </a:solidFill>
          <a:ln w="12700">
            <a:solidFill>
              <a:srgbClr val="4FC3F7"/>
            </a:solidFill>
            <a:prstDash val="solid"/>
          </a:ln>
        </p:spPr>
        <p:txBody>
          <a:bodyPr/>
          <a:lstStyle/>
          <a:p>
            <a:endParaRPr lang="tr-TR"/>
          </a:p>
        </p:txBody>
      </p:sp>
      <p:sp>
        <p:nvSpPr>
          <p:cNvPr id="7" name="Text 5"/>
          <p:cNvSpPr/>
          <p:nvPr/>
        </p:nvSpPr>
        <p:spPr>
          <a:xfrm>
            <a:off x="338328" y="1572768"/>
            <a:ext cx="2606040" cy="1234440"/>
          </a:xfrm>
          <a:prstGeom prst="rect">
            <a:avLst/>
          </a:prstGeom>
          <a:noFill/>
          <a:ln/>
        </p:spPr>
        <p:txBody>
          <a:bodyPr wrap="square" rtlCol="0" anchor="t"/>
          <a:lstStyle/>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22 adanın keşfi</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Günübirlik koy turu</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Güvercin Adası'na yolculuk</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Balık tutma turları</a:t>
            </a:r>
            <a:endParaRPr lang="en-US" sz="1100" dirty="0"/>
          </a:p>
        </p:txBody>
      </p:sp>
      <p:sp>
        <p:nvSpPr>
          <p:cNvPr id="8" name="Shape 6"/>
          <p:cNvSpPr/>
          <p:nvPr/>
        </p:nvSpPr>
        <p:spPr>
          <a:xfrm>
            <a:off x="3200400" y="1005840"/>
            <a:ext cx="2834640" cy="1874520"/>
          </a:xfrm>
          <a:prstGeom prst="rect">
            <a:avLst/>
          </a:prstGeom>
          <a:solidFill>
            <a:srgbClr val="1565C0"/>
          </a:solidFill>
          <a:ln w="6350">
            <a:solidFill>
              <a:srgbClr val="4FC3F7"/>
            </a:solidFill>
            <a:prstDash val="solid"/>
          </a:ln>
          <a:effectLst>
            <a:outerShdw blurRad="63500" dist="25400" dir="8100000" algn="bl" rotWithShape="0">
              <a:srgbClr val="000000">
                <a:alpha val="20000"/>
              </a:srgbClr>
            </a:outerShdw>
          </a:effectLst>
        </p:spPr>
        <p:txBody>
          <a:bodyPr/>
          <a:lstStyle/>
          <a:p>
            <a:endParaRPr lang="tr-TR"/>
          </a:p>
        </p:txBody>
      </p:sp>
      <p:sp>
        <p:nvSpPr>
          <p:cNvPr id="9" name="Text 7"/>
          <p:cNvSpPr/>
          <p:nvPr/>
        </p:nvSpPr>
        <p:spPr>
          <a:xfrm>
            <a:off x="3337560" y="1097280"/>
            <a:ext cx="2560320" cy="36576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Bisiklet &amp; Yürüyüş</a:t>
            </a:r>
            <a:endParaRPr lang="en-US" sz="1300" dirty="0"/>
          </a:p>
        </p:txBody>
      </p:sp>
      <p:sp>
        <p:nvSpPr>
          <p:cNvPr id="10" name="Shape 8"/>
          <p:cNvSpPr/>
          <p:nvPr/>
        </p:nvSpPr>
        <p:spPr>
          <a:xfrm>
            <a:off x="3337560" y="1481328"/>
            <a:ext cx="2377440" cy="27432"/>
          </a:xfrm>
          <a:prstGeom prst="rect">
            <a:avLst/>
          </a:prstGeom>
          <a:solidFill>
            <a:srgbClr val="4FC3F7"/>
          </a:solidFill>
          <a:ln w="12700">
            <a:solidFill>
              <a:srgbClr val="4FC3F7"/>
            </a:solidFill>
            <a:prstDash val="solid"/>
          </a:ln>
        </p:spPr>
        <p:txBody>
          <a:bodyPr/>
          <a:lstStyle/>
          <a:p>
            <a:endParaRPr lang="tr-TR"/>
          </a:p>
        </p:txBody>
      </p:sp>
      <p:sp>
        <p:nvSpPr>
          <p:cNvPr id="11" name="Text 9"/>
          <p:cNvSpPr/>
          <p:nvPr/>
        </p:nvSpPr>
        <p:spPr>
          <a:xfrm>
            <a:off x="3310128" y="1572768"/>
            <a:ext cx="2606040" cy="1234440"/>
          </a:xfrm>
          <a:prstGeom prst="rect">
            <a:avLst/>
          </a:prstGeom>
          <a:noFill/>
          <a:ln/>
        </p:spPr>
        <p:txBody>
          <a:bodyPr wrap="square" rtlCol="0" anchor="t"/>
          <a:lstStyle/>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Ayvalık eski çarşı turu</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Cunda sokak yürüyüşü</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Sarımsaklı sahil bisikleti</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Küçükköy doğa yürüyüşü</a:t>
            </a:r>
            <a:endParaRPr lang="en-US" sz="1100" dirty="0"/>
          </a:p>
        </p:txBody>
      </p:sp>
      <p:sp>
        <p:nvSpPr>
          <p:cNvPr id="12" name="Shape 10"/>
          <p:cNvSpPr/>
          <p:nvPr/>
        </p:nvSpPr>
        <p:spPr>
          <a:xfrm>
            <a:off x="6172200" y="1005840"/>
            <a:ext cx="2834640" cy="1874520"/>
          </a:xfrm>
          <a:prstGeom prst="rect">
            <a:avLst/>
          </a:prstGeom>
          <a:solidFill>
            <a:srgbClr val="1565C0"/>
          </a:solidFill>
          <a:ln w="6350">
            <a:solidFill>
              <a:srgbClr val="4FC3F7"/>
            </a:solidFill>
            <a:prstDash val="solid"/>
          </a:ln>
          <a:effectLst>
            <a:outerShdw blurRad="63500" dist="25400" dir="8100000" algn="bl" rotWithShape="0">
              <a:srgbClr val="000000">
                <a:alpha val="20000"/>
              </a:srgbClr>
            </a:outerShdw>
          </a:effectLst>
        </p:spPr>
        <p:txBody>
          <a:bodyPr/>
          <a:lstStyle/>
          <a:p>
            <a:endParaRPr lang="tr-TR"/>
          </a:p>
        </p:txBody>
      </p:sp>
      <p:sp>
        <p:nvSpPr>
          <p:cNvPr id="13" name="Text 11"/>
          <p:cNvSpPr/>
          <p:nvPr/>
        </p:nvSpPr>
        <p:spPr>
          <a:xfrm>
            <a:off x="6309360" y="1097280"/>
            <a:ext cx="2560320" cy="36576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Fotoğraf &amp; Manzara</a:t>
            </a:r>
            <a:endParaRPr lang="en-US" sz="1300" dirty="0"/>
          </a:p>
        </p:txBody>
      </p:sp>
      <p:sp>
        <p:nvSpPr>
          <p:cNvPr id="14" name="Shape 12"/>
          <p:cNvSpPr/>
          <p:nvPr/>
        </p:nvSpPr>
        <p:spPr>
          <a:xfrm>
            <a:off x="6309360" y="1481328"/>
            <a:ext cx="2377440" cy="27432"/>
          </a:xfrm>
          <a:prstGeom prst="rect">
            <a:avLst/>
          </a:prstGeom>
          <a:solidFill>
            <a:srgbClr val="4FC3F7"/>
          </a:solidFill>
          <a:ln w="12700">
            <a:solidFill>
              <a:srgbClr val="4FC3F7"/>
            </a:solidFill>
            <a:prstDash val="solid"/>
          </a:ln>
        </p:spPr>
        <p:txBody>
          <a:bodyPr/>
          <a:lstStyle/>
          <a:p>
            <a:endParaRPr lang="tr-TR"/>
          </a:p>
        </p:txBody>
      </p:sp>
      <p:sp>
        <p:nvSpPr>
          <p:cNvPr id="15" name="Text 13"/>
          <p:cNvSpPr/>
          <p:nvPr/>
        </p:nvSpPr>
        <p:spPr>
          <a:xfrm>
            <a:off x="6281928" y="1572768"/>
            <a:ext cx="2606040" cy="1234440"/>
          </a:xfrm>
          <a:prstGeom prst="rect">
            <a:avLst/>
          </a:prstGeom>
          <a:noFill/>
          <a:ln/>
        </p:spPr>
        <p:txBody>
          <a:bodyPr wrap="square" rtlCol="0" anchor="t"/>
          <a:lstStyle/>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Şeytan Sofrası gün batımı</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Aşıklar Tepesi panorama</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Cunda Rum evi fotoğrafları</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Sahil balıkçı tekneleri</a:t>
            </a:r>
            <a:endParaRPr lang="en-US" sz="1100" dirty="0"/>
          </a:p>
        </p:txBody>
      </p:sp>
      <p:sp>
        <p:nvSpPr>
          <p:cNvPr id="16" name="Shape 14"/>
          <p:cNvSpPr/>
          <p:nvPr/>
        </p:nvSpPr>
        <p:spPr>
          <a:xfrm>
            <a:off x="228600" y="3017520"/>
            <a:ext cx="2834640" cy="1874520"/>
          </a:xfrm>
          <a:prstGeom prst="rect">
            <a:avLst/>
          </a:prstGeom>
          <a:solidFill>
            <a:srgbClr val="1565C0"/>
          </a:solidFill>
          <a:ln w="6350">
            <a:solidFill>
              <a:srgbClr val="4FC3F7"/>
            </a:solidFill>
            <a:prstDash val="solid"/>
          </a:ln>
          <a:effectLst>
            <a:outerShdw blurRad="63500" dist="25400" dir="8100000" algn="bl" rotWithShape="0">
              <a:srgbClr val="000000">
                <a:alpha val="20000"/>
              </a:srgbClr>
            </a:outerShdw>
          </a:effectLst>
        </p:spPr>
        <p:txBody>
          <a:bodyPr/>
          <a:lstStyle/>
          <a:p>
            <a:endParaRPr lang="tr-TR"/>
          </a:p>
        </p:txBody>
      </p:sp>
      <p:sp>
        <p:nvSpPr>
          <p:cNvPr id="17" name="Text 15"/>
          <p:cNvSpPr/>
          <p:nvPr/>
        </p:nvSpPr>
        <p:spPr>
          <a:xfrm>
            <a:off x="365760" y="3108960"/>
            <a:ext cx="2560320" cy="36576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Alışveriş &amp; Zanaat</a:t>
            </a:r>
            <a:endParaRPr lang="en-US" sz="1300" dirty="0"/>
          </a:p>
        </p:txBody>
      </p:sp>
      <p:sp>
        <p:nvSpPr>
          <p:cNvPr id="18" name="Shape 16"/>
          <p:cNvSpPr/>
          <p:nvPr/>
        </p:nvSpPr>
        <p:spPr>
          <a:xfrm>
            <a:off x="365760" y="3493008"/>
            <a:ext cx="2377440" cy="27432"/>
          </a:xfrm>
          <a:prstGeom prst="rect">
            <a:avLst/>
          </a:prstGeom>
          <a:solidFill>
            <a:srgbClr val="4FC3F7"/>
          </a:solidFill>
          <a:ln w="12700">
            <a:solidFill>
              <a:srgbClr val="4FC3F7"/>
            </a:solidFill>
            <a:prstDash val="solid"/>
          </a:ln>
        </p:spPr>
        <p:txBody>
          <a:bodyPr/>
          <a:lstStyle/>
          <a:p>
            <a:endParaRPr lang="tr-TR"/>
          </a:p>
        </p:txBody>
      </p:sp>
      <p:sp>
        <p:nvSpPr>
          <p:cNvPr id="19" name="Text 17"/>
          <p:cNvSpPr/>
          <p:nvPr/>
        </p:nvSpPr>
        <p:spPr>
          <a:xfrm>
            <a:off x="338328" y="3584448"/>
            <a:ext cx="2606040" cy="1234440"/>
          </a:xfrm>
          <a:prstGeom prst="rect">
            <a:avLst/>
          </a:prstGeom>
          <a:noFill/>
          <a:ln/>
        </p:spPr>
        <p:txBody>
          <a:bodyPr wrap="square" rtlCol="0" anchor="t"/>
          <a:lstStyle/>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Zeytinyağı ve sabun</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Cunda çarşısı hediyelik</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Antika çarşısı</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El yapımı takı &amp; seramik</a:t>
            </a:r>
            <a:endParaRPr lang="en-US" sz="1100" dirty="0"/>
          </a:p>
        </p:txBody>
      </p:sp>
      <p:sp>
        <p:nvSpPr>
          <p:cNvPr id="20" name="Shape 18"/>
          <p:cNvSpPr/>
          <p:nvPr/>
        </p:nvSpPr>
        <p:spPr>
          <a:xfrm>
            <a:off x="3200400" y="3017520"/>
            <a:ext cx="2834640" cy="1874520"/>
          </a:xfrm>
          <a:prstGeom prst="rect">
            <a:avLst/>
          </a:prstGeom>
          <a:solidFill>
            <a:srgbClr val="1565C0"/>
          </a:solidFill>
          <a:ln w="6350">
            <a:solidFill>
              <a:srgbClr val="4FC3F7"/>
            </a:solidFill>
            <a:prstDash val="solid"/>
          </a:ln>
          <a:effectLst>
            <a:outerShdw blurRad="63500" dist="25400" dir="8100000" algn="bl" rotWithShape="0">
              <a:srgbClr val="000000">
                <a:alpha val="20000"/>
              </a:srgbClr>
            </a:outerShdw>
          </a:effectLst>
        </p:spPr>
        <p:txBody>
          <a:bodyPr/>
          <a:lstStyle/>
          <a:p>
            <a:endParaRPr lang="tr-TR"/>
          </a:p>
        </p:txBody>
      </p:sp>
      <p:sp>
        <p:nvSpPr>
          <p:cNvPr id="21" name="Text 19"/>
          <p:cNvSpPr/>
          <p:nvPr/>
        </p:nvSpPr>
        <p:spPr>
          <a:xfrm>
            <a:off x="3337560" y="3108960"/>
            <a:ext cx="2560320" cy="36576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Su Sporları</a:t>
            </a:r>
            <a:endParaRPr lang="en-US" sz="1300" dirty="0"/>
          </a:p>
        </p:txBody>
      </p:sp>
      <p:sp>
        <p:nvSpPr>
          <p:cNvPr id="22" name="Shape 20"/>
          <p:cNvSpPr/>
          <p:nvPr/>
        </p:nvSpPr>
        <p:spPr>
          <a:xfrm>
            <a:off x="3337560" y="3493008"/>
            <a:ext cx="2377440" cy="27432"/>
          </a:xfrm>
          <a:prstGeom prst="rect">
            <a:avLst/>
          </a:prstGeom>
          <a:solidFill>
            <a:srgbClr val="4FC3F7"/>
          </a:solidFill>
          <a:ln w="12700">
            <a:solidFill>
              <a:srgbClr val="4FC3F7"/>
            </a:solidFill>
            <a:prstDash val="solid"/>
          </a:ln>
        </p:spPr>
        <p:txBody>
          <a:bodyPr/>
          <a:lstStyle/>
          <a:p>
            <a:endParaRPr lang="tr-TR"/>
          </a:p>
        </p:txBody>
      </p:sp>
      <p:sp>
        <p:nvSpPr>
          <p:cNvPr id="23" name="Text 21"/>
          <p:cNvSpPr/>
          <p:nvPr/>
        </p:nvSpPr>
        <p:spPr>
          <a:xfrm>
            <a:off x="3310128" y="3584448"/>
            <a:ext cx="2606040" cy="1234440"/>
          </a:xfrm>
          <a:prstGeom prst="rect">
            <a:avLst/>
          </a:prstGeom>
          <a:noFill/>
          <a:ln/>
        </p:spPr>
        <p:txBody>
          <a:bodyPr wrap="square" rtlCol="0" anchor="t"/>
          <a:lstStyle/>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Şnorkelli dalış (Badavut)</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Kano &amp; SUP (Patriça)</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Rüzgar sörfü (Sarımsaklı)</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Yüzme, güneşlenme</a:t>
            </a:r>
            <a:endParaRPr lang="en-US" sz="1100" dirty="0"/>
          </a:p>
        </p:txBody>
      </p:sp>
      <p:sp>
        <p:nvSpPr>
          <p:cNvPr id="24" name="Shape 22"/>
          <p:cNvSpPr/>
          <p:nvPr/>
        </p:nvSpPr>
        <p:spPr>
          <a:xfrm>
            <a:off x="6172200" y="3017520"/>
            <a:ext cx="2834640" cy="1874520"/>
          </a:xfrm>
          <a:prstGeom prst="rect">
            <a:avLst/>
          </a:prstGeom>
          <a:solidFill>
            <a:srgbClr val="1565C0"/>
          </a:solidFill>
          <a:ln w="6350">
            <a:solidFill>
              <a:srgbClr val="4FC3F7"/>
            </a:solidFill>
            <a:prstDash val="solid"/>
          </a:ln>
          <a:effectLst>
            <a:outerShdw blurRad="63500" dist="25400" dir="8100000" algn="bl" rotWithShape="0">
              <a:srgbClr val="000000">
                <a:alpha val="20000"/>
              </a:srgbClr>
            </a:outerShdw>
          </a:effectLst>
        </p:spPr>
        <p:txBody>
          <a:bodyPr/>
          <a:lstStyle/>
          <a:p>
            <a:endParaRPr lang="tr-TR"/>
          </a:p>
        </p:txBody>
      </p:sp>
      <p:sp>
        <p:nvSpPr>
          <p:cNvPr id="25" name="Text 23"/>
          <p:cNvSpPr/>
          <p:nvPr/>
        </p:nvSpPr>
        <p:spPr>
          <a:xfrm>
            <a:off x="6309360" y="3108960"/>
            <a:ext cx="2560320" cy="365760"/>
          </a:xfrm>
          <a:prstGeom prst="rect">
            <a:avLst/>
          </a:prstGeom>
          <a:noFill/>
          <a:ln/>
        </p:spPr>
        <p:txBody>
          <a:bodyPr wrap="square" lIns="0" tIns="0" rIns="0" bIns="0" rtlCol="0" anchor="ctr"/>
          <a:lstStyle/>
          <a:p>
            <a:pPr marL="0" indent="0">
              <a:buNone/>
            </a:pPr>
            <a:r>
              <a:rPr lang="en-US" sz="1300" b="1" dirty="0">
                <a:solidFill>
                  <a:srgbClr val="C9A96E"/>
                </a:solidFill>
                <a:latin typeface="Trebuchet MS" pitchFamily="34" charset="0"/>
                <a:ea typeface="Trebuchet MS" pitchFamily="34" charset="-122"/>
                <a:cs typeface="Trebuchet MS" pitchFamily="34" charset="-120"/>
              </a:rPr>
              <a:t>🎭  Kültür &amp; Festival</a:t>
            </a:r>
            <a:endParaRPr lang="en-US" sz="1300" dirty="0"/>
          </a:p>
        </p:txBody>
      </p:sp>
      <p:sp>
        <p:nvSpPr>
          <p:cNvPr id="26" name="Shape 24"/>
          <p:cNvSpPr/>
          <p:nvPr/>
        </p:nvSpPr>
        <p:spPr>
          <a:xfrm>
            <a:off x="6309360" y="3493008"/>
            <a:ext cx="2377440" cy="27432"/>
          </a:xfrm>
          <a:prstGeom prst="rect">
            <a:avLst/>
          </a:prstGeom>
          <a:solidFill>
            <a:srgbClr val="4FC3F7"/>
          </a:solidFill>
          <a:ln w="12700">
            <a:solidFill>
              <a:srgbClr val="4FC3F7"/>
            </a:solidFill>
            <a:prstDash val="solid"/>
          </a:ln>
        </p:spPr>
        <p:txBody>
          <a:bodyPr/>
          <a:lstStyle/>
          <a:p>
            <a:endParaRPr lang="tr-TR"/>
          </a:p>
        </p:txBody>
      </p:sp>
      <p:sp>
        <p:nvSpPr>
          <p:cNvPr id="27" name="Text 25"/>
          <p:cNvSpPr/>
          <p:nvPr/>
        </p:nvSpPr>
        <p:spPr>
          <a:xfrm>
            <a:off x="6281928" y="3584448"/>
            <a:ext cx="2606040" cy="1234440"/>
          </a:xfrm>
          <a:prstGeom prst="rect">
            <a:avLst/>
          </a:prstGeom>
          <a:noFill/>
          <a:ln/>
        </p:spPr>
        <p:txBody>
          <a:bodyPr wrap="square" rtlCol="0" anchor="t"/>
          <a:lstStyle/>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Zeytin Festivali (Kasım)</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Film Festivali (Eylül)</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Girit mutfağı atölyesi</a:t>
            </a:r>
            <a:endParaRPr lang="en-US" sz="1100" dirty="0"/>
          </a:p>
          <a:p>
            <a:pPr marL="342900" indent="-342900">
              <a:buSzPct val="100000"/>
              <a:buChar char="•"/>
            </a:pPr>
            <a:r>
              <a:rPr lang="en-US" sz="1100" dirty="0">
                <a:solidFill>
                  <a:srgbClr val="FDF6E3"/>
                </a:solidFill>
                <a:latin typeface="Calibri" pitchFamily="34" charset="0"/>
                <a:ea typeface="Calibri" pitchFamily="34" charset="-122"/>
                <a:cs typeface="Calibri" pitchFamily="34" charset="-120"/>
              </a:rPr>
              <a:t>Sanat galerileri (Küçükköy)</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06D77"/>
          </a:solidFill>
          <a:ln w="12700">
            <a:solidFill>
              <a:srgbClr val="006D77"/>
            </a:solidFill>
            <a:prstDash val="solid"/>
          </a:ln>
        </p:spPr>
        <p:txBody>
          <a:bodyPr/>
          <a:lstStyle/>
          <a:p>
            <a:endParaRPr lang="tr-TR"/>
          </a:p>
        </p:txBody>
      </p:sp>
      <p:sp>
        <p:nvSpPr>
          <p:cNvPr id="3" name="Text 1"/>
          <p:cNvSpPr/>
          <p:nvPr/>
        </p:nvSpPr>
        <p:spPr>
          <a:xfrm>
            <a:off x="274320" y="0"/>
            <a:ext cx="8595360" cy="777240"/>
          </a:xfrm>
          <a:prstGeom prst="rect">
            <a:avLst/>
          </a:prstGeom>
          <a:noFill/>
          <a:ln/>
        </p:spPr>
        <p:txBody>
          <a:bodyPr wrap="square" lIns="0" tIns="0" rIns="0" bIns="0" rtlCol="0" anchor="ctr"/>
          <a:lstStyle/>
          <a:p>
            <a:pPr marL="0" indent="0">
              <a:buNone/>
            </a:pPr>
            <a:r>
              <a:rPr lang="en-US" sz="2400" b="1" dirty="0">
                <a:solidFill>
                  <a:srgbClr val="FFFFFF"/>
                </a:solidFill>
                <a:latin typeface="Trebuchet MS" pitchFamily="34" charset="0"/>
                <a:ea typeface="Trebuchet MS" pitchFamily="34" charset="-122"/>
                <a:cs typeface="Trebuchet MS" pitchFamily="34" charset="-120"/>
              </a:rPr>
              <a:t>ℹ  PRATİK BİLGİLER &amp; ULAŞIM</a:t>
            </a:r>
            <a:endParaRPr lang="en-US" sz="2400" dirty="0"/>
          </a:p>
        </p:txBody>
      </p:sp>
      <p:sp>
        <p:nvSpPr>
          <p:cNvPr id="4" name="Shape 2"/>
          <p:cNvSpPr/>
          <p:nvPr/>
        </p:nvSpPr>
        <p:spPr>
          <a:xfrm>
            <a:off x="182880" y="960120"/>
            <a:ext cx="2834640" cy="1874520"/>
          </a:xfrm>
          <a:prstGeom prst="rect">
            <a:avLst/>
          </a:prstGeom>
          <a:solidFill>
            <a:srgbClr val="FFFFFF"/>
          </a:solidFill>
          <a:ln w="12700">
            <a:solidFill>
              <a:srgbClr val="0B3D6B"/>
            </a:solidFill>
            <a:prstDash val="solid"/>
          </a:ln>
          <a:effectLst>
            <a:outerShdw blurRad="50800" dist="12700" dir="8100000" algn="bl" rotWithShape="0">
              <a:srgbClr val="000000">
                <a:alpha val="8000"/>
              </a:srgbClr>
            </a:outerShdw>
          </a:effectLst>
        </p:spPr>
        <p:txBody>
          <a:bodyPr/>
          <a:lstStyle/>
          <a:p>
            <a:endParaRPr lang="tr-TR"/>
          </a:p>
        </p:txBody>
      </p:sp>
      <p:sp>
        <p:nvSpPr>
          <p:cNvPr id="5" name="Shape 3"/>
          <p:cNvSpPr/>
          <p:nvPr/>
        </p:nvSpPr>
        <p:spPr>
          <a:xfrm>
            <a:off x="182880" y="960120"/>
            <a:ext cx="2834640" cy="347472"/>
          </a:xfrm>
          <a:prstGeom prst="rect">
            <a:avLst/>
          </a:prstGeom>
          <a:solidFill>
            <a:srgbClr val="0B3D6B"/>
          </a:solidFill>
          <a:ln w="12700">
            <a:solidFill>
              <a:srgbClr val="0B3D6B"/>
            </a:solidFill>
            <a:prstDash val="solid"/>
          </a:ln>
        </p:spPr>
        <p:txBody>
          <a:bodyPr/>
          <a:lstStyle/>
          <a:p>
            <a:endParaRPr lang="tr-TR"/>
          </a:p>
        </p:txBody>
      </p:sp>
      <p:sp>
        <p:nvSpPr>
          <p:cNvPr id="6" name="Text 4"/>
          <p:cNvSpPr/>
          <p:nvPr/>
        </p:nvSpPr>
        <p:spPr>
          <a:xfrm>
            <a:off x="182880" y="960120"/>
            <a:ext cx="283464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 Ulaşım</a:t>
            </a:r>
            <a:endParaRPr lang="en-US" sz="1200" dirty="0"/>
          </a:p>
        </p:txBody>
      </p:sp>
      <p:sp>
        <p:nvSpPr>
          <p:cNvPr id="7" name="Text 5"/>
          <p:cNvSpPr/>
          <p:nvPr/>
        </p:nvSpPr>
        <p:spPr>
          <a:xfrm>
            <a:off x="292608" y="1344168"/>
            <a:ext cx="2606040" cy="1417320"/>
          </a:xfrm>
          <a:prstGeom prst="rect">
            <a:avLst/>
          </a:prstGeom>
          <a:noFill/>
          <a:ln/>
        </p:spPr>
        <p:txBody>
          <a:bodyPr wrap="square" rtlCol="0" anchor="t"/>
          <a:lstStyle/>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İzmir'den: ~3 saat karayolu</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Balıkesir'den: ~1,5 saat</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Çanakkale'den: ~2,5 saat</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Otobüs: İstanbul, Ankara, İzmir</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Ayvalık-Cunda arası 5-6 km</a:t>
            </a:r>
            <a:endParaRPr lang="en-US" sz="1000" dirty="0"/>
          </a:p>
        </p:txBody>
      </p:sp>
      <p:sp>
        <p:nvSpPr>
          <p:cNvPr id="8" name="Shape 6"/>
          <p:cNvSpPr/>
          <p:nvPr/>
        </p:nvSpPr>
        <p:spPr>
          <a:xfrm>
            <a:off x="3154680" y="960120"/>
            <a:ext cx="2834640" cy="1874520"/>
          </a:xfrm>
          <a:prstGeom prst="rect">
            <a:avLst/>
          </a:prstGeom>
          <a:solidFill>
            <a:srgbClr val="FFFFFF"/>
          </a:solidFill>
          <a:ln w="12700">
            <a:solidFill>
              <a:srgbClr val="006D77"/>
            </a:solidFill>
            <a:prstDash val="solid"/>
          </a:ln>
          <a:effectLst>
            <a:outerShdw blurRad="50800" dist="12700" dir="8100000" algn="bl" rotWithShape="0">
              <a:srgbClr val="000000">
                <a:alpha val="8000"/>
              </a:srgbClr>
            </a:outerShdw>
          </a:effectLst>
        </p:spPr>
        <p:txBody>
          <a:bodyPr/>
          <a:lstStyle/>
          <a:p>
            <a:endParaRPr lang="tr-TR"/>
          </a:p>
        </p:txBody>
      </p:sp>
      <p:sp>
        <p:nvSpPr>
          <p:cNvPr id="9" name="Shape 7"/>
          <p:cNvSpPr/>
          <p:nvPr/>
        </p:nvSpPr>
        <p:spPr>
          <a:xfrm>
            <a:off x="3154680" y="960120"/>
            <a:ext cx="2834640" cy="347472"/>
          </a:xfrm>
          <a:prstGeom prst="rect">
            <a:avLst/>
          </a:prstGeom>
          <a:solidFill>
            <a:srgbClr val="006D77"/>
          </a:solidFill>
          <a:ln w="12700">
            <a:solidFill>
              <a:srgbClr val="006D77"/>
            </a:solidFill>
            <a:prstDash val="solid"/>
          </a:ln>
        </p:spPr>
        <p:txBody>
          <a:bodyPr/>
          <a:lstStyle/>
          <a:p>
            <a:endParaRPr lang="tr-TR"/>
          </a:p>
        </p:txBody>
      </p:sp>
      <p:sp>
        <p:nvSpPr>
          <p:cNvPr id="10" name="Text 8"/>
          <p:cNvSpPr/>
          <p:nvPr/>
        </p:nvSpPr>
        <p:spPr>
          <a:xfrm>
            <a:off x="3154680" y="960120"/>
            <a:ext cx="283464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 En İyi Dönem</a:t>
            </a:r>
            <a:endParaRPr lang="en-US" sz="1200" dirty="0"/>
          </a:p>
        </p:txBody>
      </p:sp>
      <p:sp>
        <p:nvSpPr>
          <p:cNvPr id="11" name="Text 9"/>
          <p:cNvSpPr/>
          <p:nvPr/>
        </p:nvSpPr>
        <p:spPr>
          <a:xfrm>
            <a:off x="3264408" y="1344168"/>
            <a:ext cx="2606040" cy="1417320"/>
          </a:xfrm>
          <a:prstGeom prst="rect">
            <a:avLst/>
          </a:prstGeom>
          <a:noFill/>
          <a:ln/>
        </p:spPr>
        <p:txBody>
          <a:bodyPr wrap="square" rtlCol="0" anchor="t"/>
          <a:lstStyle/>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 Nisan-Mayıs: Sessiz, çiçekli</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 Haziran-Ağustos: Deniz sezonu</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 Eylül-Ekim: Film Festivali</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 Kış: Sakin, yerel atmosfer</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En kalabalık: Temmuz-Ağustos</a:t>
            </a:r>
            <a:endParaRPr lang="en-US" sz="1000" dirty="0"/>
          </a:p>
        </p:txBody>
      </p:sp>
      <p:sp>
        <p:nvSpPr>
          <p:cNvPr id="12" name="Shape 10"/>
          <p:cNvSpPr/>
          <p:nvPr/>
        </p:nvSpPr>
        <p:spPr>
          <a:xfrm>
            <a:off x="6126480" y="960120"/>
            <a:ext cx="2834640" cy="1874520"/>
          </a:xfrm>
          <a:prstGeom prst="rect">
            <a:avLst/>
          </a:prstGeom>
          <a:solidFill>
            <a:srgbClr val="FFFFFF"/>
          </a:solidFill>
          <a:ln w="12700">
            <a:solidFill>
              <a:srgbClr val="5C7A29"/>
            </a:solidFill>
            <a:prstDash val="solid"/>
          </a:ln>
          <a:effectLst>
            <a:outerShdw blurRad="50800" dist="12700" dir="8100000" algn="bl" rotWithShape="0">
              <a:srgbClr val="000000">
                <a:alpha val="8000"/>
              </a:srgbClr>
            </a:outerShdw>
          </a:effectLst>
        </p:spPr>
        <p:txBody>
          <a:bodyPr/>
          <a:lstStyle/>
          <a:p>
            <a:endParaRPr lang="tr-TR"/>
          </a:p>
        </p:txBody>
      </p:sp>
      <p:sp>
        <p:nvSpPr>
          <p:cNvPr id="13" name="Shape 11"/>
          <p:cNvSpPr/>
          <p:nvPr/>
        </p:nvSpPr>
        <p:spPr>
          <a:xfrm>
            <a:off x="6126480" y="960120"/>
            <a:ext cx="2834640" cy="347472"/>
          </a:xfrm>
          <a:prstGeom prst="rect">
            <a:avLst/>
          </a:prstGeom>
          <a:solidFill>
            <a:srgbClr val="5C7A29"/>
          </a:solidFill>
          <a:ln w="12700">
            <a:solidFill>
              <a:srgbClr val="5C7A29"/>
            </a:solidFill>
            <a:prstDash val="solid"/>
          </a:ln>
        </p:spPr>
        <p:txBody>
          <a:bodyPr/>
          <a:lstStyle/>
          <a:p>
            <a:endParaRPr lang="tr-TR"/>
          </a:p>
        </p:txBody>
      </p:sp>
      <p:sp>
        <p:nvSpPr>
          <p:cNvPr id="14" name="Text 12"/>
          <p:cNvSpPr/>
          <p:nvPr/>
        </p:nvSpPr>
        <p:spPr>
          <a:xfrm>
            <a:off x="6126480" y="960120"/>
            <a:ext cx="283464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 Konaklama</a:t>
            </a:r>
            <a:endParaRPr lang="en-US" sz="1200" dirty="0"/>
          </a:p>
        </p:txBody>
      </p:sp>
      <p:sp>
        <p:nvSpPr>
          <p:cNvPr id="15" name="Text 13"/>
          <p:cNvSpPr/>
          <p:nvPr/>
        </p:nvSpPr>
        <p:spPr>
          <a:xfrm>
            <a:off x="6236208" y="1344168"/>
            <a:ext cx="2606040" cy="1417320"/>
          </a:xfrm>
          <a:prstGeom prst="rect">
            <a:avLst/>
          </a:prstGeom>
          <a:noFill/>
          <a:ln/>
        </p:spPr>
        <p:txBody>
          <a:bodyPr wrap="square" rtlCol="0" anchor="t"/>
          <a:lstStyle/>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Cunda: Butik taş oteller</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Sarımsaklı: Apart ve oteller</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Çamlık: Tarihi konak pansiyonları</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Ayvalık merkezi: Butik oteller</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Erken rezervasyon şart (yaz)</a:t>
            </a:r>
            <a:endParaRPr lang="en-US" sz="1000" dirty="0"/>
          </a:p>
        </p:txBody>
      </p:sp>
      <p:sp>
        <p:nvSpPr>
          <p:cNvPr id="16" name="Shape 14"/>
          <p:cNvSpPr/>
          <p:nvPr/>
        </p:nvSpPr>
        <p:spPr>
          <a:xfrm>
            <a:off x="182880" y="2971800"/>
            <a:ext cx="2834640" cy="1874520"/>
          </a:xfrm>
          <a:prstGeom prst="rect">
            <a:avLst/>
          </a:prstGeom>
          <a:solidFill>
            <a:srgbClr val="FFFFFF"/>
          </a:solidFill>
          <a:ln w="12700">
            <a:solidFill>
              <a:srgbClr val="E8A838"/>
            </a:solidFill>
            <a:prstDash val="solid"/>
          </a:ln>
          <a:effectLst>
            <a:outerShdw blurRad="50800" dist="12700" dir="8100000" algn="bl" rotWithShape="0">
              <a:srgbClr val="000000">
                <a:alpha val="8000"/>
              </a:srgbClr>
            </a:outerShdw>
          </a:effectLst>
        </p:spPr>
        <p:txBody>
          <a:bodyPr/>
          <a:lstStyle/>
          <a:p>
            <a:endParaRPr lang="tr-TR"/>
          </a:p>
        </p:txBody>
      </p:sp>
      <p:sp>
        <p:nvSpPr>
          <p:cNvPr id="17" name="Shape 15"/>
          <p:cNvSpPr/>
          <p:nvPr/>
        </p:nvSpPr>
        <p:spPr>
          <a:xfrm>
            <a:off x="182880" y="2971800"/>
            <a:ext cx="2834640" cy="347472"/>
          </a:xfrm>
          <a:prstGeom prst="rect">
            <a:avLst/>
          </a:prstGeom>
          <a:solidFill>
            <a:srgbClr val="E8A838"/>
          </a:solidFill>
          <a:ln w="12700">
            <a:solidFill>
              <a:srgbClr val="E8A838"/>
            </a:solidFill>
            <a:prstDash val="solid"/>
          </a:ln>
        </p:spPr>
        <p:txBody>
          <a:bodyPr/>
          <a:lstStyle/>
          <a:p>
            <a:endParaRPr lang="tr-TR"/>
          </a:p>
        </p:txBody>
      </p:sp>
      <p:sp>
        <p:nvSpPr>
          <p:cNvPr id="18" name="Text 16"/>
          <p:cNvSpPr/>
          <p:nvPr/>
        </p:nvSpPr>
        <p:spPr>
          <a:xfrm>
            <a:off x="182880" y="2971800"/>
            <a:ext cx="283464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 Müze &amp; Giriş</a:t>
            </a:r>
            <a:endParaRPr lang="en-US" sz="1200" dirty="0"/>
          </a:p>
        </p:txBody>
      </p:sp>
      <p:sp>
        <p:nvSpPr>
          <p:cNvPr id="19" name="Text 17"/>
          <p:cNvSpPr/>
          <p:nvPr/>
        </p:nvSpPr>
        <p:spPr>
          <a:xfrm>
            <a:off x="292608" y="3355848"/>
            <a:ext cx="2606040" cy="1417320"/>
          </a:xfrm>
          <a:prstGeom prst="rect">
            <a:avLst/>
          </a:prstGeom>
          <a:noFill/>
          <a:ln/>
        </p:spPr>
        <p:txBody>
          <a:bodyPr wrap="square" rtlCol="0" anchor="t"/>
          <a:lstStyle/>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Rahmi Koç Müzesi: Salı-Pazar</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Saat: 10:00-18:30</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Müzekart geçerli değil (Cunda)</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Şeytan Sofrası: Giriş ücretli</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Ayazma: Ücretsiz</a:t>
            </a:r>
            <a:endParaRPr lang="en-US" sz="1000" dirty="0"/>
          </a:p>
        </p:txBody>
      </p:sp>
      <p:sp>
        <p:nvSpPr>
          <p:cNvPr id="20" name="Shape 18"/>
          <p:cNvSpPr/>
          <p:nvPr/>
        </p:nvSpPr>
        <p:spPr>
          <a:xfrm>
            <a:off x="3154680" y="2971800"/>
            <a:ext cx="2834640" cy="1874520"/>
          </a:xfrm>
          <a:prstGeom prst="rect">
            <a:avLst/>
          </a:prstGeom>
          <a:solidFill>
            <a:srgbClr val="FFFFFF"/>
          </a:solidFill>
          <a:ln w="12700">
            <a:solidFill>
              <a:srgbClr val="C0392B"/>
            </a:solidFill>
            <a:prstDash val="solid"/>
          </a:ln>
          <a:effectLst>
            <a:outerShdw blurRad="50800" dist="12700" dir="8100000" algn="bl" rotWithShape="0">
              <a:srgbClr val="000000">
                <a:alpha val="8000"/>
              </a:srgbClr>
            </a:outerShdw>
          </a:effectLst>
        </p:spPr>
        <p:txBody>
          <a:bodyPr/>
          <a:lstStyle/>
          <a:p>
            <a:endParaRPr lang="tr-TR"/>
          </a:p>
        </p:txBody>
      </p:sp>
      <p:sp>
        <p:nvSpPr>
          <p:cNvPr id="21" name="Shape 19"/>
          <p:cNvSpPr/>
          <p:nvPr/>
        </p:nvSpPr>
        <p:spPr>
          <a:xfrm>
            <a:off x="3154680" y="2971800"/>
            <a:ext cx="2834640" cy="347472"/>
          </a:xfrm>
          <a:prstGeom prst="rect">
            <a:avLst/>
          </a:prstGeom>
          <a:solidFill>
            <a:srgbClr val="C0392B"/>
          </a:solidFill>
          <a:ln w="12700">
            <a:solidFill>
              <a:srgbClr val="C0392B"/>
            </a:solidFill>
            <a:prstDash val="solid"/>
          </a:ln>
        </p:spPr>
        <p:txBody>
          <a:bodyPr/>
          <a:lstStyle/>
          <a:p>
            <a:endParaRPr lang="tr-TR"/>
          </a:p>
        </p:txBody>
      </p:sp>
      <p:sp>
        <p:nvSpPr>
          <p:cNvPr id="22" name="Text 20"/>
          <p:cNvSpPr/>
          <p:nvPr/>
        </p:nvSpPr>
        <p:spPr>
          <a:xfrm>
            <a:off x="3154680" y="2971800"/>
            <a:ext cx="283464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 Restoran Önerileri</a:t>
            </a:r>
            <a:endParaRPr lang="en-US" sz="1200" dirty="0"/>
          </a:p>
        </p:txBody>
      </p:sp>
      <p:sp>
        <p:nvSpPr>
          <p:cNvPr id="23" name="Text 21"/>
          <p:cNvSpPr/>
          <p:nvPr/>
        </p:nvSpPr>
        <p:spPr>
          <a:xfrm>
            <a:off x="3264408" y="3355848"/>
            <a:ext cx="2606040" cy="1417320"/>
          </a:xfrm>
          <a:prstGeom prst="rect">
            <a:avLst/>
          </a:prstGeom>
          <a:noFill/>
          <a:ln/>
        </p:spPr>
        <p:txBody>
          <a:bodyPr wrap="square" rtlCol="0" anchor="t"/>
          <a:lstStyle/>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Mor Salkım (zeytinyağlılar)</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Rum Meyhanesi (mezeler)</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Ayna Cunda (Girit mutfağı)</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Günay Restoran (deniz ürünü)</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Nesos (ot mezeleri, Cunda)</a:t>
            </a:r>
            <a:endParaRPr lang="en-US" sz="1000" dirty="0"/>
          </a:p>
        </p:txBody>
      </p:sp>
      <p:sp>
        <p:nvSpPr>
          <p:cNvPr id="24" name="Shape 22"/>
          <p:cNvSpPr/>
          <p:nvPr/>
        </p:nvSpPr>
        <p:spPr>
          <a:xfrm>
            <a:off x="6126480" y="2971800"/>
            <a:ext cx="2834640" cy="1874520"/>
          </a:xfrm>
          <a:prstGeom prst="rect">
            <a:avLst/>
          </a:prstGeom>
          <a:solidFill>
            <a:srgbClr val="FFFFFF"/>
          </a:solidFill>
          <a:ln w="12700">
            <a:solidFill>
              <a:srgbClr val="6C3483"/>
            </a:solidFill>
            <a:prstDash val="solid"/>
          </a:ln>
          <a:effectLst>
            <a:outerShdw blurRad="50800" dist="12700" dir="8100000" algn="bl" rotWithShape="0">
              <a:srgbClr val="000000">
                <a:alpha val="8000"/>
              </a:srgbClr>
            </a:outerShdw>
          </a:effectLst>
        </p:spPr>
        <p:txBody>
          <a:bodyPr/>
          <a:lstStyle/>
          <a:p>
            <a:endParaRPr lang="tr-TR"/>
          </a:p>
        </p:txBody>
      </p:sp>
      <p:sp>
        <p:nvSpPr>
          <p:cNvPr id="25" name="Shape 23"/>
          <p:cNvSpPr/>
          <p:nvPr/>
        </p:nvSpPr>
        <p:spPr>
          <a:xfrm>
            <a:off x="6126480" y="2971800"/>
            <a:ext cx="2834640" cy="347472"/>
          </a:xfrm>
          <a:prstGeom prst="rect">
            <a:avLst/>
          </a:prstGeom>
          <a:solidFill>
            <a:srgbClr val="6C3483"/>
          </a:solidFill>
          <a:ln w="12700">
            <a:solidFill>
              <a:srgbClr val="6C3483"/>
            </a:solidFill>
            <a:prstDash val="solid"/>
          </a:ln>
        </p:spPr>
        <p:txBody>
          <a:bodyPr/>
          <a:lstStyle/>
          <a:p>
            <a:endParaRPr lang="tr-TR"/>
          </a:p>
        </p:txBody>
      </p:sp>
      <p:sp>
        <p:nvSpPr>
          <p:cNvPr id="26" name="Text 24"/>
          <p:cNvSpPr/>
          <p:nvPr/>
        </p:nvSpPr>
        <p:spPr>
          <a:xfrm>
            <a:off x="6126480" y="2971800"/>
            <a:ext cx="283464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 İpuçları</a:t>
            </a:r>
            <a:endParaRPr lang="en-US" sz="1200" dirty="0"/>
          </a:p>
        </p:txBody>
      </p:sp>
      <p:sp>
        <p:nvSpPr>
          <p:cNvPr id="27" name="Text 25"/>
          <p:cNvSpPr/>
          <p:nvPr/>
        </p:nvSpPr>
        <p:spPr>
          <a:xfrm>
            <a:off x="6236208" y="3355848"/>
            <a:ext cx="2606040" cy="1417320"/>
          </a:xfrm>
          <a:prstGeom prst="rect">
            <a:avLst/>
          </a:prstGeom>
          <a:noFill/>
          <a:ln/>
        </p:spPr>
        <p:txBody>
          <a:bodyPr wrap="square" rtlCol="0" anchor="t"/>
          <a:lstStyle/>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Motosiklet veya bisiklet kiralayın</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Cunda'da nakit bulundurun</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Papalina sezonu: Temmuz-Eylül</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Aşıklar Tepesi: Gün batımında</a:t>
            </a:r>
            <a:endParaRPr lang="en-US" sz="1000" dirty="0"/>
          </a:p>
          <a:p>
            <a:pPr marL="342900" indent="-342900">
              <a:buSzPct val="100000"/>
              <a:buChar char="•"/>
            </a:pPr>
            <a:r>
              <a:rPr lang="en-US" sz="1000" dirty="0">
                <a:solidFill>
                  <a:srgbClr val="2C2C2C"/>
                </a:solidFill>
                <a:latin typeface="Calibri" pitchFamily="34" charset="0"/>
                <a:ea typeface="Calibri" pitchFamily="34" charset="-122"/>
                <a:cs typeface="Calibri" pitchFamily="34" charset="-120"/>
              </a:rPr>
              <a:t>Yaz rezervasyon zorunlu</a:t>
            </a:r>
            <a:endParaRPr lang="en-US" sz="1000" dirty="0"/>
          </a:p>
        </p:txBody>
      </p:sp>
      <p:sp>
        <p:nvSpPr>
          <p:cNvPr id="28" name="Shape 26"/>
          <p:cNvSpPr/>
          <p:nvPr/>
        </p:nvSpPr>
        <p:spPr>
          <a:xfrm>
            <a:off x="0" y="4709160"/>
            <a:ext cx="9144000" cy="434340"/>
          </a:xfrm>
          <a:prstGeom prst="rect">
            <a:avLst/>
          </a:prstGeom>
          <a:solidFill>
            <a:srgbClr val="0B3D6B"/>
          </a:solidFill>
          <a:ln w="12700">
            <a:solidFill>
              <a:srgbClr val="0B3D6B"/>
            </a:solidFill>
            <a:prstDash val="solid"/>
          </a:ln>
        </p:spPr>
        <p:txBody>
          <a:bodyPr/>
          <a:lstStyle/>
          <a:p>
            <a:endParaRPr lang="tr-TR"/>
          </a:p>
        </p:txBody>
      </p:sp>
      <p:sp>
        <p:nvSpPr>
          <p:cNvPr id="29" name="Text 27"/>
          <p:cNvSpPr/>
          <p:nvPr/>
        </p:nvSpPr>
        <p:spPr>
          <a:xfrm>
            <a:off x="0" y="4709160"/>
            <a:ext cx="9144000" cy="434340"/>
          </a:xfrm>
          <a:prstGeom prst="rect">
            <a:avLst/>
          </a:prstGeom>
          <a:noFill/>
          <a:ln/>
        </p:spPr>
        <p:txBody>
          <a:bodyPr wrap="square" rtlCol="0" anchor="ctr"/>
          <a:lstStyle/>
          <a:p>
            <a:pPr marL="0" indent="0" algn="ctr">
              <a:buNone/>
            </a:pPr>
            <a:r>
              <a:rPr lang="en-US" sz="1100" dirty="0">
                <a:solidFill>
                  <a:srgbClr val="C9A96E"/>
                </a:solidFill>
                <a:latin typeface="Calibri" pitchFamily="34" charset="0"/>
                <a:ea typeface="Calibri" pitchFamily="34" charset="-122"/>
                <a:cs typeface="Calibri" pitchFamily="34" charset="-120"/>
              </a:rPr>
              <a:t>Ayvalık Belediyesi: +90 266 312 10 21  •  Cunda'ya köprüyle 10 dk  •  Midilli feribot seferleri mevcuttur</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TotalTime>
  <Words>1492</Words>
  <Application>Microsoft Office PowerPoint</Application>
  <PresentationFormat>Ekran Gösterisi (16:9)</PresentationFormat>
  <Paragraphs>253</Paragraphs>
  <Slides>10</Slides>
  <Notes>10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Georgia</vt:lpstr>
      <vt:lpstr>Trebuchet MS</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Ayvalık &amp; Cunda Gezi Rehberi</dc:title>
  <dc:subject>PptxGenJS Presentation</dc:subject>
  <dc:creator>PptxGenJS</dc:creator>
  <cp:lastModifiedBy>Hüseyin KÖKSAL</cp:lastModifiedBy>
  <cp:revision>1</cp:revision>
  <dcterms:created xsi:type="dcterms:W3CDTF">2026-04-12T04:54:10Z</dcterms:created>
  <dcterms:modified xsi:type="dcterms:W3CDTF">2026-04-12T21:02:11Z</dcterms:modified>
</cp:coreProperties>
</file>